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slides/slide22.xml" ContentType="application/vnd.openxmlformats-officedocument.presentationml.slide+xml"/>
  <Override PartName="/ppt/slides/slide28.xml" ContentType="application/vnd.openxmlformats-officedocument.presentationml.slide+xml"/>
  <Override PartName="/ppt/slides/slide66.xml" ContentType="application/vnd.openxmlformats-officedocument.presentationml.slide+xml"/>
  <Override PartName="/ppt/slides/slide85.xml" ContentType="application/vnd.openxmlformats-officedocument.presentationml.slide+xml"/>
  <Override PartName="/docProps/app.xml" ContentType="application/vnd.openxmlformats-officedocument.extended-properties+xml"/>
  <Override PartName="/ppt/slides/slide30.xml" ContentType="application/vnd.openxmlformats-officedocument.presentationml.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slides/slide52.xml" ContentType="application/vnd.openxmlformats-officedocument.presentationml.slide+xml"/>
  <Override PartName="/ppt/slides/slide1.xml" ContentType="application/vnd.openxmlformats-officedocument.presentationml.slide+xml"/>
  <Override PartName="/ppt/slides/slide51.xml" ContentType="application/vnd.openxmlformats-officedocument.presentationml.slide+xml"/>
  <Override PartName="/ppt/slides/slide7.xml" ContentType="application/vnd.openxmlformats-officedocument.presentationml.slide+xml"/>
  <Override PartName="/ppt/slides/slide62.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slides/slide13.xml" ContentType="application/vnd.openxmlformats-officedocument.presentationml.slide+xml"/>
  <Override PartName="/ppt/slides/slide87.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s/slide89.xml" ContentType="application/vnd.openxmlformats-officedocument.presentationml.slide+xml"/>
  <Override PartName="/ppt/slides/slide78.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Layouts/slideLayout6.xml" ContentType="application/vnd.openxmlformats-officedocument.presentationml.slideLayout+xml"/>
  <Override PartName="/ppt/slides/slide3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Default Extension="png" ContentType="image/png"/>
  <Override PartName="/ppt/slides/slide83.xml" ContentType="application/vnd.openxmlformats-officedocument.presentationml.slide+xml"/>
  <Override PartName="/ppt/slides/slide27.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slides/slide53.xml" ContentType="application/vnd.openxmlformats-officedocument.presentationml.slide+xml"/>
  <Override PartName="/ppt/slides/slide76.xml" ContentType="application/vnd.openxmlformats-officedocument.presentationml.slide+xml"/>
  <Override PartName="/ppt/slides/slide55.xml" ContentType="application/vnd.openxmlformats-officedocument.presentationml.slide+xml"/>
  <Override PartName="/ppt/slides/slide67.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theme/theme2.xml" ContentType="application/vnd.openxmlformats-officedocument.theme+xml"/>
  <Override PartName="/ppt/slides/slide84.xml" ContentType="application/vnd.openxmlformats-officedocument.presentationml.slide+xml"/>
  <Override PartName="/ppt/slides/slide2.xml" ContentType="application/vnd.openxmlformats-officedocument.presentationml.slide+xml"/>
  <Override PartName="/ppt/slides/slide80.xml" ContentType="application/vnd.openxmlformats-officedocument.presentationml.slide+xml"/>
  <Override PartName="/ppt/slides/slide69.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slides/slide45.xml" ContentType="application/vnd.openxmlformats-officedocument.presentationml.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50.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slides/slide86.xml" ContentType="application/vnd.openxmlformats-officedocument.presentationml.slide+xml"/>
  <Override PartName="/ppt/slides/slide81.xml" ContentType="application/vnd.openxmlformats-officedocument.presentationml.slide+xml"/>
  <Override PartName="/ppt/slides/slide25.xml" ContentType="application/vnd.openxmlformats-officedocument.presentationml.slide+xml"/>
  <Override PartName="/ppt/slides/slide63.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slides/slide82.xml" ContentType="application/vnd.openxmlformats-officedocument.presentationml.slide+xml"/>
  <Override PartName="/ppt/slides/slide34.xml" ContentType="application/vnd.openxmlformats-officedocument.presentationml.slide+xml"/>
  <Override PartName="/ppt/slides/slide44.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s/slide70.xml" ContentType="application/vnd.openxmlformats-officedocument.presentationml.slide+xml"/>
  <Override PartName="/ppt/slides/slide88.xml" ContentType="application/vnd.openxmlformats-officedocument.presentationml.slide+xml"/>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slides/slide77.xml" ContentType="application/vnd.openxmlformats-officedocument.presentationml.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Override PartName="/ppt/slides/slide79.xml" ContentType="application/vnd.openxmlformats-officedocument.presentationml.slide+xml"/>
  <Default Extension="jpeg" ContentType="image/jpeg"/>
  <Override PartName="/ppt/slides/slide6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slides/slide7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73.xml" ContentType="application/vnd.openxmlformats-officedocument.presentationml.slide+xml"/>
  <Override PartName="/ppt/slides/slide32.xml" ContentType="application/vnd.openxmlformats-officedocument.presentationml.slide+xml"/>
  <Override PartName="/ppt/slides/slide71.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91"/>
  </p:notesMasterIdLst>
  <p:sldIdLst>
    <p:sldId id="280" r:id="rId2"/>
    <p:sldId id="281" r:id="rId3"/>
    <p:sldId id="282" r:id="rId4"/>
    <p:sldId id="283" r:id="rId5"/>
    <p:sldId id="284" r:id="rId6"/>
    <p:sldId id="257" r:id="rId7"/>
    <p:sldId id="260" r:id="rId8"/>
    <p:sldId id="288" r:id="rId9"/>
    <p:sldId id="289" r:id="rId10"/>
    <p:sldId id="292" r:id="rId11"/>
    <p:sldId id="272" r:id="rId12"/>
    <p:sldId id="290" r:id="rId13"/>
    <p:sldId id="309" r:id="rId14"/>
    <p:sldId id="293" r:id="rId15"/>
    <p:sldId id="295" r:id="rId16"/>
    <p:sldId id="269" r:id="rId17"/>
    <p:sldId id="259" r:id="rId18"/>
    <p:sldId id="265" r:id="rId19"/>
    <p:sldId id="329" r:id="rId20"/>
    <p:sldId id="311" r:id="rId21"/>
    <p:sldId id="312" r:id="rId22"/>
    <p:sldId id="315" r:id="rId23"/>
    <p:sldId id="278" r:id="rId24"/>
    <p:sldId id="321" r:id="rId25"/>
    <p:sldId id="369" r:id="rId26"/>
    <p:sldId id="366" r:id="rId27"/>
    <p:sldId id="261" r:id="rId28"/>
    <p:sldId id="263" r:id="rId29"/>
    <p:sldId id="285" r:id="rId30"/>
    <p:sldId id="322" r:id="rId31"/>
    <p:sldId id="323" r:id="rId32"/>
    <p:sldId id="324" r:id="rId33"/>
    <p:sldId id="325" r:id="rId34"/>
    <p:sldId id="367" r:id="rId35"/>
    <p:sldId id="286" r:id="rId36"/>
    <p:sldId id="368" r:id="rId37"/>
    <p:sldId id="336" r:id="rId38"/>
    <p:sldId id="287" r:id="rId39"/>
    <p:sldId id="357" r:id="rId40"/>
    <p:sldId id="270" r:id="rId41"/>
    <p:sldId id="327" r:id="rId42"/>
    <p:sldId id="277" r:id="rId43"/>
    <p:sldId id="326" r:id="rId44"/>
    <p:sldId id="273" r:id="rId45"/>
    <p:sldId id="328" r:id="rId46"/>
    <p:sldId id="330" r:id="rId47"/>
    <p:sldId id="297" r:id="rId48"/>
    <p:sldId id="274" r:id="rId49"/>
    <p:sldId id="300" r:id="rId50"/>
    <p:sldId id="303" r:id="rId51"/>
    <p:sldId id="331" r:id="rId52"/>
    <p:sldId id="305" r:id="rId53"/>
    <p:sldId id="332" r:id="rId54"/>
    <p:sldId id="333" r:id="rId55"/>
    <p:sldId id="334" r:id="rId56"/>
    <p:sldId id="343" r:id="rId57"/>
    <p:sldId id="370" r:id="rId58"/>
    <p:sldId id="335" r:id="rId59"/>
    <p:sldId id="306" r:id="rId60"/>
    <p:sldId id="338" r:id="rId61"/>
    <p:sldId id="339" r:id="rId62"/>
    <p:sldId id="376" r:id="rId63"/>
    <p:sldId id="307" r:id="rId64"/>
    <p:sldId id="337" r:id="rId65"/>
    <p:sldId id="308" r:id="rId66"/>
    <p:sldId id="356" r:id="rId67"/>
    <p:sldId id="375" r:id="rId68"/>
    <p:sldId id="340" r:id="rId69"/>
    <p:sldId id="361" r:id="rId70"/>
    <p:sldId id="317" r:id="rId71"/>
    <p:sldId id="346" r:id="rId72"/>
    <p:sldId id="347" r:id="rId73"/>
    <p:sldId id="345" r:id="rId74"/>
    <p:sldId id="319" r:id="rId75"/>
    <p:sldId id="320" r:id="rId76"/>
    <p:sldId id="318" r:id="rId77"/>
    <p:sldId id="362" r:id="rId78"/>
    <p:sldId id="363" r:id="rId79"/>
    <p:sldId id="364" r:id="rId80"/>
    <p:sldId id="352" r:id="rId81"/>
    <p:sldId id="371" r:id="rId82"/>
    <p:sldId id="374" r:id="rId83"/>
    <p:sldId id="355" r:id="rId84"/>
    <p:sldId id="353" r:id="rId85"/>
    <p:sldId id="350" r:id="rId86"/>
    <p:sldId id="349" r:id="rId87"/>
    <p:sldId id="354" r:id="rId88"/>
    <p:sldId id="351" r:id="rId89"/>
    <p:sldId id="268"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A39A22"/>
    <a:srgbClr val="7C6A87"/>
    <a:srgbClr val="00CB00"/>
    <a:srgbClr val="C32F3B"/>
    <a:srgbClr val="D31FB6"/>
    <a:srgbClr val="BB1CA1"/>
    <a:srgbClr val="9142AB"/>
    <a:srgbClr val="B96C1C"/>
    <a:srgbClr val="EE0000"/>
    <a:srgbClr val="00F4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horzBarState="maximized">
    <p:restoredLeft sz="10718" autoAdjust="0"/>
    <p:restoredTop sz="94660"/>
  </p:normalViewPr>
  <p:slideViewPr>
    <p:cSldViewPr snapToObjects="1">
      <p:cViewPr varScale="1">
        <p:scale>
          <a:sx n="105" d="100"/>
          <a:sy n="105" d="100"/>
        </p:scale>
        <p:origin x="-54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95" Type="http://schemas.openxmlformats.org/officeDocument/2006/relationships/theme" Target="theme/theme1.xml"/><Relationship Id="rId60" Type="http://schemas.openxmlformats.org/officeDocument/2006/relationships/slide" Target="slides/slide59.xml"/><Relationship Id="rId39" Type="http://schemas.openxmlformats.org/officeDocument/2006/relationships/slide" Target="slides/slide38.xml"/><Relationship Id="rId70" Type="http://schemas.openxmlformats.org/officeDocument/2006/relationships/slide" Target="slides/slide69.xml"/><Relationship Id="rId7" Type="http://schemas.openxmlformats.org/officeDocument/2006/relationships/slide" Target="slides/slide6.xml"/><Relationship Id="rId43" Type="http://schemas.openxmlformats.org/officeDocument/2006/relationships/slide" Target="slides/slide42.xml"/><Relationship Id="rId74" Type="http://schemas.openxmlformats.org/officeDocument/2006/relationships/slide" Target="slides/slide73.xml"/><Relationship Id="rId25" Type="http://schemas.openxmlformats.org/officeDocument/2006/relationships/slide" Target="slides/slide24.xml"/><Relationship Id="rId94" Type="http://schemas.openxmlformats.org/officeDocument/2006/relationships/viewProps" Target="viewProps.xml"/><Relationship Id="rId96" Type="http://schemas.openxmlformats.org/officeDocument/2006/relationships/tableStyles" Target="tableStyles.xml"/><Relationship Id="rId10" Type="http://schemas.openxmlformats.org/officeDocument/2006/relationships/slide" Target="slides/slide9.xml"/><Relationship Id="rId90" Type="http://schemas.openxmlformats.org/officeDocument/2006/relationships/slide" Target="slides/slide89.xml"/><Relationship Id="rId50" Type="http://schemas.openxmlformats.org/officeDocument/2006/relationships/slide" Target="slides/slide49.xml"/><Relationship Id="rId77" Type="http://schemas.openxmlformats.org/officeDocument/2006/relationships/slide" Target="slides/slide76.xml"/><Relationship Id="rId63" Type="http://schemas.openxmlformats.org/officeDocument/2006/relationships/slide" Target="slides/slide62.xml"/><Relationship Id="rId17" Type="http://schemas.openxmlformats.org/officeDocument/2006/relationships/slide" Target="slides/slide16.xml"/><Relationship Id="rId85" Type="http://schemas.openxmlformats.org/officeDocument/2006/relationships/slide" Target="slides/slide84.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71" Type="http://schemas.openxmlformats.org/officeDocument/2006/relationships/slide" Target="slides/slide70.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92" Type="http://schemas.openxmlformats.org/officeDocument/2006/relationships/printerSettings" Target="printerSettings/printerSettings1.bin"/><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slide" Target="slides/slide72.xml"/><Relationship Id="rId89" Type="http://schemas.openxmlformats.org/officeDocument/2006/relationships/slide" Target="slides/slide88.xml"/><Relationship Id="rId88" Type="http://schemas.openxmlformats.org/officeDocument/2006/relationships/slide" Target="slides/slide87.xml"/><Relationship Id="rId87" Type="http://schemas.openxmlformats.org/officeDocument/2006/relationships/slide" Target="slides/slide86.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82" Type="http://schemas.openxmlformats.org/officeDocument/2006/relationships/slide" Target="slides/slide81.xml"/><Relationship Id="rId69" Type="http://schemas.openxmlformats.org/officeDocument/2006/relationships/slide" Target="slides/slide68.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57" Type="http://schemas.openxmlformats.org/officeDocument/2006/relationships/slide" Target="slides/slide56.xml"/><Relationship Id="rId59" Type="http://schemas.openxmlformats.org/officeDocument/2006/relationships/slide" Target="slides/slide58.xml"/><Relationship Id="rId35" Type="http://schemas.openxmlformats.org/officeDocument/2006/relationships/slide" Target="slides/slide34.xml"/><Relationship Id="rId51" Type="http://schemas.openxmlformats.org/officeDocument/2006/relationships/slide" Target="slides/slide50.xml"/><Relationship Id="rId55" Type="http://schemas.openxmlformats.org/officeDocument/2006/relationships/slide" Target="slides/slide54.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62" Type="http://schemas.openxmlformats.org/officeDocument/2006/relationships/slide" Target="slides/slide61.xml"/><Relationship Id="rId66" Type="http://schemas.openxmlformats.org/officeDocument/2006/relationships/slide" Target="slides/slide65.xml"/><Relationship Id="rId36" Type="http://schemas.openxmlformats.org/officeDocument/2006/relationships/slide" Target="slides/slide35.xml"/><Relationship Id="rId72" Type="http://schemas.openxmlformats.org/officeDocument/2006/relationships/slide" Target="slides/slide71.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75" Type="http://schemas.openxmlformats.org/officeDocument/2006/relationships/slide" Target="slides/slide74.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slide" Target="slides/slide51.xml"/><Relationship Id="rId65" Type="http://schemas.openxmlformats.org/officeDocument/2006/relationships/slide" Target="slides/slide64.xml"/><Relationship Id="rId67" Type="http://schemas.openxmlformats.org/officeDocument/2006/relationships/slide" Target="slides/slide66.xml"/><Relationship Id="rId54" Type="http://schemas.openxmlformats.org/officeDocument/2006/relationships/slide" Target="slides/slide53.xml"/><Relationship Id="rId12" Type="http://schemas.openxmlformats.org/officeDocument/2006/relationships/slide" Target="slides/slide11.xml"/><Relationship Id="rId76" Type="http://schemas.openxmlformats.org/officeDocument/2006/relationships/slide" Target="slides/slide75.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3" Type="http://schemas.openxmlformats.org/officeDocument/2006/relationships/slide" Target="slides/slide2.xml"/><Relationship Id="rId86" Type="http://schemas.openxmlformats.org/officeDocument/2006/relationships/slide" Target="slides/slide85.xml"/><Relationship Id="rId23" Type="http://schemas.openxmlformats.org/officeDocument/2006/relationships/slide" Target="slides/slide22.xml"/><Relationship Id="rId61" Type="http://schemas.openxmlformats.org/officeDocument/2006/relationships/slide" Target="slides/slide60.xml"/><Relationship Id="rId53" Type="http://schemas.openxmlformats.org/officeDocument/2006/relationships/slide" Target="slides/slide52.xml"/><Relationship Id="rId84" Type="http://schemas.openxmlformats.org/officeDocument/2006/relationships/slide" Target="slides/slide83.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68" Type="http://schemas.openxmlformats.org/officeDocument/2006/relationships/slide" Target="slides/slide67.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91" Type="http://schemas.openxmlformats.org/officeDocument/2006/relationships/notesMaster" Target="notesMasters/notesMaster1.xml"/><Relationship Id="rId83" Type="http://schemas.openxmlformats.org/officeDocument/2006/relationships/slide" Target="slides/slide82.xml"/><Relationship Id="rId93" Type="http://schemas.openxmlformats.org/officeDocument/2006/relationships/presProps" Target="presProps.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78" Type="http://schemas.openxmlformats.org/officeDocument/2006/relationships/slide" Target="slides/slide77.xml"/><Relationship Id="rId22" Type="http://schemas.openxmlformats.org/officeDocument/2006/relationships/slide" Target="slides/slide21.xml"/><Relationship Id="rId21"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CD5E1F-ED01-0A4C-8501-6CDF5A9DBA5B}" type="datetimeFigureOut">
              <a:rPr lang="en-US" smtClean="0"/>
              <a:pPr/>
              <a:t>10/9/11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6A444F-78CC-6548-93C8-CB7C4FDE211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06A444F-78CC-6548-93C8-CB7C4FDE211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C25674-394A-0A4A-855D-421CC058E77C}" type="datetimeFigureOut">
              <a:rPr lang="en-US" smtClean="0"/>
              <a:pPr/>
              <a:t>10/9/11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154F1-67E8-444D-8CE1-B9464813881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C25674-394A-0A4A-855D-421CC058E77C}" type="datetimeFigureOut">
              <a:rPr lang="en-US" smtClean="0"/>
              <a:pPr/>
              <a:t>10/9/11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154F1-67E8-444D-8CE1-B9464813881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C25674-394A-0A4A-855D-421CC058E77C}" type="datetimeFigureOut">
              <a:rPr lang="en-US" smtClean="0"/>
              <a:pPr/>
              <a:t>10/9/11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154F1-67E8-444D-8CE1-B9464813881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C25674-394A-0A4A-855D-421CC058E77C}" type="datetimeFigureOut">
              <a:rPr lang="en-US" smtClean="0"/>
              <a:pPr/>
              <a:t>10/9/11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154F1-67E8-444D-8CE1-B9464813881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C25674-394A-0A4A-855D-421CC058E77C}" type="datetimeFigureOut">
              <a:rPr lang="en-US" smtClean="0"/>
              <a:pPr/>
              <a:t>10/9/11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8154F1-67E8-444D-8CE1-B9464813881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C25674-394A-0A4A-855D-421CC058E77C}" type="datetimeFigureOut">
              <a:rPr lang="en-US" smtClean="0"/>
              <a:pPr/>
              <a:t>10/9/11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154F1-67E8-444D-8CE1-B9464813881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C25674-394A-0A4A-855D-421CC058E77C}" type="datetimeFigureOut">
              <a:rPr lang="en-US" smtClean="0"/>
              <a:pPr/>
              <a:t>10/9/11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8154F1-67E8-444D-8CE1-B9464813881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C25674-394A-0A4A-855D-421CC058E77C}" type="datetimeFigureOut">
              <a:rPr lang="en-US" smtClean="0"/>
              <a:pPr/>
              <a:t>10/9/11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8154F1-67E8-444D-8CE1-B9464813881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C25674-394A-0A4A-855D-421CC058E77C}" type="datetimeFigureOut">
              <a:rPr lang="en-US" smtClean="0"/>
              <a:pPr/>
              <a:t>10/9/11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8154F1-67E8-444D-8CE1-B9464813881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C25674-394A-0A4A-855D-421CC058E77C}" type="datetimeFigureOut">
              <a:rPr lang="en-US" smtClean="0"/>
              <a:pPr/>
              <a:t>10/9/11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154F1-67E8-444D-8CE1-B9464813881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C25674-394A-0A4A-855D-421CC058E77C}" type="datetimeFigureOut">
              <a:rPr lang="en-US" smtClean="0"/>
              <a:pPr/>
              <a:t>10/9/11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8154F1-67E8-444D-8CE1-B9464813881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C25674-394A-0A4A-855D-421CC058E77C}" type="datetimeFigureOut">
              <a:rPr lang="en-US" smtClean="0"/>
              <a:pPr/>
              <a:t>10/9/11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8154F1-67E8-444D-8CE1-B9464813881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3" Type="http://schemas.openxmlformats.org/officeDocument/2006/relationships/image" Target="../media/image1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3" Type="http://schemas.openxmlformats.org/officeDocument/2006/relationships/image" Target="../media/image1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3" Type="http://schemas.openxmlformats.org/officeDocument/2006/relationships/image" Target="../media/image1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3"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3" Type="http://schemas.openxmlformats.org/officeDocument/2006/relationships/image" Target="../media/image2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3" Type="http://schemas.openxmlformats.org/officeDocument/2006/relationships/image" Target="../media/image2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image" Target="../media/image24.jpeg"/><Relationship Id="rId3" Type="http://schemas.openxmlformats.org/officeDocument/2006/relationships/image" Target="../media/image25.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3" Type="http://schemas.openxmlformats.org/officeDocument/2006/relationships/image" Target="../media/image29.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3" Type="http://schemas.openxmlformats.org/officeDocument/2006/relationships/image" Target="../media/image3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3" Type="http://schemas.openxmlformats.org/officeDocument/2006/relationships/image" Target="../media/image3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3" Type="http://schemas.openxmlformats.org/officeDocument/2006/relationships/image" Target="../media/image2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3" Type="http://schemas.openxmlformats.org/officeDocument/2006/relationships/image" Target="../media/image4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3" Type="http://schemas.openxmlformats.org/officeDocument/2006/relationships/image" Target="../media/image30.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3" Type="http://schemas.openxmlformats.org/officeDocument/2006/relationships/image" Target="../media/image3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3"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3"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3"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image" Target="../media/image53.jpeg"/><Relationship Id="rId1" Type="http://schemas.openxmlformats.org/officeDocument/2006/relationships/slideLayout" Target="../slideLayouts/slideLayout1.xml"/><Relationship Id="rId2" Type="http://schemas.openxmlformats.org/officeDocument/2006/relationships/image" Target="../media/image51.jpeg"/><Relationship Id="rId3" Type="http://schemas.openxmlformats.org/officeDocument/2006/relationships/image" Target="../media/image52.jpeg"/></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3"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4"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image" Target="../media/image51.jpeg"/><Relationship Id="rId3" Type="http://schemas.openxmlformats.org/officeDocument/2006/relationships/image" Target="../media/image55.jpeg"/></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3" Type="http://schemas.openxmlformats.org/officeDocument/2006/relationships/image" Target="../media/image5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3" Type="http://schemas.openxmlformats.org/officeDocument/2006/relationships/image" Target="../media/image6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eg"/><Relationship Id="rId3" Type="http://schemas.openxmlformats.org/officeDocument/2006/relationships/image" Target="../media/image6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3" Type="http://schemas.openxmlformats.org/officeDocument/2006/relationships/image" Target="../media/image6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2.jpeg"/><Relationship Id="rId3" Type="http://schemas.openxmlformats.org/officeDocument/2006/relationships/image" Target="../media/image6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7.jpeg"/><Relationship Id="rId3" Type="http://schemas.openxmlformats.org/officeDocument/2006/relationships/image" Target="../media/image6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jpeg"/><Relationship Id="rId3" Type="http://schemas.openxmlformats.org/officeDocument/2006/relationships/image" Target="../media/image70.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1.jpeg"/><Relationship Id="rId3" Type="http://schemas.openxmlformats.org/officeDocument/2006/relationships/image" Target="../media/image7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6" Type="http://schemas.openxmlformats.org/officeDocument/2006/relationships/image" Target="../media/image77.png"/><Relationship Id="rId4" Type="http://schemas.openxmlformats.org/officeDocument/2006/relationships/image" Target="../media/image75.png"/><Relationship Id="rId1" Type="http://schemas.openxmlformats.org/officeDocument/2006/relationships/slideLayout" Target="../slideLayouts/slideLayout1.xml"/><Relationship Id="rId2" Type="http://schemas.openxmlformats.org/officeDocument/2006/relationships/image" Target="../media/image73.jpeg"/><Relationship Id="rId3" Type="http://schemas.openxmlformats.org/officeDocument/2006/relationships/image" Target="../media/image74.jpeg"/><Relationship Id="rId5" Type="http://schemas.openxmlformats.org/officeDocument/2006/relationships/image" Target="../media/image76.png"/></Relationships>
</file>

<file path=ppt/slides/_rels/slide55.xml.rels><?xml version="1.0" encoding="UTF-8" standalone="yes"?>
<Relationships xmlns="http://schemas.openxmlformats.org/package/2006/relationships"><Relationship Id="rId4" Type="http://schemas.openxmlformats.org/officeDocument/2006/relationships/image" Target="../media/image80.jpeg"/><Relationship Id="rId1" Type="http://schemas.openxmlformats.org/officeDocument/2006/relationships/slideLayout" Target="../slideLayouts/slideLayout1.xml"/><Relationship Id="rId2" Type="http://schemas.openxmlformats.org/officeDocument/2006/relationships/image" Target="../media/image78.jpeg"/><Relationship Id="rId3" Type="http://schemas.openxmlformats.org/officeDocument/2006/relationships/image" Target="../media/image7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jpeg"/><Relationship Id="rId3" Type="http://schemas.openxmlformats.org/officeDocument/2006/relationships/image" Target="../media/image82.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3.jpeg"/><Relationship Id="rId3" Type="http://schemas.openxmlformats.org/officeDocument/2006/relationships/image" Target="../media/image7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3" Type="http://schemas.openxmlformats.org/officeDocument/2006/relationships/image" Target="../media/image3.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4"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image" Target="../media/image69.jpeg"/><Relationship Id="rId3" Type="http://schemas.openxmlformats.org/officeDocument/2006/relationships/image" Target="../media/image84.jpeg"/></Relationships>
</file>

<file path=ppt/slides/_rels/slide61.xml.rels><?xml version="1.0" encoding="UTF-8" standalone="yes"?>
<Relationships xmlns="http://schemas.openxmlformats.org/package/2006/relationships"><Relationship Id="rId4" Type="http://schemas.openxmlformats.org/officeDocument/2006/relationships/image" Target="../media/image74.jpeg"/><Relationship Id="rId1" Type="http://schemas.openxmlformats.org/officeDocument/2006/relationships/slideLayout" Target="../slideLayouts/slideLayout1.xml"/><Relationship Id="rId2" Type="http://schemas.openxmlformats.org/officeDocument/2006/relationships/image" Target="../media/image86.jpeg"/><Relationship Id="rId3" Type="http://schemas.openxmlformats.org/officeDocument/2006/relationships/image" Target="../media/image78.jpeg"/></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3" Type="http://schemas.openxmlformats.org/officeDocument/2006/relationships/image" Target="../media/image8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89.jpeg"/><Relationship Id="rId3" Type="http://schemas.openxmlformats.org/officeDocument/2006/relationships/image" Target="../media/image90.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91.jpeg"/><Relationship Id="rId3" Type="http://schemas.openxmlformats.org/officeDocument/2006/relationships/image" Target="../media/image92.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4" Type="http://schemas.openxmlformats.org/officeDocument/2006/relationships/image" Target="../media/image94.jpeg"/><Relationship Id="rId1" Type="http://schemas.openxmlformats.org/officeDocument/2006/relationships/slideLayout" Target="../slideLayouts/slideLayout1.xml"/><Relationship Id="rId2" Type="http://schemas.openxmlformats.org/officeDocument/2006/relationships/image" Target="../media/image93.jpeg"/><Relationship Id="rId3" Type="http://schemas.openxmlformats.org/officeDocument/2006/relationships/image" Target="../media/image48.jpeg"/></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3" Type="http://schemas.openxmlformats.org/officeDocument/2006/relationships/image" Target="../media/image9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3" Type="http://schemas.openxmlformats.org/officeDocument/2006/relationships/image" Target="../media/image9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4" Type="http://schemas.openxmlformats.org/officeDocument/2006/relationships/image" Target="../media/image101.jpeg"/><Relationship Id="rId1" Type="http://schemas.openxmlformats.org/officeDocument/2006/relationships/slideLayout" Target="../slideLayouts/slideLayout1.xml"/><Relationship Id="rId2" Type="http://schemas.openxmlformats.org/officeDocument/2006/relationships/image" Target="../media/image99.png"/><Relationship Id="rId3" Type="http://schemas.openxmlformats.org/officeDocument/2006/relationships/image" Target="../media/image100.jpeg"/></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3" Type="http://schemas.openxmlformats.org/officeDocument/2006/relationships/image" Target="../media/image10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image" Target="../media/image4.jpeg"/><Relationship Id="rId3"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4" Type="http://schemas.openxmlformats.org/officeDocument/2006/relationships/image" Target="../media/image105.png"/><Relationship Id="rId1" Type="http://schemas.openxmlformats.org/officeDocument/2006/relationships/slideLayout" Target="../slideLayouts/slideLayout1.xml"/><Relationship Id="rId2" Type="http://schemas.openxmlformats.org/officeDocument/2006/relationships/image" Target="../media/image103.jpeg"/><Relationship Id="rId3" Type="http://schemas.openxmlformats.org/officeDocument/2006/relationships/image" Target="../media/image104.png"/></Relationships>
</file>

<file path=ppt/slides/_rels/slide74.xml.rels><?xml version="1.0" encoding="UTF-8" standalone="yes"?>
<Relationships xmlns="http://schemas.openxmlformats.org/package/2006/relationships"><Relationship Id="rId4" Type="http://schemas.openxmlformats.org/officeDocument/2006/relationships/image" Target="../media/image107.png"/><Relationship Id="rId1" Type="http://schemas.openxmlformats.org/officeDocument/2006/relationships/slideLayout" Target="../slideLayouts/slideLayout1.xml"/><Relationship Id="rId2" Type="http://schemas.openxmlformats.org/officeDocument/2006/relationships/image" Target="../media/image80.jpeg"/><Relationship Id="rId3" Type="http://schemas.openxmlformats.org/officeDocument/2006/relationships/image" Target="../media/image106.png"/></Relationships>
</file>

<file path=ppt/slides/_rels/slide75.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3" Type="http://schemas.openxmlformats.org/officeDocument/2006/relationships/image" Target="../media/image1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4" Type="http://schemas.openxmlformats.org/officeDocument/2006/relationships/image" Target="../media/image110.jpeg"/><Relationship Id="rId1" Type="http://schemas.openxmlformats.org/officeDocument/2006/relationships/slideLayout" Target="../slideLayouts/slideLayout1.xml"/><Relationship Id="rId2" Type="http://schemas.openxmlformats.org/officeDocument/2006/relationships/image" Target="../media/image114.jpeg"/><Relationship Id="rId3" Type="http://schemas.openxmlformats.org/officeDocument/2006/relationships/image" Target="../media/image111.jpeg"/><Relationship Id="rId5" Type="http://schemas.openxmlformats.org/officeDocument/2006/relationships/image" Target="../media/image109.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4" Type="http://schemas.openxmlformats.org/officeDocument/2006/relationships/image" Target="../media/image108.jpeg"/><Relationship Id="rId1" Type="http://schemas.openxmlformats.org/officeDocument/2006/relationships/slideLayout" Target="../slideLayouts/slideLayout1.xml"/><Relationship Id="rId2" Type="http://schemas.openxmlformats.org/officeDocument/2006/relationships/image" Target="../media/image84.jpeg"/><Relationship Id="rId3" Type="http://schemas.openxmlformats.org/officeDocument/2006/relationships/image" Target="../media/image115.jpeg"/></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3" Type="http://schemas.openxmlformats.org/officeDocument/2006/relationships/image" Target="../media/image88.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5.jpeg"/><Relationship Id="rId3" Type="http://schemas.openxmlformats.org/officeDocument/2006/relationships/image" Target="../media/image116.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17.jpeg"/><Relationship Id="rId3" Type="http://schemas.openxmlformats.org/officeDocument/2006/relationships/image" Target="../media/image118.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19.png"/><Relationship Id="rId3" Type="http://schemas.openxmlformats.org/officeDocument/2006/relationships/image" Target="../media/image120.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21.jpeg"/><Relationship Id="rId3" Type="http://schemas.openxmlformats.org/officeDocument/2006/relationships/image" Target="../media/image48.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hyperlink" Target="http://www.getbodysmart.com/index.htm"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image" Target="../media/image9.jpe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eg"/><Relationship Id="rId5"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Second Life – The Lower Limb</a:t>
            </a:r>
            <a:endParaRPr lang="en-US" dirty="0"/>
          </a:p>
        </p:txBody>
      </p:sp>
      <p:sp>
        <p:nvSpPr>
          <p:cNvPr id="3" name="Subtitle 2"/>
          <p:cNvSpPr>
            <a:spLocks noGrp="1"/>
          </p:cNvSpPr>
          <p:nvPr>
            <p:ph type="subTitle" idx="1"/>
          </p:nvPr>
        </p:nvSpPr>
        <p:spPr/>
        <p:txBody>
          <a:bodyPr>
            <a:normAutofit fontScale="92500"/>
          </a:bodyPr>
          <a:lstStyle/>
          <a:p>
            <a:r>
              <a:rPr lang="en-US" dirty="0" smtClean="0"/>
              <a:t>A walk through detailing the bones, muscles, arteries, veins, lymphatic system, and innervation of the leg.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4.12_C.jpg"/>
          <p:cNvPicPr>
            <a:picLocks noChangeAspect="1"/>
          </p:cNvPicPr>
          <p:nvPr/>
        </p:nvPicPr>
        <p:blipFill>
          <a:blip r:embed="rId2"/>
          <a:srcRect l="25000" t="4545" r="9091" b="25000"/>
          <a:stretch>
            <a:fillRect/>
          </a:stretch>
        </p:blipFill>
        <p:spPr>
          <a:xfrm>
            <a:off x="4941166" y="1295400"/>
            <a:ext cx="3136490" cy="3352800"/>
          </a:xfrm>
          <a:prstGeom prst="rect">
            <a:avLst/>
          </a:prstGeom>
        </p:spPr>
      </p:pic>
      <p:sp>
        <p:nvSpPr>
          <p:cNvPr id="3" name="TextBox 2"/>
          <p:cNvSpPr txBox="1"/>
          <p:nvPr/>
        </p:nvSpPr>
        <p:spPr>
          <a:xfrm>
            <a:off x="5497741" y="762000"/>
            <a:ext cx="1685077" cy="646331"/>
          </a:xfrm>
          <a:prstGeom prst="rect">
            <a:avLst/>
          </a:prstGeom>
          <a:noFill/>
        </p:spPr>
        <p:txBody>
          <a:bodyPr wrap="none" rtlCol="0">
            <a:spAutoFit/>
          </a:bodyPr>
          <a:lstStyle/>
          <a:p>
            <a:pPr algn="ctr"/>
            <a:r>
              <a:rPr lang="en-US" b="1" dirty="0" smtClean="0"/>
              <a:t>Right Hip:</a:t>
            </a:r>
          </a:p>
          <a:p>
            <a:pPr algn="ctr"/>
            <a:r>
              <a:rPr lang="en-US" b="1" dirty="0" smtClean="0"/>
              <a:t>Anterior View</a:t>
            </a:r>
            <a:endParaRPr lang="en-US" b="1" dirty="0"/>
          </a:p>
        </p:txBody>
      </p:sp>
      <p:pic>
        <p:nvPicPr>
          <p:cNvPr id="5" name="Picture 4" descr="Fig._24.13_C.jpg"/>
          <p:cNvPicPr>
            <a:picLocks noChangeAspect="1"/>
          </p:cNvPicPr>
          <p:nvPr/>
        </p:nvPicPr>
        <p:blipFill>
          <a:blip r:embed="rId3"/>
          <a:srcRect l="14610" t="6667" r="8724" b="23766"/>
          <a:stretch>
            <a:fillRect/>
          </a:stretch>
        </p:blipFill>
        <p:spPr>
          <a:xfrm>
            <a:off x="533400" y="1371600"/>
            <a:ext cx="3570515" cy="3239870"/>
          </a:xfrm>
          <a:prstGeom prst="rect">
            <a:avLst/>
          </a:prstGeom>
        </p:spPr>
      </p:pic>
      <p:sp>
        <p:nvSpPr>
          <p:cNvPr id="6" name="TextBox 5"/>
          <p:cNvSpPr txBox="1"/>
          <p:nvPr/>
        </p:nvSpPr>
        <p:spPr>
          <a:xfrm>
            <a:off x="1447800" y="762000"/>
            <a:ext cx="1864613" cy="646331"/>
          </a:xfrm>
          <a:prstGeom prst="rect">
            <a:avLst/>
          </a:prstGeom>
          <a:noFill/>
        </p:spPr>
        <p:txBody>
          <a:bodyPr wrap="none" rtlCol="0">
            <a:spAutoFit/>
          </a:bodyPr>
          <a:lstStyle/>
          <a:p>
            <a:pPr algn="ctr"/>
            <a:r>
              <a:rPr lang="en-US" b="1" dirty="0" smtClean="0"/>
              <a:t>Right Hip:</a:t>
            </a:r>
          </a:p>
          <a:p>
            <a:pPr algn="ctr"/>
            <a:r>
              <a:rPr lang="en-US" b="1" dirty="0" smtClean="0"/>
              <a:t>Posterior View</a:t>
            </a:r>
            <a:endParaRPr lang="en-US" b="1" dirty="0"/>
          </a:p>
        </p:txBody>
      </p:sp>
      <p:sp>
        <p:nvSpPr>
          <p:cNvPr id="7" name="Title 4"/>
          <p:cNvSpPr txBox="1">
            <a:spLocks/>
          </p:cNvSpPr>
          <p:nvPr/>
        </p:nvSpPr>
        <p:spPr>
          <a:xfrm>
            <a:off x="0" y="-762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Hip Joint</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 Ligaments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46" name="Group 45"/>
          <p:cNvGrpSpPr/>
          <p:nvPr/>
        </p:nvGrpSpPr>
        <p:grpSpPr>
          <a:xfrm>
            <a:off x="2362200" y="1563469"/>
            <a:ext cx="4267200" cy="1713129"/>
            <a:chOff x="2362200" y="1563469"/>
            <a:chExt cx="4267200" cy="1713129"/>
          </a:xfrm>
        </p:grpSpPr>
        <p:sp>
          <p:nvSpPr>
            <p:cNvPr id="15" name="TextBox 14"/>
            <p:cNvSpPr txBox="1"/>
            <p:nvPr/>
          </p:nvSpPr>
          <p:spPr>
            <a:xfrm>
              <a:off x="3733800" y="1563469"/>
              <a:ext cx="1546225" cy="646331"/>
            </a:xfrm>
            <a:prstGeom prst="rect">
              <a:avLst/>
            </a:prstGeom>
            <a:noFill/>
          </p:spPr>
          <p:txBody>
            <a:bodyPr wrap="square" rtlCol="0">
              <a:spAutoFit/>
            </a:bodyPr>
            <a:lstStyle/>
            <a:p>
              <a:pPr algn="ctr"/>
              <a:r>
                <a:rPr lang="en-US" dirty="0" smtClean="0"/>
                <a:t>Fibrous membrane</a:t>
              </a:r>
              <a:endParaRPr lang="en-US" dirty="0"/>
            </a:p>
          </p:txBody>
        </p:sp>
        <p:grpSp>
          <p:nvGrpSpPr>
            <p:cNvPr id="45" name="Group 44"/>
            <p:cNvGrpSpPr/>
            <p:nvPr/>
          </p:nvGrpSpPr>
          <p:grpSpPr>
            <a:xfrm>
              <a:off x="2362200" y="1979608"/>
              <a:ext cx="4267200" cy="1296990"/>
              <a:chOff x="2362200" y="1979608"/>
              <a:chExt cx="4267200" cy="1296990"/>
            </a:xfrm>
          </p:grpSpPr>
          <p:cxnSp>
            <p:nvCxnSpPr>
              <p:cNvPr id="10" name="Straight Arrow Connector 9"/>
              <p:cNvCxnSpPr/>
              <p:nvPr/>
            </p:nvCxnSpPr>
            <p:spPr>
              <a:xfrm rot="10800000" flipV="1">
                <a:off x="2362200" y="1981198"/>
                <a:ext cx="1524000" cy="38100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6200000" flipH="1">
                <a:off x="4914901" y="2400299"/>
                <a:ext cx="1295399" cy="457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257800" y="1979608"/>
                <a:ext cx="1371600" cy="1539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a:off x="2799209" y="2534794"/>
                <a:ext cx="914401" cy="1120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sp>
        <p:nvSpPr>
          <p:cNvPr id="54" name="Freeform 53"/>
          <p:cNvSpPr/>
          <p:nvPr/>
        </p:nvSpPr>
        <p:spPr>
          <a:xfrm>
            <a:off x="2046817" y="2403475"/>
            <a:ext cx="940858" cy="1439333"/>
          </a:xfrm>
          <a:custGeom>
            <a:avLst/>
            <a:gdLst>
              <a:gd name="connsiteX0" fmla="*/ 651933 w 940858"/>
              <a:gd name="connsiteY0" fmla="*/ 3175 h 1439333"/>
              <a:gd name="connsiteX1" fmla="*/ 766233 w 940858"/>
              <a:gd name="connsiteY1" fmla="*/ 180975 h 1439333"/>
              <a:gd name="connsiteX2" fmla="*/ 842433 w 940858"/>
              <a:gd name="connsiteY2" fmla="*/ 365125 h 1439333"/>
              <a:gd name="connsiteX3" fmla="*/ 931333 w 940858"/>
              <a:gd name="connsiteY3" fmla="*/ 504825 h 1439333"/>
              <a:gd name="connsiteX4" fmla="*/ 899583 w 940858"/>
              <a:gd name="connsiteY4" fmla="*/ 682625 h 1439333"/>
              <a:gd name="connsiteX5" fmla="*/ 880533 w 940858"/>
              <a:gd name="connsiteY5" fmla="*/ 835025 h 1439333"/>
              <a:gd name="connsiteX6" fmla="*/ 766233 w 940858"/>
              <a:gd name="connsiteY6" fmla="*/ 1057275 h 1439333"/>
              <a:gd name="connsiteX7" fmla="*/ 524933 w 940858"/>
              <a:gd name="connsiteY7" fmla="*/ 1381125 h 1439333"/>
              <a:gd name="connsiteX8" fmla="*/ 461433 w 940858"/>
              <a:gd name="connsiteY8" fmla="*/ 1406525 h 1439333"/>
              <a:gd name="connsiteX9" fmla="*/ 366183 w 940858"/>
              <a:gd name="connsiteY9" fmla="*/ 1260475 h 1439333"/>
              <a:gd name="connsiteX10" fmla="*/ 289983 w 940858"/>
              <a:gd name="connsiteY10" fmla="*/ 1114425 h 1439333"/>
              <a:gd name="connsiteX11" fmla="*/ 35983 w 940858"/>
              <a:gd name="connsiteY11" fmla="*/ 1019175 h 1439333"/>
              <a:gd name="connsiteX12" fmla="*/ 74083 w 940858"/>
              <a:gd name="connsiteY12" fmla="*/ 847725 h 1439333"/>
              <a:gd name="connsiteX13" fmla="*/ 264583 w 940858"/>
              <a:gd name="connsiteY13" fmla="*/ 415925 h 1439333"/>
              <a:gd name="connsiteX14" fmla="*/ 423333 w 940858"/>
              <a:gd name="connsiteY14" fmla="*/ 200025 h 1439333"/>
              <a:gd name="connsiteX15" fmla="*/ 651933 w 940858"/>
              <a:gd name="connsiteY15" fmla="*/ 3175 h 143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0858" h="1439333">
                <a:moveTo>
                  <a:pt x="651933" y="3175"/>
                </a:moveTo>
                <a:cubicBezTo>
                  <a:pt x="709083" y="0"/>
                  <a:pt x="734483" y="120650"/>
                  <a:pt x="766233" y="180975"/>
                </a:cubicBezTo>
                <a:cubicBezTo>
                  <a:pt x="797983" y="241300"/>
                  <a:pt x="814916" y="311150"/>
                  <a:pt x="842433" y="365125"/>
                </a:cubicBezTo>
                <a:cubicBezTo>
                  <a:pt x="869950" y="419100"/>
                  <a:pt x="921808" y="451908"/>
                  <a:pt x="931333" y="504825"/>
                </a:cubicBezTo>
                <a:cubicBezTo>
                  <a:pt x="940858" y="557742"/>
                  <a:pt x="908050" y="627592"/>
                  <a:pt x="899583" y="682625"/>
                </a:cubicBezTo>
                <a:cubicBezTo>
                  <a:pt x="891116" y="737658"/>
                  <a:pt x="902758" y="772583"/>
                  <a:pt x="880533" y="835025"/>
                </a:cubicBezTo>
                <a:cubicBezTo>
                  <a:pt x="858308" y="897467"/>
                  <a:pt x="825500" y="966258"/>
                  <a:pt x="766233" y="1057275"/>
                </a:cubicBezTo>
                <a:cubicBezTo>
                  <a:pt x="706966" y="1148292"/>
                  <a:pt x="575733" y="1322917"/>
                  <a:pt x="524933" y="1381125"/>
                </a:cubicBezTo>
                <a:cubicBezTo>
                  <a:pt x="474133" y="1439333"/>
                  <a:pt x="487891" y="1426633"/>
                  <a:pt x="461433" y="1406525"/>
                </a:cubicBezTo>
                <a:cubicBezTo>
                  <a:pt x="434975" y="1386417"/>
                  <a:pt x="394758" y="1309158"/>
                  <a:pt x="366183" y="1260475"/>
                </a:cubicBezTo>
                <a:cubicBezTo>
                  <a:pt x="337608" y="1211792"/>
                  <a:pt x="345016" y="1154642"/>
                  <a:pt x="289983" y="1114425"/>
                </a:cubicBezTo>
                <a:cubicBezTo>
                  <a:pt x="234950" y="1074208"/>
                  <a:pt x="71966" y="1063625"/>
                  <a:pt x="35983" y="1019175"/>
                </a:cubicBezTo>
                <a:cubicBezTo>
                  <a:pt x="0" y="974725"/>
                  <a:pt x="35983" y="948267"/>
                  <a:pt x="74083" y="847725"/>
                </a:cubicBezTo>
                <a:cubicBezTo>
                  <a:pt x="112183" y="747183"/>
                  <a:pt x="206375" y="523875"/>
                  <a:pt x="264583" y="415925"/>
                </a:cubicBezTo>
                <a:cubicBezTo>
                  <a:pt x="322791" y="307975"/>
                  <a:pt x="364066" y="266700"/>
                  <a:pt x="423333" y="200025"/>
                </a:cubicBezTo>
                <a:cubicBezTo>
                  <a:pt x="482600" y="133350"/>
                  <a:pt x="594783" y="6350"/>
                  <a:pt x="651933" y="3175"/>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Freeform 54"/>
          <p:cNvSpPr/>
          <p:nvPr/>
        </p:nvSpPr>
        <p:spPr>
          <a:xfrm>
            <a:off x="5915025" y="2155825"/>
            <a:ext cx="1219200" cy="1503892"/>
          </a:xfrm>
          <a:custGeom>
            <a:avLst/>
            <a:gdLst>
              <a:gd name="connsiteX0" fmla="*/ 301625 w 1219200"/>
              <a:gd name="connsiteY0" fmla="*/ 47625 h 1503892"/>
              <a:gd name="connsiteX1" fmla="*/ 111125 w 1219200"/>
              <a:gd name="connsiteY1" fmla="*/ 314325 h 1503892"/>
              <a:gd name="connsiteX2" fmla="*/ 85725 w 1219200"/>
              <a:gd name="connsiteY2" fmla="*/ 517525 h 1503892"/>
              <a:gd name="connsiteX3" fmla="*/ 3175 w 1219200"/>
              <a:gd name="connsiteY3" fmla="*/ 676275 h 1503892"/>
              <a:gd name="connsiteX4" fmla="*/ 66675 w 1219200"/>
              <a:gd name="connsiteY4" fmla="*/ 885825 h 1503892"/>
              <a:gd name="connsiteX5" fmla="*/ 155575 w 1219200"/>
              <a:gd name="connsiteY5" fmla="*/ 1114425 h 1503892"/>
              <a:gd name="connsiteX6" fmla="*/ 396875 w 1219200"/>
              <a:gd name="connsiteY6" fmla="*/ 1374775 h 1503892"/>
              <a:gd name="connsiteX7" fmla="*/ 536575 w 1219200"/>
              <a:gd name="connsiteY7" fmla="*/ 1501775 h 1503892"/>
              <a:gd name="connsiteX8" fmla="*/ 650875 w 1219200"/>
              <a:gd name="connsiteY8" fmla="*/ 1362075 h 1503892"/>
              <a:gd name="connsiteX9" fmla="*/ 714375 w 1219200"/>
              <a:gd name="connsiteY9" fmla="*/ 1222375 h 1503892"/>
              <a:gd name="connsiteX10" fmla="*/ 860425 w 1219200"/>
              <a:gd name="connsiteY10" fmla="*/ 1012825 h 1503892"/>
              <a:gd name="connsiteX11" fmla="*/ 1006475 w 1219200"/>
              <a:gd name="connsiteY11" fmla="*/ 1025525 h 1503892"/>
              <a:gd name="connsiteX12" fmla="*/ 1133475 w 1219200"/>
              <a:gd name="connsiteY12" fmla="*/ 1006475 h 1503892"/>
              <a:gd name="connsiteX13" fmla="*/ 1216025 w 1219200"/>
              <a:gd name="connsiteY13" fmla="*/ 879475 h 1503892"/>
              <a:gd name="connsiteX14" fmla="*/ 1152525 w 1219200"/>
              <a:gd name="connsiteY14" fmla="*/ 631825 h 1503892"/>
              <a:gd name="connsiteX15" fmla="*/ 911225 w 1219200"/>
              <a:gd name="connsiteY15" fmla="*/ 390525 h 1503892"/>
              <a:gd name="connsiteX16" fmla="*/ 638175 w 1219200"/>
              <a:gd name="connsiteY16" fmla="*/ 155575 h 1503892"/>
              <a:gd name="connsiteX17" fmla="*/ 358775 w 1219200"/>
              <a:gd name="connsiteY17" fmla="*/ 28575 h 1503892"/>
              <a:gd name="connsiteX18" fmla="*/ 301625 w 1219200"/>
              <a:gd name="connsiteY18" fmla="*/ 47625 h 150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 h="1503892">
                <a:moveTo>
                  <a:pt x="301625" y="47625"/>
                </a:moveTo>
                <a:cubicBezTo>
                  <a:pt x="260350" y="95250"/>
                  <a:pt x="147108" y="236008"/>
                  <a:pt x="111125" y="314325"/>
                </a:cubicBezTo>
                <a:cubicBezTo>
                  <a:pt x="75142" y="392642"/>
                  <a:pt x="103717" y="457200"/>
                  <a:pt x="85725" y="517525"/>
                </a:cubicBezTo>
                <a:cubicBezTo>
                  <a:pt x="67733" y="577850"/>
                  <a:pt x="6350" y="614892"/>
                  <a:pt x="3175" y="676275"/>
                </a:cubicBezTo>
                <a:cubicBezTo>
                  <a:pt x="0" y="737658"/>
                  <a:pt x="41275" y="812800"/>
                  <a:pt x="66675" y="885825"/>
                </a:cubicBezTo>
                <a:cubicBezTo>
                  <a:pt x="92075" y="958850"/>
                  <a:pt x="100542" y="1032933"/>
                  <a:pt x="155575" y="1114425"/>
                </a:cubicBezTo>
                <a:cubicBezTo>
                  <a:pt x="210608" y="1195917"/>
                  <a:pt x="333375" y="1310217"/>
                  <a:pt x="396875" y="1374775"/>
                </a:cubicBezTo>
                <a:cubicBezTo>
                  <a:pt x="460375" y="1439333"/>
                  <a:pt x="494242" y="1503892"/>
                  <a:pt x="536575" y="1501775"/>
                </a:cubicBezTo>
                <a:cubicBezTo>
                  <a:pt x="578908" y="1499658"/>
                  <a:pt x="621242" y="1408642"/>
                  <a:pt x="650875" y="1362075"/>
                </a:cubicBezTo>
                <a:cubicBezTo>
                  <a:pt x="680508" y="1315508"/>
                  <a:pt x="679450" y="1280583"/>
                  <a:pt x="714375" y="1222375"/>
                </a:cubicBezTo>
                <a:cubicBezTo>
                  <a:pt x="749300" y="1164167"/>
                  <a:pt x="811742" y="1045633"/>
                  <a:pt x="860425" y="1012825"/>
                </a:cubicBezTo>
                <a:cubicBezTo>
                  <a:pt x="909108" y="980017"/>
                  <a:pt x="960967" y="1026583"/>
                  <a:pt x="1006475" y="1025525"/>
                </a:cubicBezTo>
                <a:cubicBezTo>
                  <a:pt x="1051983" y="1024467"/>
                  <a:pt x="1098550" y="1030817"/>
                  <a:pt x="1133475" y="1006475"/>
                </a:cubicBezTo>
                <a:cubicBezTo>
                  <a:pt x="1168400" y="982133"/>
                  <a:pt x="1212850" y="941917"/>
                  <a:pt x="1216025" y="879475"/>
                </a:cubicBezTo>
                <a:cubicBezTo>
                  <a:pt x="1219200" y="817033"/>
                  <a:pt x="1203325" y="713317"/>
                  <a:pt x="1152525" y="631825"/>
                </a:cubicBezTo>
                <a:cubicBezTo>
                  <a:pt x="1101725" y="550333"/>
                  <a:pt x="996950" y="469900"/>
                  <a:pt x="911225" y="390525"/>
                </a:cubicBezTo>
                <a:cubicBezTo>
                  <a:pt x="825500" y="311150"/>
                  <a:pt x="730250" y="215900"/>
                  <a:pt x="638175" y="155575"/>
                </a:cubicBezTo>
                <a:cubicBezTo>
                  <a:pt x="546100" y="95250"/>
                  <a:pt x="410633" y="49742"/>
                  <a:pt x="358775" y="28575"/>
                </a:cubicBezTo>
                <a:cubicBezTo>
                  <a:pt x="306917" y="7408"/>
                  <a:pt x="342900" y="0"/>
                  <a:pt x="301625" y="47625"/>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p:nvPr/>
        </p:nvGrpSpPr>
        <p:grpSpPr>
          <a:xfrm>
            <a:off x="2667000" y="3048001"/>
            <a:ext cx="3810000" cy="1600199"/>
            <a:chOff x="2667000" y="3048001"/>
            <a:chExt cx="3810000" cy="1600199"/>
          </a:xfrm>
        </p:grpSpPr>
        <p:sp>
          <p:nvSpPr>
            <p:cNvPr id="8" name="TextBox 7"/>
            <p:cNvSpPr txBox="1"/>
            <p:nvPr/>
          </p:nvSpPr>
          <p:spPr>
            <a:xfrm>
              <a:off x="3886200" y="4001869"/>
              <a:ext cx="1546225" cy="646331"/>
            </a:xfrm>
            <a:prstGeom prst="rect">
              <a:avLst/>
            </a:prstGeom>
            <a:noFill/>
          </p:spPr>
          <p:txBody>
            <a:bodyPr wrap="square" rtlCol="0">
              <a:spAutoFit/>
            </a:bodyPr>
            <a:lstStyle/>
            <a:p>
              <a:pPr algn="ctr"/>
              <a:r>
                <a:rPr lang="en-US" dirty="0" smtClean="0"/>
                <a:t>Synovial Membrane</a:t>
              </a:r>
              <a:endParaRPr lang="en-US" dirty="0"/>
            </a:p>
          </p:txBody>
        </p:sp>
        <p:grpSp>
          <p:nvGrpSpPr>
            <p:cNvPr id="52" name="Group 51"/>
            <p:cNvGrpSpPr/>
            <p:nvPr/>
          </p:nvGrpSpPr>
          <p:grpSpPr>
            <a:xfrm>
              <a:off x="2667000" y="3048001"/>
              <a:ext cx="3810000" cy="1219199"/>
              <a:chOff x="2667000" y="3048001"/>
              <a:chExt cx="3810000" cy="1219199"/>
            </a:xfrm>
          </p:grpSpPr>
          <p:cxnSp>
            <p:nvCxnSpPr>
              <p:cNvPr id="48" name="Straight Arrow Connector 47"/>
              <p:cNvCxnSpPr/>
              <p:nvPr/>
            </p:nvCxnSpPr>
            <p:spPr>
              <a:xfrm flipV="1">
                <a:off x="5257800" y="3048001"/>
                <a:ext cx="1219200" cy="12191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rot="10800000">
                <a:off x="2667000" y="3200400"/>
                <a:ext cx="1371600" cy="1066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26" name="Group 25"/>
          <p:cNvGrpSpPr/>
          <p:nvPr/>
        </p:nvGrpSpPr>
        <p:grpSpPr>
          <a:xfrm>
            <a:off x="5439643" y="3222399"/>
            <a:ext cx="3551501" cy="1654401"/>
            <a:chOff x="5439643" y="3222399"/>
            <a:chExt cx="3551501" cy="1654401"/>
          </a:xfrm>
        </p:grpSpPr>
        <p:sp>
          <p:nvSpPr>
            <p:cNvPr id="61" name="Freeform 60"/>
            <p:cNvSpPr/>
            <p:nvPr/>
          </p:nvSpPr>
          <p:spPr>
            <a:xfrm>
              <a:off x="5439643" y="3222399"/>
              <a:ext cx="732557" cy="892401"/>
            </a:xfrm>
            <a:custGeom>
              <a:avLst/>
              <a:gdLst>
                <a:gd name="connsiteX0" fmla="*/ 58106 w 732557"/>
                <a:gd name="connsiteY0" fmla="*/ 0 h 892401"/>
                <a:gd name="connsiteX1" fmla="*/ 170169 w 732557"/>
                <a:gd name="connsiteY1" fmla="*/ 124521 h 892401"/>
                <a:gd name="connsiteX2" fmla="*/ 406745 w 732557"/>
                <a:gd name="connsiteY2" fmla="*/ 522988 h 892401"/>
                <a:gd name="connsiteX3" fmla="*/ 693128 w 732557"/>
                <a:gd name="connsiteY3" fmla="*/ 796935 h 892401"/>
                <a:gd name="connsiteX4" fmla="*/ 643322 w 732557"/>
                <a:gd name="connsiteY4" fmla="*/ 884100 h 892401"/>
                <a:gd name="connsiteX5" fmla="*/ 456551 w 732557"/>
                <a:gd name="connsiteY5" fmla="*/ 747126 h 892401"/>
                <a:gd name="connsiteX6" fmla="*/ 182620 w 732557"/>
                <a:gd name="connsiteY6" fmla="*/ 423372 h 892401"/>
                <a:gd name="connsiteX7" fmla="*/ 20752 w 732557"/>
                <a:gd name="connsiteY7" fmla="*/ 124521 h 892401"/>
                <a:gd name="connsiteX8" fmla="*/ 58106 w 732557"/>
                <a:gd name="connsiteY8" fmla="*/ 0 h 89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557" h="892401">
                  <a:moveTo>
                    <a:pt x="58106" y="0"/>
                  </a:moveTo>
                  <a:cubicBezTo>
                    <a:pt x="83009" y="0"/>
                    <a:pt x="112063" y="37356"/>
                    <a:pt x="170169" y="124521"/>
                  </a:cubicBezTo>
                  <a:cubicBezTo>
                    <a:pt x="228276" y="211686"/>
                    <a:pt x="319585" y="410919"/>
                    <a:pt x="406745" y="522988"/>
                  </a:cubicBezTo>
                  <a:cubicBezTo>
                    <a:pt x="493905" y="635057"/>
                    <a:pt x="653699" y="736750"/>
                    <a:pt x="693128" y="796935"/>
                  </a:cubicBezTo>
                  <a:cubicBezTo>
                    <a:pt x="732557" y="857120"/>
                    <a:pt x="682751" y="892401"/>
                    <a:pt x="643322" y="884100"/>
                  </a:cubicBezTo>
                  <a:cubicBezTo>
                    <a:pt x="603893" y="875799"/>
                    <a:pt x="533335" y="823914"/>
                    <a:pt x="456551" y="747126"/>
                  </a:cubicBezTo>
                  <a:cubicBezTo>
                    <a:pt x="379767" y="670338"/>
                    <a:pt x="255253" y="527140"/>
                    <a:pt x="182620" y="423372"/>
                  </a:cubicBezTo>
                  <a:cubicBezTo>
                    <a:pt x="109987" y="319605"/>
                    <a:pt x="41504" y="188857"/>
                    <a:pt x="20752" y="124521"/>
                  </a:cubicBezTo>
                  <a:cubicBezTo>
                    <a:pt x="0" y="60185"/>
                    <a:pt x="33203" y="0"/>
                    <a:pt x="58106" y="0"/>
                  </a:cubicBezTo>
                  <a:close/>
                </a:path>
              </a:pathLst>
            </a:custGeom>
            <a:solidFill>
              <a:srgbClr val="008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rot="10800000">
              <a:off x="5943602" y="3886202"/>
              <a:ext cx="1066799" cy="5333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7010400" y="4230469"/>
              <a:ext cx="1980744" cy="646331"/>
            </a:xfrm>
            <a:prstGeom prst="rect">
              <a:avLst/>
            </a:prstGeom>
            <a:noFill/>
          </p:spPr>
          <p:txBody>
            <a:bodyPr wrap="square" rtlCol="0">
              <a:spAutoFit/>
            </a:bodyPr>
            <a:lstStyle/>
            <a:p>
              <a:r>
                <a:rPr lang="en-US" dirty="0" err="1" smtClean="0"/>
                <a:t>Intertrochanteric</a:t>
              </a:r>
              <a:r>
                <a:rPr lang="en-US" dirty="0" smtClean="0"/>
                <a:t> line</a:t>
              </a:r>
              <a:endParaRPr lang="en-US" dirty="0"/>
            </a:p>
          </p:txBody>
        </p:sp>
      </p:grpSp>
      <p:sp>
        <p:nvSpPr>
          <p:cNvPr id="27" name="TextBox 26"/>
          <p:cNvSpPr txBox="1"/>
          <p:nvPr/>
        </p:nvSpPr>
        <p:spPr>
          <a:xfrm>
            <a:off x="838200" y="4999672"/>
            <a:ext cx="7848599" cy="1477328"/>
          </a:xfrm>
          <a:prstGeom prst="rect">
            <a:avLst/>
          </a:prstGeom>
          <a:noFill/>
        </p:spPr>
        <p:txBody>
          <a:bodyPr wrap="square" rtlCol="0">
            <a:spAutoFit/>
          </a:bodyPr>
          <a:lstStyle/>
          <a:p>
            <a:r>
              <a:rPr lang="en-US" dirty="0" smtClean="0"/>
              <a:t>Like the shoulder joint, the hip joint is a ball and socket joint. There are a many more ligaments reinforcing the hip compared to the shoulder because the hip is responsible for keeping the body in an upright position while standing.  This increase in number of ligaments makes the hip more stable in comparison to the shoulder, yet with a smaller range of motion.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down)">
                                      <p:cBhvr>
                                        <p:cTn id="12" dur="2000"/>
                                        <p:tgtEl>
                                          <p:spTgt spid="53"/>
                                        </p:tgtEl>
                                      </p:cBhvr>
                                    </p:animEffect>
                                  </p:childTnLst>
                                </p:cTn>
                              </p:par>
                            </p:childTnLst>
                          </p:cTn>
                        </p:par>
                        <p:par>
                          <p:cTn id="13" fill="hold">
                            <p:stCondLst>
                              <p:cond delay="2000"/>
                            </p:stCondLst>
                            <p:childTnLst>
                              <p:par>
                                <p:cTn id="14" presetID="22" presetClass="entr" presetSubtype="4" fill="hold" grpId="0" nodeType="after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down)">
                                      <p:cBhvr>
                                        <p:cTn id="16" dur="1000"/>
                                        <p:tgtEl>
                                          <p:spTgt spid="5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down)">
                                      <p:cBhvr>
                                        <p:cTn id="19" dur="1000"/>
                                        <p:tgtEl>
                                          <p:spTgt spid="5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up)">
                                      <p:cBhvr>
                                        <p:cTn id="24"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4.11_A.jpg"/>
          <p:cNvPicPr>
            <a:picLocks noChangeAspect="1"/>
          </p:cNvPicPr>
          <p:nvPr/>
        </p:nvPicPr>
        <p:blipFill>
          <a:blip r:embed="rId2"/>
          <a:srcRect l="22606" t="32059" r="21670" b="4031"/>
          <a:stretch>
            <a:fillRect/>
          </a:stretch>
        </p:blipFill>
        <p:spPr>
          <a:xfrm>
            <a:off x="143972" y="1638300"/>
            <a:ext cx="4351828" cy="4991100"/>
          </a:xfrm>
          <a:prstGeom prst="rect">
            <a:avLst/>
          </a:prstGeom>
        </p:spPr>
      </p:pic>
      <p:sp>
        <p:nvSpPr>
          <p:cNvPr id="5" name="TextBox 4"/>
          <p:cNvSpPr txBox="1"/>
          <p:nvPr/>
        </p:nvSpPr>
        <p:spPr>
          <a:xfrm>
            <a:off x="1419802" y="304800"/>
            <a:ext cx="1544012" cy="646331"/>
          </a:xfrm>
          <a:prstGeom prst="rect">
            <a:avLst/>
          </a:prstGeom>
          <a:noFill/>
        </p:spPr>
        <p:txBody>
          <a:bodyPr wrap="none" rtlCol="0">
            <a:spAutoFit/>
          </a:bodyPr>
          <a:lstStyle/>
          <a:p>
            <a:pPr algn="ctr"/>
            <a:r>
              <a:rPr lang="en-US" b="1" dirty="0" smtClean="0"/>
              <a:t>Right Hip:</a:t>
            </a:r>
          </a:p>
          <a:p>
            <a:pPr algn="ctr"/>
            <a:r>
              <a:rPr lang="en-US" b="1" dirty="0" smtClean="0"/>
              <a:t>Lateral View</a:t>
            </a:r>
            <a:endParaRPr lang="en-US" b="1" dirty="0"/>
          </a:p>
        </p:txBody>
      </p:sp>
      <p:sp>
        <p:nvSpPr>
          <p:cNvPr id="6" name="Title 4"/>
          <p:cNvSpPr txBox="1">
            <a:spLocks/>
          </p:cNvSpPr>
          <p:nvPr/>
        </p:nvSpPr>
        <p:spPr>
          <a:xfrm>
            <a:off x="4953000" y="304800"/>
            <a:ext cx="31242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Hip Joint</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 Ligaments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TextBox 8"/>
          <p:cNvSpPr txBox="1"/>
          <p:nvPr/>
        </p:nvSpPr>
        <p:spPr>
          <a:xfrm>
            <a:off x="4572000" y="1371600"/>
            <a:ext cx="4320224" cy="4785927"/>
          </a:xfrm>
          <a:prstGeom prst="rect">
            <a:avLst/>
          </a:prstGeom>
          <a:noFill/>
        </p:spPr>
        <p:txBody>
          <a:bodyPr wrap="square" numCol="1" rtlCol="0">
            <a:spAutoFit/>
          </a:bodyPr>
          <a:lstStyle/>
          <a:p>
            <a:r>
              <a:rPr lang="en-US" dirty="0" smtClean="0"/>
              <a:t>The hip joint is encapsulated by a synovial membrane and held together by 4 ligaments. Three of the four ligaments are </a:t>
            </a:r>
            <a:r>
              <a:rPr lang="en-US" dirty="0" err="1" smtClean="0"/>
              <a:t>extracapsular</a:t>
            </a:r>
            <a:r>
              <a:rPr lang="en-US" dirty="0" smtClean="0"/>
              <a:t> and one is </a:t>
            </a:r>
            <a:r>
              <a:rPr lang="en-US" dirty="0" err="1" smtClean="0"/>
              <a:t>intracapsular</a:t>
            </a:r>
            <a:r>
              <a:rPr lang="en-US" dirty="0" smtClean="0"/>
              <a:t>. </a:t>
            </a:r>
          </a:p>
          <a:p>
            <a:endParaRPr lang="en-US" dirty="0" smtClean="0"/>
          </a:p>
          <a:p>
            <a:r>
              <a:rPr lang="en-US" dirty="0" smtClean="0"/>
              <a:t>The </a:t>
            </a:r>
            <a:r>
              <a:rPr lang="en-US" dirty="0" err="1" smtClean="0"/>
              <a:t>extracapsular</a:t>
            </a:r>
            <a:r>
              <a:rPr lang="en-US" dirty="0" smtClean="0"/>
              <a:t> ligaments include the </a:t>
            </a:r>
            <a:r>
              <a:rPr lang="en-US" b="1" dirty="0" err="1" smtClean="0">
                <a:solidFill>
                  <a:schemeClr val="accent1">
                    <a:lumMod val="75000"/>
                  </a:schemeClr>
                </a:solidFill>
              </a:rPr>
              <a:t>ilifemoral</a:t>
            </a:r>
            <a:r>
              <a:rPr lang="en-US" b="1" dirty="0" smtClean="0">
                <a:solidFill>
                  <a:schemeClr val="accent1">
                    <a:lumMod val="75000"/>
                  </a:schemeClr>
                </a:solidFill>
              </a:rPr>
              <a:t> ligament</a:t>
            </a:r>
            <a:r>
              <a:rPr lang="en-US" dirty="0" smtClean="0"/>
              <a:t>, </a:t>
            </a:r>
            <a:r>
              <a:rPr lang="en-US" b="1" dirty="0" err="1" smtClean="0">
                <a:solidFill>
                  <a:srgbClr val="CBC924"/>
                </a:solidFill>
              </a:rPr>
              <a:t>ischiofemoral</a:t>
            </a:r>
            <a:r>
              <a:rPr lang="en-US" b="1" dirty="0" smtClean="0">
                <a:solidFill>
                  <a:srgbClr val="CBC924"/>
                </a:solidFill>
              </a:rPr>
              <a:t> ligament </a:t>
            </a:r>
            <a:r>
              <a:rPr lang="en-US" dirty="0" smtClean="0"/>
              <a:t>and </a:t>
            </a:r>
            <a:r>
              <a:rPr lang="en-US" b="1" dirty="0" err="1" smtClean="0">
                <a:solidFill>
                  <a:schemeClr val="accent4">
                    <a:lumMod val="75000"/>
                  </a:schemeClr>
                </a:solidFill>
              </a:rPr>
              <a:t>pubofemoral</a:t>
            </a:r>
            <a:r>
              <a:rPr lang="en-US" b="1" dirty="0" smtClean="0">
                <a:solidFill>
                  <a:schemeClr val="accent4">
                    <a:lumMod val="75000"/>
                  </a:schemeClr>
                </a:solidFill>
              </a:rPr>
              <a:t> ligament </a:t>
            </a:r>
            <a:r>
              <a:rPr lang="en-US" dirty="0" smtClean="0"/>
              <a:t>which are attached to proximally to the iliac, </a:t>
            </a:r>
            <a:r>
              <a:rPr lang="en-US" dirty="0" err="1" smtClean="0"/>
              <a:t>ischium</a:t>
            </a:r>
            <a:r>
              <a:rPr lang="en-US" dirty="0" smtClean="0"/>
              <a:t> and pubis respectively. </a:t>
            </a:r>
          </a:p>
          <a:p>
            <a:endParaRPr lang="en-US" dirty="0" smtClean="0"/>
          </a:p>
          <a:p>
            <a:r>
              <a:rPr lang="en-US" dirty="0" smtClean="0"/>
              <a:t>The </a:t>
            </a:r>
            <a:r>
              <a:rPr lang="en-US" dirty="0" err="1" smtClean="0"/>
              <a:t>intracapsular</a:t>
            </a:r>
            <a:r>
              <a:rPr lang="en-US" dirty="0" smtClean="0"/>
              <a:t> ligament attaches the fovea </a:t>
            </a:r>
            <a:r>
              <a:rPr lang="en-US" dirty="0" err="1" smtClean="0"/>
              <a:t>captis</a:t>
            </a:r>
            <a:r>
              <a:rPr lang="en-US" dirty="0" smtClean="0"/>
              <a:t> of the femur to the </a:t>
            </a:r>
            <a:r>
              <a:rPr lang="en-US" dirty="0" err="1" smtClean="0"/>
              <a:t>acetabulum</a:t>
            </a:r>
            <a:r>
              <a:rPr lang="en-US" dirty="0" smtClean="0"/>
              <a:t> and is identified as the transverse ligament of </a:t>
            </a:r>
            <a:r>
              <a:rPr lang="en-US" dirty="0" err="1" smtClean="0"/>
              <a:t>acetabulum</a:t>
            </a:r>
            <a:r>
              <a:rPr lang="en-US" dirty="0" smtClean="0"/>
              <a:t>. </a:t>
            </a:r>
          </a:p>
          <a:p>
            <a:endParaRPr lang="en-US" sz="1700" dirty="0" smtClean="0"/>
          </a:p>
        </p:txBody>
      </p:sp>
      <p:sp>
        <p:nvSpPr>
          <p:cNvPr id="13" name="TextBox 12"/>
          <p:cNvSpPr txBox="1"/>
          <p:nvPr/>
        </p:nvSpPr>
        <p:spPr>
          <a:xfrm>
            <a:off x="4572000" y="6019800"/>
            <a:ext cx="4320224" cy="907941"/>
          </a:xfrm>
          <a:prstGeom prst="rect">
            <a:avLst/>
          </a:prstGeom>
          <a:noFill/>
        </p:spPr>
        <p:txBody>
          <a:bodyPr wrap="square" numCol="1" rtlCol="0">
            <a:spAutoFit/>
          </a:bodyPr>
          <a:lstStyle/>
          <a:p>
            <a:r>
              <a:rPr lang="en-US" dirty="0" smtClean="0"/>
              <a:t>Weak spots, where tearing is more common, are marked in </a:t>
            </a:r>
            <a:r>
              <a:rPr lang="en-US" b="1" dirty="0" smtClean="0">
                <a:solidFill>
                  <a:srgbClr val="FF0000"/>
                </a:solidFill>
              </a:rPr>
              <a:t>red</a:t>
            </a:r>
            <a:r>
              <a:rPr lang="en-US" dirty="0" smtClean="0"/>
              <a:t>.</a:t>
            </a:r>
          </a:p>
          <a:p>
            <a:endParaRPr lang="en-US" sz="1700" dirty="0" smtClean="0"/>
          </a:p>
        </p:txBody>
      </p:sp>
      <p:grpSp>
        <p:nvGrpSpPr>
          <p:cNvPr id="28" name="Group 27"/>
          <p:cNvGrpSpPr/>
          <p:nvPr/>
        </p:nvGrpSpPr>
        <p:grpSpPr>
          <a:xfrm>
            <a:off x="2017183" y="2380565"/>
            <a:ext cx="1434042" cy="3215902"/>
            <a:chOff x="2017183" y="2380565"/>
            <a:chExt cx="1434042" cy="3215902"/>
          </a:xfrm>
        </p:grpSpPr>
        <p:sp>
          <p:nvSpPr>
            <p:cNvPr id="15" name="Freeform 14"/>
            <p:cNvSpPr/>
            <p:nvPr/>
          </p:nvSpPr>
          <p:spPr>
            <a:xfrm>
              <a:off x="2191808" y="3491442"/>
              <a:ext cx="1259417" cy="2105025"/>
            </a:xfrm>
            <a:custGeom>
              <a:avLst/>
              <a:gdLst>
                <a:gd name="connsiteX0" fmla="*/ 43392 w 1259417"/>
                <a:gd name="connsiteY0" fmla="*/ 280458 h 2105025"/>
                <a:gd name="connsiteX1" fmla="*/ 392642 w 1259417"/>
                <a:gd name="connsiteY1" fmla="*/ 617008 h 2105025"/>
                <a:gd name="connsiteX2" fmla="*/ 703792 w 1259417"/>
                <a:gd name="connsiteY2" fmla="*/ 947208 h 2105025"/>
                <a:gd name="connsiteX3" fmla="*/ 818092 w 1259417"/>
                <a:gd name="connsiteY3" fmla="*/ 1010708 h 2105025"/>
                <a:gd name="connsiteX4" fmla="*/ 995892 w 1259417"/>
                <a:gd name="connsiteY4" fmla="*/ 1258358 h 2105025"/>
                <a:gd name="connsiteX5" fmla="*/ 926042 w 1259417"/>
                <a:gd name="connsiteY5" fmla="*/ 1499658 h 2105025"/>
                <a:gd name="connsiteX6" fmla="*/ 849842 w 1259417"/>
                <a:gd name="connsiteY6" fmla="*/ 1715558 h 2105025"/>
                <a:gd name="connsiteX7" fmla="*/ 849842 w 1259417"/>
                <a:gd name="connsiteY7" fmla="*/ 1829858 h 2105025"/>
                <a:gd name="connsiteX8" fmla="*/ 779992 w 1259417"/>
                <a:gd name="connsiteY8" fmla="*/ 1969558 h 2105025"/>
                <a:gd name="connsiteX9" fmla="*/ 830792 w 1259417"/>
                <a:gd name="connsiteY9" fmla="*/ 2102908 h 2105025"/>
                <a:gd name="connsiteX10" fmla="*/ 887942 w 1259417"/>
                <a:gd name="connsiteY10" fmla="*/ 1982258 h 2105025"/>
                <a:gd name="connsiteX11" fmla="*/ 1027642 w 1259417"/>
                <a:gd name="connsiteY11" fmla="*/ 1607608 h 2105025"/>
                <a:gd name="connsiteX12" fmla="*/ 1160992 w 1259417"/>
                <a:gd name="connsiteY12" fmla="*/ 1264708 h 2105025"/>
                <a:gd name="connsiteX13" fmla="*/ 1237192 w 1259417"/>
                <a:gd name="connsiteY13" fmla="*/ 769408 h 2105025"/>
                <a:gd name="connsiteX14" fmla="*/ 1237192 w 1259417"/>
                <a:gd name="connsiteY14" fmla="*/ 331258 h 2105025"/>
                <a:gd name="connsiteX15" fmla="*/ 1103842 w 1259417"/>
                <a:gd name="connsiteY15" fmla="*/ 147108 h 2105025"/>
                <a:gd name="connsiteX16" fmla="*/ 773642 w 1259417"/>
                <a:gd name="connsiteY16" fmla="*/ 45508 h 2105025"/>
                <a:gd name="connsiteX17" fmla="*/ 684742 w 1259417"/>
                <a:gd name="connsiteY17" fmla="*/ 1058 h 2105025"/>
                <a:gd name="connsiteX18" fmla="*/ 386292 w 1259417"/>
                <a:gd name="connsiteY18" fmla="*/ 39158 h 2105025"/>
                <a:gd name="connsiteX19" fmla="*/ 132292 w 1259417"/>
                <a:gd name="connsiteY19" fmla="*/ 147108 h 2105025"/>
                <a:gd name="connsiteX20" fmla="*/ 43392 w 1259417"/>
                <a:gd name="connsiteY20" fmla="*/ 280458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59417" h="2105025">
                  <a:moveTo>
                    <a:pt x="43392" y="280458"/>
                  </a:moveTo>
                  <a:cubicBezTo>
                    <a:pt x="86784" y="358775"/>
                    <a:pt x="282576" y="505883"/>
                    <a:pt x="392642" y="617008"/>
                  </a:cubicBezTo>
                  <a:cubicBezTo>
                    <a:pt x="502708" y="728133"/>
                    <a:pt x="632884" y="881591"/>
                    <a:pt x="703792" y="947208"/>
                  </a:cubicBezTo>
                  <a:cubicBezTo>
                    <a:pt x="774700" y="1012825"/>
                    <a:pt x="769409" y="958850"/>
                    <a:pt x="818092" y="1010708"/>
                  </a:cubicBezTo>
                  <a:cubicBezTo>
                    <a:pt x="866775" y="1062566"/>
                    <a:pt x="977900" y="1176866"/>
                    <a:pt x="995892" y="1258358"/>
                  </a:cubicBezTo>
                  <a:cubicBezTo>
                    <a:pt x="1013884" y="1339850"/>
                    <a:pt x="950384" y="1423458"/>
                    <a:pt x="926042" y="1499658"/>
                  </a:cubicBezTo>
                  <a:cubicBezTo>
                    <a:pt x="901700" y="1575858"/>
                    <a:pt x="862542" y="1660525"/>
                    <a:pt x="849842" y="1715558"/>
                  </a:cubicBezTo>
                  <a:cubicBezTo>
                    <a:pt x="837142" y="1770591"/>
                    <a:pt x="861484" y="1787525"/>
                    <a:pt x="849842" y="1829858"/>
                  </a:cubicBezTo>
                  <a:cubicBezTo>
                    <a:pt x="838200" y="1872191"/>
                    <a:pt x="783167" y="1924050"/>
                    <a:pt x="779992" y="1969558"/>
                  </a:cubicBezTo>
                  <a:cubicBezTo>
                    <a:pt x="776817" y="2015066"/>
                    <a:pt x="812800" y="2100791"/>
                    <a:pt x="830792" y="2102908"/>
                  </a:cubicBezTo>
                  <a:cubicBezTo>
                    <a:pt x="848784" y="2105025"/>
                    <a:pt x="855134" y="2064808"/>
                    <a:pt x="887942" y="1982258"/>
                  </a:cubicBezTo>
                  <a:cubicBezTo>
                    <a:pt x="920750" y="1899708"/>
                    <a:pt x="982134" y="1727200"/>
                    <a:pt x="1027642" y="1607608"/>
                  </a:cubicBezTo>
                  <a:cubicBezTo>
                    <a:pt x="1073150" y="1488016"/>
                    <a:pt x="1126067" y="1404408"/>
                    <a:pt x="1160992" y="1264708"/>
                  </a:cubicBezTo>
                  <a:cubicBezTo>
                    <a:pt x="1195917" y="1125008"/>
                    <a:pt x="1224492" y="924983"/>
                    <a:pt x="1237192" y="769408"/>
                  </a:cubicBezTo>
                  <a:cubicBezTo>
                    <a:pt x="1249892" y="613833"/>
                    <a:pt x="1259417" y="434975"/>
                    <a:pt x="1237192" y="331258"/>
                  </a:cubicBezTo>
                  <a:cubicBezTo>
                    <a:pt x="1214967" y="227541"/>
                    <a:pt x="1181100" y="194733"/>
                    <a:pt x="1103842" y="147108"/>
                  </a:cubicBezTo>
                  <a:cubicBezTo>
                    <a:pt x="1026584" y="99483"/>
                    <a:pt x="843492" y="69850"/>
                    <a:pt x="773642" y="45508"/>
                  </a:cubicBezTo>
                  <a:cubicBezTo>
                    <a:pt x="703792" y="21166"/>
                    <a:pt x="749300" y="2116"/>
                    <a:pt x="684742" y="1058"/>
                  </a:cubicBezTo>
                  <a:cubicBezTo>
                    <a:pt x="620184" y="0"/>
                    <a:pt x="478367" y="14816"/>
                    <a:pt x="386292" y="39158"/>
                  </a:cubicBezTo>
                  <a:cubicBezTo>
                    <a:pt x="294217" y="63500"/>
                    <a:pt x="189442" y="106891"/>
                    <a:pt x="132292" y="147108"/>
                  </a:cubicBezTo>
                  <a:cubicBezTo>
                    <a:pt x="75142" y="187325"/>
                    <a:pt x="0" y="202141"/>
                    <a:pt x="43392" y="280458"/>
                  </a:cubicBezTo>
                  <a:close/>
                </a:path>
              </a:pathLst>
            </a:cu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017183" y="2380565"/>
              <a:ext cx="1390194" cy="646331"/>
            </a:xfrm>
            <a:prstGeom prst="rect">
              <a:avLst/>
            </a:prstGeom>
            <a:noFill/>
          </p:spPr>
          <p:txBody>
            <a:bodyPr wrap="square" rtlCol="0">
              <a:spAutoFit/>
            </a:bodyPr>
            <a:lstStyle/>
            <a:p>
              <a:r>
                <a:rPr lang="en-US" dirty="0" err="1" smtClean="0"/>
                <a:t>Iliofemoral</a:t>
              </a:r>
              <a:r>
                <a:rPr lang="en-US" dirty="0" smtClean="0"/>
                <a:t> ligament</a:t>
              </a:r>
              <a:endParaRPr lang="en-US" dirty="0"/>
            </a:p>
          </p:txBody>
        </p:sp>
        <p:cxnSp>
          <p:nvCxnSpPr>
            <p:cNvPr id="25" name="Straight Arrow Connector 24"/>
            <p:cNvCxnSpPr/>
            <p:nvPr/>
          </p:nvCxnSpPr>
          <p:spPr>
            <a:xfrm rot="16200000" flipH="1">
              <a:off x="2369592" y="3344316"/>
              <a:ext cx="843429" cy="208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0" y="4041775"/>
            <a:ext cx="2860675" cy="2282825"/>
            <a:chOff x="0" y="4041775"/>
            <a:chExt cx="2860675" cy="2282825"/>
          </a:xfrm>
        </p:grpSpPr>
        <p:sp>
          <p:nvSpPr>
            <p:cNvPr id="17" name="Freeform 16"/>
            <p:cNvSpPr/>
            <p:nvPr/>
          </p:nvSpPr>
          <p:spPr>
            <a:xfrm>
              <a:off x="1870075" y="4041775"/>
              <a:ext cx="990600" cy="792692"/>
            </a:xfrm>
            <a:custGeom>
              <a:avLst/>
              <a:gdLst>
                <a:gd name="connsiteX0" fmla="*/ 136525 w 990600"/>
                <a:gd name="connsiteY0" fmla="*/ 22225 h 792692"/>
                <a:gd name="connsiteX1" fmla="*/ 447675 w 990600"/>
                <a:gd name="connsiteY1" fmla="*/ 180975 h 792692"/>
                <a:gd name="connsiteX2" fmla="*/ 835025 w 990600"/>
                <a:gd name="connsiteY2" fmla="*/ 307975 h 792692"/>
                <a:gd name="connsiteX3" fmla="*/ 987425 w 990600"/>
                <a:gd name="connsiteY3" fmla="*/ 384175 h 792692"/>
                <a:gd name="connsiteX4" fmla="*/ 854075 w 990600"/>
                <a:gd name="connsiteY4" fmla="*/ 377825 h 792692"/>
                <a:gd name="connsiteX5" fmla="*/ 625475 w 990600"/>
                <a:gd name="connsiteY5" fmla="*/ 441325 h 792692"/>
                <a:gd name="connsiteX6" fmla="*/ 530225 w 990600"/>
                <a:gd name="connsiteY6" fmla="*/ 428625 h 792692"/>
                <a:gd name="connsiteX7" fmla="*/ 403225 w 990600"/>
                <a:gd name="connsiteY7" fmla="*/ 498475 h 792692"/>
                <a:gd name="connsiteX8" fmla="*/ 390525 w 990600"/>
                <a:gd name="connsiteY8" fmla="*/ 568325 h 792692"/>
                <a:gd name="connsiteX9" fmla="*/ 320675 w 990600"/>
                <a:gd name="connsiteY9" fmla="*/ 777875 h 792692"/>
                <a:gd name="connsiteX10" fmla="*/ 130175 w 990600"/>
                <a:gd name="connsiteY10" fmla="*/ 657225 h 792692"/>
                <a:gd name="connsiteX11" fmla="*/ 34925 w 990600"/>
                <a:gd name="connsiteY11" fmla="*/ 428625 h 792692"/>
                <a:gd name="connsiteX12" fmla="*/ 9525 w 990600"/>
                <a:gd name="connsiteY12" fmla="*/ 225425 h 792692"/>
                <a:gd name="connsiteX13" fmla="*/ 92075 w 990600"/>
                <a:gd name="connsiteY13" fmla="*/ 47625 h 792692"/>
                <a:gd name="connsiteX14" fmla="*/ 136525 w 990600"/>
                <a:gd name="connsiteY14" fmla="*/ 22225 h 79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600" h="792692">
                  <a:moveTo>
                    <a:pt x="136525" y="22225"/>
                  </a:moveTo>
                  <a:cubicBezTo>
                    <a:pt x="195792" y="44450"/>
                    <a:pt x="331258" y="133350"/>
                    <a:pt x="447675" y="180975"/>
                  </a:cubicBezTo>
                  <a:cubicBezTo>
                    <a:pt x="564092" y="228600"/>
                    <a:pt x="745067" y="274108"/>
                    <a:pt x="835025" y="307975"/>
                  </a:cubicBezTo>
                  <a:cubicBezTo>
                    <a:pt x="924983" y="341842"/>
                    <a:pt x="984250" y="372533"/>
                    <a:pt x="987425" y="384175"/>
                  </a:cubicBezTo>
                  <a:cubicBezTo>
                    <a:pt x="990600" y="395817"/>
                    <a:pt x="914400" y="368300"/>
                    <a:pt x="854075" y="377825"/>
                  </a:cubicBezTo>
                  <a:cubicBezTo>
                    <a:pt x="793750" y="387350"/>
                    <a:pt x="679450" y="432858"/>
                    <a:pt x="625475" y="441325"/>
                  </a:cubicBezTo>
                  <a:cubicBezTo>
                    <a:pt x="571500" y="449792"/>
                    <a:pt x="567267" y="419100"/>
                    <a:pt x="530225" y="428625"/>
                  </a:cubicBezTo>
                  <a:cubicBezTo>
                    <a:pt x="493183" y="438150"/>
                    <a:pt x="426508" y="475192"/>
                    <a:pt x="403225" y="498475"/>
                  </a:cubicBezTo>
                  <a:cubicBezTo>
                    <a:pt x="379942" y="521758"/>
                    <a:pt x="404283" y="521758"/>
                    <a:pt x="390525" y="568325"/>
                  </a:cubicBezTo>
                  <a:cubicBezTo>
                    <a:pt x="376767" y="614892"/>
                    <a:pt x="364067" y="763058"/>
                    <a:pt x="320675" y="777875"/>
                  </a:cubicBezTo>
                  <a:cubicBezTo>
                    <a:pt x="277283" y="792692"/>
                    <a:pt x="177800" y="715433"/>
                    <a:pt x="130175" y="657225"/>
                  </a:cubicBezTo>
                  <a:cubicBezTo>
                    <a:pt x="82550" y="599017"/>
                    <a:pt x="55033" y="500592"/>
                    <a:pt x="34925" y="428625"/>
                  </a:cubicBezTo>
                  <a:cubicBezTo>
                    <a:pt x="14817" y="356658"/>
                    <a:pt x="0" y="288925"/>
                    <a:pt x="9525" y="225425"/>
                  </a:cubicBezTo>
                  <a:cubicBezTo>
                    <a:pt x="19050" y="161925"/>
                    <a:pt x="67733" y="80433"/>
                    <a:pt x="92075" y="47625"/>
                  </a:cubicBezTo>
                  <a:cubicBezTo>
                    <a:pt x="116417" y="14817"/>
                    <a:pt x="77258" y="0"/>
                    <a:pt x="136525" y="22225"/>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0" y="5678269"/>
              <a:ext cx="1726103" cy="646331"/>
            </a:xfrm>
            <a:prstGeom prst="rect">
              <a:avLst/>
            </a:prstGeom>
            <a:noFill/>
          </p:spPr>
          <p:txBody>
            <a:bodyPr wrap="square" rtlCol="0">
              <a:spAutoFit/>
            </a:bodyPr>
            <a:lstStyle/>
            <a:p>
              <a:r>
                <a:rPr lang="en-US" dirty="0" err="1" smtClean="0"/>
                <a:t>Ischiofemoral</a:t>
              </a:r>
              <a:r>
                <a:rPr lang="en-US" dirty="0" smtClean="0"/>
                <a:t> ligament</a:t>
              </a:r>
              <a:endParaRPr lang="en-US" dirty="0"/>
            </a:p>
          </p:txBody>
        </p:sp>
        <p:cxnSp>
          <p:nvCxnSpPr>
            <p:cNvPr id="27" name="Straight Arrow Connector 26"/>
            <p:cNvCxnSpPr/>
            <p:nvPr/>
          </p:nvCxnSpPr>
          <p:spPr>
            <a:xfrm flipV="1">
              <a:off x="685800" y="4420394"/>
              <a:ext cx="1506008" cy="125787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3029406" y="3929592"/>
            <a:ext cx="1618794" cy="2242608"/>
            <a:chOff x="3029406" y="3929592"/>
            <a:chExt cx="1618794" cy="2242608"/>
          </a:xfrm>
        </p:grpSpPr>
        <p:sp>
          <p:nvSpPr>
            <p:cNvPr id="20" name="TextBox 19"/>
            <p:cNvSpPr txBox="1"/>
            <p:nvPr/>
          </p:nvSpPr>
          <p:spPr>
            <a:xfrm>
              <a:off x="3029406" y="5525869"/>
              <a:ext cx="1618794" cy="646331"/>
            </a:xfrm>
            <a:prstGeom prst="rect">
              <a:avLst/>
            </a:prstGeom>
            <a:noFill/>
          </p:spPr>
          <p:txBody>
            <a:bodyPr wrap="square" rtlCol="0">
              <a:spAutoFit/>
            </a:bodyPr>
            <a:lstStyle/>
            <a:p>
              <a:r>
                <a:rPr lang="en-US" dirty="0" err="1" smtClean="0"/>
                <a:t>Pubofemoral</a:t>
              </a:r>
              <a:r>
                <a:rPr lang="en-US" dirty="0" smtClean="0"/>
                <a:t> ligament</a:t>
              </a:r>
              <a:endParaRPr lang="en-US" dirty="0"/>
            </a:p>
          </p:txBody>
        </p:sp>
        <p:cxnSp>
          <p:nvCxnSpPr>
            <p:cNvPr id="22" name="Straight Arrow Connector 21"/>
            <p:cNvCxnSpPr/>
            <p:nvPr/>
          </p:nvCxnSpPr>
          <p:spPr>
            <a:xfrm rot="16200000" flipV="1">
              <a:off x="3131718" y="4922993"/>
              <a:ext cx="1105474" cy="2510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Freeform 30"/>
            <p:cNvSpPr/>
            <p:nvPr/>
          </p:nvSpPr>
          <p:spPr>
            <a:xfrm>
              <a:off x="3293533" y="3929592"/>
              <a:ext cx="422275" cy="1019175"/>
            </a:xfrm>
            <a:custGeom>
              <a:avLst/>
              <a:gdLst>
                <a:gd name="connsiteX0" fmla="*/ 14817 w 422275"/>
                <a:gd name="connsiteY0" fmla="*/ 1017058 h 1019175"/>
                <a:gd name="connsiteX1" fmla="*/ 167217 w 422275"/>
                <a:gd name="connsiteY1" fmla="*/ 794808 h 1019175"/>
                <a:gd name="connsiteX2" fmla="*/ 262467 w 422275"/>
                <a:gd name="connsiteY2" fmla="*/ 655108 h 1019175"/>
                <a:gd name="connsiteX3" fmla="*/ 383117 w 422275"/>
                <a:gd name="connsiteY3" fmla="*/ 337608 h 1019175"/>
                <a:gd name="connsiteX4" fmla="*/ 408517 w 422275"/>
                <a:gd name="connsiteY4" fmla="*/ 223308 h 1019175"/>
                <a:gd name="connsiteX5" fmla="*/ 300567 w 422275"/>
                <a:gd name="connsiteY5" fmla="*/ 1058 h 1019175"/>
                <a:gd name="connsiteX6" fmla="*/ 281517 w 422275"/>
                <a:gd name="connsiteY6" fmla="*/ 229658 h 1019175"/>
                <a:gd name="connsiteX7" fmla="*/ 218017 w 422275"/>
                <a:gd name="connsiteY7" fmla="*/ 490008 h 1019175"/>
                <a:gd name="connsiteX8" fmla="*/ 78317 w 422275"/>
                <a:gd name="connsiteY8" fmla="*/ 807508 h 1019175"/>
                <a:gd name="connsiteX9" fmla="*/ 14817 w 422275"/>
                <a:gd name="connsiteY9" fmla="*/ 1017058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275" h="1019175">
                  <a:moveTo>
                    <a:pt x="14817" y="1017058"/>
                  </a:moveTo>
                  <a:cubicBezTo>
                    <a:pt x="29634" y="1014941"/>
                    <a:pt x="167217" y="794808"/>
                    <a:pt x="167217" y="794808"/>
                  </a:cubicBezTo>
                  <a:cubicBezTo>
                    <a:pt x="208492" y="734483"/>
                    <a:pt x="226484" y="731308"/>
                    <a:pt x="262467" y="655108"/>
                  </a:cubicBezTo>
                  <a:cubicBezTo>
                    <a:pt x="298450" y="578908"/>
                    <a:pt x="358775" y="409575"/>
                    <a:pt x="383117" y="337608"/>
                  </a:cubicBezTo>
                  <a:cubicBezTo>
                    <a:pt x="407459" y="265641"/>
                    <a:pt x="422275" y="279400"/>
                    <a:pt x="408517" y="223308"/>
                  </a:cubicBezTo>
                  <a:cubicBezTo>
                    <a:pt x="394759" y="167216"/>
                    <a:pt x="321734" y="0"/>
                    <a:pt x="300567" y="1058"/>
                  </a:cubicBezTo>
                  <a:cubicBezTo>
                    <a:pt x="279400" y="2116"/>
                    <a:pt x="295275" y="148166"/>
                    <a:pt x="281517" y="229658"/>
                  </a:cubicBezTo>
                  <a:cubicBezTo>
                    <a:pt x="267759" y="311150"/>
                    <a:pt x="251884" y="393700"/>
                    <a:pt x="218017" y="490008"/>
                  </a:cubicBezTo>
                  <a:cubicBezTo>
                    <a:pt x="184150" y="586316"/>
                    <a:pt x="115359" y="714375"/>
                    <a:pt x="78317" y="807508"/>
                  </a:cubicBezTo>
                  <a:cubicBezTo>
                    <a:pt x="41275" y="900641"/>
                    <a:pt x="0" y="1019175"/>
                    <a:pt x="14817" y="1017058"/>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017183" y="3749675"/>
            <a:ext cx="1562100" cy="978958"/>
            <a:chOff x="2017183" y="3749675"/>
            <a:chExt cx="1562100" cy="978958"/>
          </a:xfrm>
        </p:grpSpPr>
        <p:sp>
          <p:nvSpPr>
            <p:cNvPr id="14" name="Freeform 13"/>
            <p:cNvSpPr/>
            <p:nvPr/>
          </p:nvSpPr>
          <p:spPr>
            <a:xfrm>
              <a:off x="2017183" y="3749675"/>
              <a:ext cx="878417" cy="669925"/>
            </a:xfrm>
            <a:custGeom>
              <a:avLst/>
              <a:gdLst>
                <a:gd name="connsiteX0" fmla="*/ 878417 w 878417"/>
                <a:gd name="connsiteY0" fmla="*/ 669925 h 669925"/>
                <a:gd name="connsiteX1" fmla="*/ 548217 w 878417"/>
                <a:gd name="connsiteY1" fmla="*/ 346075 h 669925"/>
                <a:gd name="connsiteX2" fmla="*/ 249767 w 878417"/>
                <a:gd name="connsiteY2" fmla="*/ 53975 h 669925"/>
                <a:gd name="connsiteX3" fmla="*/ 211667 w 878417"/>
                <a:gd name="connsiteY3" fmla="*/ 22225 h 669925"/>
                <a:gd name="connsiteX4" fmla="*/ 116417 w 878417"/>
                <a:gd name="connsiteY4" fmla="*/ 155575 h 669925"/>
                <a:gd name="connsiteX5" fmla="*/ 2117 w 878417"/>
                <a:gd name="connsiteY5" fmla="*/ 320675 h 669925"/>
                <a:gd name="connsiteX6" fmla="*/ 103717 w 878417"/>
                <a:gd name="connsiteY6" fmla="*/ 371475 h 669925"/>
                <a:gd name="connsiteX7" fmla="*/ 389467 w 878417"/>
                <a:gd name="connsiteY7" fmla="*/ 504825 h 669925"/>
                <a:gd name="connsiteX8" fmla="*/ 751417 w 878417"/>
                <a:gd name="connsiteY8" fmla="*/ 619125 h 669925"/>
                <a:gd name="connsiteX9" fmla="*/ 878417 w 878417"/>
                <a:gd name="connsiteY9" fmla="*/ 669925 h 66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8417" h="669925">
                  <a:moveTo>
                    <a:pt x="878417" y="669925"/>
                  </a:moveTo>
                  <a:lnTo>
                    <a:pt x="548217" y="346075"/>
                  </a:lnTo>
                  <a:lnTo>
                    <a:pt x="249767" y="53975"/>
                  </a:lnTo>
                  <a:cubicBezTo>
                    <a:pt x="193675" y="0"/>
                    <a:pt x="233892" y="5292"/>
                    <a:pt x="211667" y="22225"/>
                  </a:cubicBezTo>
                  <a:cubicBezTo>
                    <a:pt x="189442" y="39158"/>
                    <a:pt x="151342" y="105833"/>
                    <a:pt x="116417" y="155575"/>
                  </a:cubicBezTo>
                  <a:cubicBezTo>
                    <a:pt x="81492" y="205317"/>
                    <a:pt x="4234" y="284692"/>
                    <a:pt x="2117" y="320675"/>
                  </a:cubicBezTo>
                  <a:cubicBezTo>
                    <a:pt x="0" y="356658"/>
                    <a:pt x="103717" y="371475"/>
                    <a:pt x="103717" y="371475"/>
                  </a:cubicBezTo>
                  <a:cubicBezTo>
                    <a:pt x="168275" y="402167"/>
                    <a:pt x="281517" y="463550"/>
                    <a:pt x="389467" y="504825"/>
                  </a:cubicBezTo>
                  <a:cubicBezTo>
                    <a:pt x="497417" y="546100"/>
                    <a:pt x="668867" y="590550"/>
                    <a:pt x="751417" y="619125"/>
                  </a:cubicBezTo>
                  <a:cubicBezTo>
                    <a:pt x="833967" y="647700"/>
                    <a:pt x="859367" y="661987"/>
                    <a:pt x="878417" y="669925"/>
                  </a:cubicBezTo>
                  <a:close/>
                </a:path>
              </a:pathLst>
            </a:custGeom>
            <a:solidFill>
              <a:srgbClr val="FF0000">
                <a:alpha val="24000"/>
              </a:srgbClr>
            </a:solidFill>
            <a:ln w="28575">
              <a:solidFill>
                <a:srgbClr val="FF0000">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3359150" y="3845983"/>
              <a:ext cx="220133" cy="882650"/>
            </a:xfrm>
            <a:custGeom>
              <a:avLst/>
              <a:gdLst>
                <a:gd name="connsiteX0" fmla="*/ 209550 w 220133"/>
                <a:gd name="connsiteY0" fmla="*/ 186267 h 882650"/>
                <a:gd name="connsiteX1" fmla="*/ 133350 w 220133"/>
                <a:gd name="connsiteY1" fmla="*/ 129117 h 882650"/>
                <a:gd name="connsiteX2" fmla="*/ 88900 w 220133"/>
                <a:gd name="connsiteY2" fmla="*/ 33867 h 882650"/>
                <a:gd name="connsiteX3" fmla="*/ 88900 w 220133"/>
                <a:gd name="connsiteY3" fmla="*/ 332317 h 882650"/>
                <a:gd name="connsiteX4" fmla="*/ 44450 w 220133"/>
                <a:gd name="connsiteY4" fmla="*/ 776817 h 882650"/>
                <a:gd name="connsiteX5" fmla="*/ 12700 w 220133"/>
                <a:gd name="connsiteY5" fmla="*/ 859367 h 882650"/>
                <a:gd name="connsiteX6" fmla="*/ 120650 w 220133"/>
                <a:gd name="connsiteY6" fmla="*/ 637117 h 882650"/>
                <a:gd name="connsiteX7" fmla="*/ 196850 w 220133"/>
                <a:gd name="connsiteY7" fmla="*/ 357717 h 882650"/>
                <a:gd name="connsiteX8" fmla="*/ 209550 w 220133"/>
                <a:gd name="connsiteY8" fmla="*/ 186267 h 88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133" h="882650">
                  <a:moveTo>
                    <a:pt x="209550" y="186267"/>
                  </a:moveTo>
                  <a:cubicBezTo>
                    <a:pt x="198967" y="148167"/>
                    <a:pt x="153458" y="154517"/>
                    <a:pt x="133350" y="129117"/>
                  </a:cubicBezTo>
                  <a:cubicBezTo>
                    <a:pt x="113242" y="103717"/>
                    <a:pt x="96308" y="0"/>
                    <a:pt x="88900" y="33867"/>
                  </a:cubicBezTo>
                  <a:cubicBezTo>
                    <a:pt x="81492" y="67734"/>
                    <a:pt x="96308" y="208492"/>
                    <a:pt x="88900" y="332317"/>
                  </a:cubicBezTo>
                  <a:cubicBezTo>
                    <a:pt x="81492" y="456142"/>
                    <a:pt x="57150" y="688975"/>
                    <a:pt x="44450" y="776817"/>
                  </a:cubicBezTo>
                  <a:cubicBezTo>
                    <a:pt x="31750" y="864659"/>
                    <a:pt x="0" y="882650"/>
                    <a:pt x="12700" y="859367"/>
                  </a:cubicBezTo>
                  <a:cubicBezTo>
                    <a:pt x="25400" y="836084"/>
                    <a:pt x="89958" y="720725"/>
                    <a:pt x="120650" y="637117"/>
                  </a:cubicBezTo>
                  <a:cubicBezTo>
                    <a:pt x="151342" y="553509"/>
                    <a:pt x="180975" y="430742"/>
                    <a:pt x="196850" y="357717"/>
                  </a:cubicBezTo>
                  <a:cubicBezTo>
                    <a:pt x="212725" y="284692"/>
                    <a:pt x="220133" y="224367"/>
                    <a:pt x="209550" y="186267"/>
                  </a:cubicBezTo>
                  <a:close/>
                </a:path>
              </a:pathLst>
            </a:custGeom>
            <a:solidFill>
              <a:srgbClr val="FF0000">
                <a:alpha val="24000"/>
              </a:srgbClr>
            </a:solidFill>
            <a:ln w="28575">
              <a:solidFill>
                <a:srgbClr val="FF0000">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extBox 22"/>
          <p:cNvSpPr txBox="1"/>
          <p:nvPr/>
        </p:nvSpPr>
        <p:spPr>
          <a:xfrm>
            <a:off x="3407377" y="1078468"/>
            <a:ext cx="1082410" cy="369332"/>
          </a:xfrm>
          <a:prstGeom prst="rect">
            <a:avLst/>
          </a:prstGeom>
          <a:noFill/>
        </p:spPr>
        <p:txBody>
          <a:bodyPr wrap="none" rtlCol="0">
            <a:spAutoFit/>
          </a:bodyPr>
          <a:lstStyle/>
          <a:p>
            <a:pPr algn="ctr"/>
            <a:r>
              <a:rPr lang="en-US" b="1" dirty="0" smtClean="0"/>
              <a:t>Anterior</a:t>
            </a:r>
          </a:p>
        </p:txBody>
      </p:sp>
      <p:sp>
        <p:nvSpPr>
          <p:cNvPr id="24" name="TextBox 23"/>
          <p:cNvSpPr txBox="1"/>
          <p:nvPr/>
        </p:nvSpPr>
        <p:spPr>
          <a:xfrm>
            <a:off x="86774" y="1078468"/>
            <a:ext cx="1198052" cy="369332"/>
          </a:xfrm>
          <a:prstGeom prst="rect">
            <a:avLst/>
          </a:prstGeom>
          <a:noFill/>
        </p:spPr>
        <p:txBody>
          <a:bodyPr wrap="none" rtlCol="0">
            <a:spAutoFit/>
          </a:bodyPr>
          <a:lstStyle/>
          <a:p>
            <a:pPr algn="ctr"/>
            <a:r>
              <a:rPr lang="en-US" b="1" dirty="0" smtClean="0"/>
              <a:t>Posterior</a:t>
            </a:r>
          </a:p>
        </p:txBody>
      </p:sp>
      <p:cxnSp>
        <p:nvCxnSpPr>
          <p:cNvPr id="29" name="Straight Arrow Connector 28"/>
          <p:cNvCxnSpPr>
            <a:stCxn id="23" idx="1"/>
            <a:endCxn id="24" idx="3"/>
          </p:cNvCxnSpPr>
          <p:nvPr/>
        </p:nvCxnSpPr>
        <p:spPr>
          <a:xfrm rot="10800000">
            <a:off x="1284827" y="1263134"/>
            <a:ext cx="2122551" cy="1588"/>
          </a:xfrm>
          <a:prstGeom prst="straightConnector1">
            <a:avLst/>
          </a:prstGeom>
          <a:ln w="254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20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2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623753" y="515034"/>
            <a:ext cx="1800493" cy="646331"/>
          </a:xfrm>
          <a:prstGeom prst="rect">
            <a:avLst/>
          </a:prstGeom>
          <a:noFill/>
        </p:spPr>
        <p:txBody>
          <a:bodyPr wrap="none" rtlCol="0">
            <a:spAutoFit/>
          </a:bodyPr>
          <a:lstStyle/>
          <a:p>
            <a:pPr algn="ctr"/>
            <a:r>
              <a:rPr lang="en-US" b="1" dirty="0" smtClean="0"/>
              <a:t>Right Hip:</a:t>
            </a:r>
          </a:p>
          <a:p>
            <a:pPr algn="ctr"/>
            <a:r>
              <a:rPr lang="en-US" b="1" dirty="0" smtClean="0"/>
              <a:t>Posterior View</a:t>
            </a:r>
            <a:endParaRPr lang="en-US" b="1" dirty="0"/>
          </a:p>
        </p:txBody>
      </p:sp>
      <p:sp>
        <p:nvSpPr>
          <p:cNvPr id="5" name="TextBox 4"/>
          <p:cNvSpPr txBox="1"/>
          <p:nvPr/>
        </p:nvSpPr>
        <p:spPr>
          <a:xfrm>
            <a:off x="6786548" y="420469"/>
            <a:ext cx="1685077" cy="646331"/>
          </a:xfrm>
          <a:prstGeom prst="rect">
            <a:avLst/>
          </a:prstGeom>
          <a:noFill/>
        </p:spPr>
        <p:txBody>
          <a:bodyPr wrap="none" rtlCol="0">
            <a:spAutoFit/>
          </a:bodyPr>
          <a:lstStyle/>
          <a:p>
            <a:pPr algn="ctr"/>
            <a:r>
              <a:rPr lang="en-US" b="1" dirty="0" smtClean="0"/>
              <a:t>Right Hip:</a:t>
            </a:r>
          </a:p>
          <a:p>
            <a:pPr algn="ctr"/>
            <a:r>
              <a:rPr lang="en-US" b="1" dirty="0" smtClean="0"/>
              <a:t>Anterior View</a:t>
            </a:r>
            <a:endParaRPr lang="en-US" b="1" dirty="0"/>
          </a:p>
        </p:txBody>
      </p:sp>
      <p:sp>
        <p:nvSpPr>
          <p:cNvPr id="9" name="Title 4"/>
          <p:cNvSpPr txBox="1">
            <a:spLocks/>
          </p:cNvSpPr>
          <p:nvPr/>
        </p:nvSpPr>
        <p:spPr>
          <a:xfrm>
            <a:off x="0" y="-762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Hip Joint</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 Ligaments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2" name="Picture 1" descr="Fig._24.12_B(2).jpg"/>
          <p:cNvPicPr>
            <a:picLocks noChangeAspect="1"/>
          </p:cNvPicPr>
          <p:nvPr/>
        </p:nvPicPr>
        <p:blipFill>
          <a:blip r:embed="rId2"/>
          <a:srcRect l="18889" t="3333" r="26968" b="18889"/>
          <a:stretch>
            <a:fillRect/>
          </a:stretch>
        </p:blipFill>
        <p:spPr>
          <a:xfrm>
            <a:off x="5222445" y="1066800"/>
            <a:ext cx="3235755" cy="4648200"/>
          </a:xfrm>
          <a:prstGeom prst="rect">
            <a:avLst/>
          </a:prstGeom>
        </p:spPr>
      </p:pic>
      <p:pic>
        <p:nvPicPr>
          <p:cNvPr id="3" name="Picture 2" descr="Fig._24.13_B(2).jpg"/>
          <p:cNvPicPr>
            <a:picLocks noChangeAspect="1"/>
          </p:cNvPicPr>
          <p:nvPr/>
        </p:nvPicPr>
        <p:blipFill>
          <a:blip r:embed="rId3"/>
          <a:srcRect l="24144" t="8171" r="24444" b="10717"/>
          <a:stretch>
            <a:fillRect/>
          </a:stretch>
        </p:blipFill>
        <p:spPr>
          <a:xfrm>
            <a:off x="1066800" y="1143000"/>
            <a:ext cx="2946248" cy="4648200"/>
          </a:xfrm>
          <a:prstGeom prst="rect">
            <a:avLst/>
          </a:prstGeom>
        </p:spPr>
      </p:pic>
      <p:grpSp>
        <p:nvGrpSpPr>
          <p:cNvPr id="33" name="Group 32"/>
          <p:cNvGrpSpPr/>
          <p:nvPr/>
        </p:nvGrpSpPr>
        <p:grpSpPr>
          <a:xfrm>
            <a:off x="2698282" y="3305704"/>
            <a:ext cx="4071257" cy="1960155"/>
            <a:chOff x="2698282" y="3305704"/>
            <a:chExt cx="4071257" cy="1960155"/>
          </a:xfrm>
        </p:grpSpPr>
        <p:grpSp>
          <p:nvGrpSpPr>
            <p:cNvPr id="20" name="Group 19"/>
            <p:cNvGrpSpPr/>
            <p:nvPr/>
          </p:nvGrpSpPr>
          <p:grpSpPr>
            <a:xfrm>
              <a:off x="5849121" y="3586420"/>
              <a:ext cx="920418" cy="1679439"/>
              <a:chOff x="5464175" y="4262967"/>
              <a:chExt cx="1056217" cy="1927225"/>
            </a:xfrm>
          </p:grpSpPr>
          <p:sp>
            <p:nvSpPr>
              <p:cNvPr id="18" name="Freeform 17"/>
              <p:cNvSpPr/>
              <p:nvPr/>
            </p:nvSpPr>
            <p:spPr>
              <a:xfrm>
                <a:off x="5464175" y="4262967"/>
                <a:ext cx="1047750" cy="1927225"/>
              </a:xfrm>
              <a:custGeom>
                <a:avLst/>
                <a:gdLst>
                  <a:gd name="connsiteX0" fmla="*/ 3175 w 1047750"/>
                  <a:gd name="connsiteY0" fmla="*/ 1236133 h 1927225"/>
                  <a:gd name="connsiteX1" fmla="*/ 92075 w 1047750"/>
                  <a:gd name="connsiteY1" fmla="*/ 1509183 h 1927225"/>
                  <a:gd name="connsiteX2" fmla="*/ 257175 w 1047750"/>
                  <a:gd name="connsiteY2" fmla="*/ 1737783 h 1927225"/>
                  <a:gd name="connsiteX3" fmla="*/ 504825 w 1047750"/>
                  <a:gd name="connsiteY3" fmla="*/ 1902883 h 1927225"/>
                  <a:gd name="connsiteX4" fmla="*/ 612775 w 1047750"/>
                  <a:gd name="connsiteY4" fmla="*/ 1883833 h 1927225"/>
                  <a:gd name="connsiteX5" fmla="*/ 638175 w 1047750"/>
                  <a:gd name="connsiteY5" fmla="*/ 1674283 h 1927225"/>
                  <a:gd name="connsiteX6" fmla="*/ 708025 w 1047750"/>
                  <a:gd name="connsiteY6" fmla="*/ 1401233 h 1927225"/>
                  <a:gd name="connsiteX7" fmla="*/ 866775 w 1047750"/>
                  <a:gd name="connsiteY7" fmla="*/ 1178983 h 1927225"/>
                  <a:gd name="connsiteX8" fmla="*/ 923925 w 1047750"/>
                  <a:gd name="connsiteY8" fmla="*/ 982133 h 1927225"/>
                  <a:gd name="connsiteX9" fmla="*/ 1006475 w 1047750"/>
                  <a:gd name="connsiteY9" fmla="*/ 594783 h 1927225"/>
                  <a:gd name="connsiteX10" fmla="*/ 1031875 w 1047750"/>
                  <a:gd name="connsiteY10" fmla="*/ 436033 h 1927225"/>
                  <a:gd name="connsiteX11" fmla="*/ 911225 w 1047750"/>
                  <a:gd name="connsiteY11" fmla="*/ 334433 h 1927225"/>
                  <a:gd name="connsiteX12" fmla="*/ 790575 w 1047750"/>
                  <a:gd name="connsiteY12" fmla="*/ 220133 h 1927225"/>
                  <a:gd name="connsiteX13" fmla="*/ 688975 w 1047750"/>
                  <a:gd name="connsiteY13" fmla="*/ 124883 h 1927225"/>
                  <a:gd name="connsiteX14" fmla="*/ 561975 w 1047750"/>
                  <a:gd name="connsiteY14" fmla="*/ 4233 h 1927225"/>
                  <a:gd name="connsiteX15" fmla="*/ 492125 w 1047750"/>
                  <a:gd name="connsiteY15" fmla="*/ 99483 h 1927225"/>
                  <a:gd name="connsiteX16" fmla="*/ 352425 w 1047750"/>
                  <a:gd name="connsiteY16" fmla="*/ 397933 h 1927225"/>
                  <a:gd name="connsiteX17" fmla="*/ 282575 w 1047750"/>
                  <a:gd name="connsiteY17" fmla="*/ 645583 h 1927225"/>
                  <a:gd name="connsiteX18" fmla="*/ 200025 w 1047750"/>
                  <a:gd name="connsiteY18" fmla="*/ 848783 h 1927225"/>
                  <a:gd name="connsiteX19" fmla="*/ 111125 w 1047750"/>
                  <a:gd name="connsiteY19" fmla="*/ 1045633 h 1927225"/>
                  <a:gd name="connsiteX20" fmla="*/ 3175 w 1047750"/>
                  <a:gd name="connsiteY20" fmla="*/ 1236133 h 192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47750" h="1927225">
                    <a:moveTo>
                      <a:pt x="3175" y="1236133"/>
                    </a:moveTo>
                    <a:cubicBezTo>
                      <a:pt x="0" y="1313391"/>
                      <a:pt x="49742" y="1425575"/>
                      <a:pt x="92075" y="1509183"/>
                    </a:cubicBezTo>
                    <a:cubicBezTo>
                      <a:pt x="134408" y="1592791"/>
                      <a:pt x="188383" y="1672166"/>
                      <a:pt x="257175" y="1737783"/>
                    </a:cubicBezTo>
                    <a:cubicBezTo>
                      <a:pt x="325967" y="1803400"/>
                      <a:pt x="445558" y="1878541"/>
                      <a:pt x="504825" y="1902883"/>
                    </a:cubicBezTo>
                    <a:cubicBezTo>
                      <a:pt x="564092" y="1927225"/>
                      <a:pt x="590550" y="1921933"/>
                      <a:pt x="612775" y="1883833"/>
                    </a:cubicBezTo>
                    <a:cubicBezTo>
                      <a:pt x="635000" y="1845733"/>
                      <a:pt x="622300" y="1754716"/>
                      <a:pt x="638175" y="1674283"/>
                    </a:cubicBezTo>
                    <a:cubicBezTo>
                      <a:pt x="654050" y="1593850"/>
                      <a:pt x="669925" y="1483783"/>
                      <a:pt x="708025" y="1401233"/>
                    </a:cubicBezTo>
                    <a:cubicBezTo>
                      <a:pt x="746125" y="1318683"/>
                      <a:pt x="830792" y="1248833"/>
                      <a:pt x="866775" y="1178983"/>
                    </a:cubicBezTo>
                    <a:cubicBezTo>
                      <a:pt x="902758" y="1109133"/>
                      <a:pt x="900642" y="1079500"/>
                      <a:pt x="923925" y="982133"/>
                    </a:cubicBezTo>
                    <a:cubicBezTo>
                      <a:pt x="947208" y="884766"/>
                      <a:pt x="988483" y="685800"/>
                      <a:pt x="1006475" y="594783"/>
                    </a:cubicBezTo>
                    <a:cubicBezTo>
                      <a:pt x="1024467" y="503766"/>
                      <a:pt x="1047750" y="479425"/>
                      <a:pt x="1031875" y="436033"/>
                    </a:cubicBezTo>
                    <a:cubicBezTo>
                      <a:pt x="1016000" y="392641"/>
                      <a:pt x="951442" y="370416"/>
                      <a:pt x="911225" y="334433"/>
                    </a:cubicBezTo>
                    <a:cubicBezTo>
                      <a:pt x="871008" y="298450"/>
                      <a:pt x="790575" y="220133"/>
                      <a:pt x="790575" y="220133"/>
                    </a:cubicBezTo>
                    <a:lnTo>
                      <a:pt x="688975" y="124883"/>
                    </a:lnTo>
                    <a:cubicBezTo>
                      <a:pt x="650875" y="88900"/>
                      <a:pt x="594783" y="8466"/>
                      <a:pt x="561975" y="4233"/>
                    </a:cubicBezTo>
                    <a:cubicBezTo>
                      <a:pt x="529167" y="0"/>
                      <a:pt x="527050" y="33866"/>
                      <a:pt x="492125" y="99483"/>
                    </a:cubicBezTo>
                    <a:cubicBezTo>
                      <a:pt x="457200" y="165100"/>
                      <a:pt x="387350" y="306916"/>
                      <a:pt x="352425" y="397933"/>
                    </a:cubicBezTo>
                    <a:cubicBezTo>
                      <a:pt x="317500" y="488950"/>
                      <a:pt x="307975" y="570441"/>
                      <a:pt x="282575" y="645583"/>
                    </a:cubicBezTo>
                    <a:cubicBezTo>
                      <a:pt x="257175" y="720725"/>
                      <a:pt x="228600" y="782108"/>
                      <a:pt x="200025" y="848783"/>
                    </a:cubicBezTo>
                    <a:cubicBezTo>
                      <a:pt x="171450" y="915458"/>
                      <a:pt x="144992" y="980016"/>
                      <a:pt x="111125" y="1045633"/>
                    </a:cubicBezTo>
                    <a:cubicBezTo>
                      <a:pt x="77258" y="1111250"/>
                      <a:pt x="6350" y="1158875"/>
                      <a:pt x="3175" y="1236133"/>
                    </a:cubicBezTo>
                    <a:close/>
                  </a:path>
                </a:pathLst>
              </a:cu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6232525" y="4292600"/>
                <a:ext cx="287867" cy="319617"/>
              </a:xfrm>
              <a:custGeom>
                <a:avLst/>
                <a:gdLst>
                  <a:gd name="connsiteX0" fmla="*/ 3175 w 287867"/>
                  <a:gd name="connsiteY0" fmla="*/ 69850 h 319617"/>
                  <a:gd name="connsiteX1" fmla="*/ 149225 w 287867"/>
                  <a:gd name="connsiteY1" fmla="*/ 203200 h 319617"/>
                  <a:gd name="connsiteX2" fmla="*/ 269875 w 287867"/>
                  <a:gd name="connsiteY2" fmla="*/ 311150 h 319617"/>
                  <a:gd name="connsiteX3" fmla="*/ 257175 w 287867"/>
                  <a:gd name="connsiteY3" fmla="*/ 152400 h 319617"/>
                  <a:gd name="connsiteX4" fmla="*/ 219075 w 287867"/>
                  <a:gd name="connsiteY4" fmla="*/ 38100 h 319617"/>
                  <a:gd name="connsiteX5" fmla="*/ 130175 w 287867"/>
                  <a:gd name="connsiteY5" fmla="*/ 0 h 319617"/>
                  <a:gd name="connsiteX6" fmla="*/ 3175 w 287867"/>
                  <a:gd name="connsiteY6" fmla="*/ 69850 h 31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867" h="319617">
                    <a:moveTo>
                      <a:pt x="3175" y="69850"/>
                    </a:moveTo>
                    <a:cubicBezTo>
                      <a:pt x="6350" y="103717"/>
                      <a:pt x="104775" y="162983"/>
                      <a:pt x="149225" y="203200"/>
                    </a:cubicBezTo>
                    <a:cubicBezTo>
                      <a:pt x="193675" y="243417"/>
                      <a:pt x="251883" y="319617"/>
                      <a:pt x="269875" y="311150"/>
                    </a:cubicBezTo>
                    <a:cubicBezTo>
                      <a:pt x="287867" y="302683"/>
                      <a:pt x="265642" y="197908"/>
                      <a:pt x="257175" y="152400"/>
                    </a:cubicBezTo>
                    <a:cubicBezTo>
                      <a:pt x="248708" y="106892"/>
                      <a:pt x="240242" y="63500"/>
                      <a:pt x="219075" y="38100"/>
                    </a:cubicBezTo>
                    <a:cubicBezTo>
                      <a:pt x="197908" y="12700"/>
                      <a:pt x="161925" y="0"/>
                      <a:pt x="130175" y="0"/>
                    </a:cubicBezTo>
                    <a:cubicBezTo>
                      <a:pt x="98425" y="0"/>
                      <a:pt x="0" y="35983"/>
                      <a:pt x="3175" y="69850"/>
                    </a:cubicBezTo>
                    <a:close/>
                  </a:path>
                </a:pathLst>
              </a:cu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Freeform 21"/>
            <p:cNvSpPr/>
            <p:nvPr/>
          </p:nvSpPr>
          <p:spPr>
            <a:xfrm>
              <a:off x="2698282" y="3305704"/>
              <a:ext cx="638205" cy="807901"/>
            </a:xfrm>
            <a:custGeom>
              <a:avLst/>
              <a:gdLst>
                <a:gd name="connsiteX0" fmla="*/ 705908 w 732366"/>
                <a:gd name="connsiteY0" fmla="*/ 921808 h 927100"/>
                <a:gd name="connsiteX1" fmla="*/ 477308 w 732366"/>
                <a:gd name="connsiteY1" fmla="*/ 775758 h 927100"/>
                <a:gd name="connsiteX2" fmla="*/ 324908 w 732366"/>
                <a:gd name="connsiteY2" fmla="*/ 648758 h 927100"/>
                <a:gd name="connsiteX3" fmla="*/ 109008 w 732366"/>
                <a:gd name="connsiteY3" fmla="*/ 528108 h 927100"/>
                <a:gd name="connsiteX4" fmla="*/ 26458 w 732366"/>
                <a:gd name="connsiteY4" fmla="*/ 470958 h 927100"/>
                <a:gd name="connsiteX5" fmla="*/ 20108 w 732366"/>
                <a:gd name="connsiteY5" fmla="*/ 274108 h 927100"/>
                <a:gd name="connsiteX6" fmla="*/ 13758 w 732366"/>
                <a:gd name="connsiteY6" fmla="*/ 210608 h 927100"/>
                <a:gd name="connsiteX7" fmla="*/ 102658 w 732366"/>
                <a:gd name="connsiteY7" fmla="*/ 134408 h 927100"/>
                <a:gd name="connsiteX8" fmla="*/ 197908 w 732366"/>
                <a:gd name="connsiteY8" fmla="*/ 39158 h 927100"/>
                <a:gd name="connsiteX9" fmla="*/ 356658 w 732366"/>
                <a:gd name="connsiteY9" fmla="*/ 7408 h 927100"/>
                <a:gd name="connsiteX10" fmla="*/ 363008 w 732366"/>
                <a:gd name="connsiteY10" fmla="*/ 83608 h 927100"/>
                <a:gd name="connsiteX11" fmla="*/ 401108 w 732366"/>
                <a:gd name="connsiteY11" fmla="*/ 236008 h 927100"/>
                <a:gd name="connsiteX12" fmla="*/ 477308 w 732366"/>
                <a:gd name="connsiteY12" fmla="*/ 420158 h 927100"/>
                <a:gd name="connsiteX13" fmla="*/ 540808 w 732366"/>
                <a:gd name="connsiteY13" fmla="*/ 578908 h 927100"/>
                <a:gd name="connsiteX14" fmla="*/ 623358 w 732366"/>
                <a:gd name="connsiteY14" fmla="*/ 750358 h 927100"/>
                <a:gd name="connsiteX15" fmla="*/ 636058 w 732366"/>
                <a:gd name="connsiteY15" fmla="*/ 807508 h 927100"/>
                <a:gd name="connsiteX16" fmla="*/ 705908 w 732366"/>
                <a:gd name="connsiteY16" fmla="*/ 921808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2366" h="927100">
                  <a:moveTo>
                    <a:pt x="705908" y="921808"/>
                  </a:moveTo>
                  <a:cubicBezTo>
                    <a:pt x="679450" y="916516"/>
                    <a:pt x="540808" y="821266"/>
                    <a:pt x="477308" y="775758"/>
                  </a:cubicBezTo>
                  <a:cubicBezTo>
                    <a:pt x="413808" y="730250"/>
                    <a:pt x="386291" y="690033"/>
                    <a:pt x="324908" y="648758"/>
                  </a:cubicBezTo>
                  <a:cubicBezTo>
                    <a:pt x="263525" y="607483"/>
                    <a:pt x="158750" y="557741"/>
                    <a:pt x="109008" y="528108"/>
                  </a:cubicBezTo>
                  <a:cubicBezTo>
                    <a:pt x="59266" y="498475"/>
                    <a:pt x="41275" y="513291"/>
                    <a:pt x="26458" y="470958"/>
                  </a:cubicBezTo>
                  <a:cubicBezTo>
                    <a:pt x="11641" y="428625"/>
                    <a:pt x="22225" y="317500"/>
                    <a:pt x="20108" y="274108"/>
                  </a:cubicBezTo>
                  <a:cubicBezTo>
                    <a:pt x="17991" y="230716"/>
                    <a:pt x="0" y="233891"/>
                    <a:pt x="13758" y="210608"/>
                  </a:cubicBezTo>
                  <a:cubicBezTo>
                    <a:pt x="27516" y="187325"/>
                    <a:pt x="71966" y="162983"/>
                    <a:pt x="102658" y="134408"/>
                  </a:cubicBezTo>
                  <a:cubicBezTo>
                    <a:pt x="133350" y="105833"/>
                    <a:pt x="155575" y="60325"/>
                    <a:pt x="197908" y="39158"/>
                  </a:cubicBezTo>
                  <a:cubicBezTo>
                    <a:pt x="240241" y="17991"/>
                    <a:pt x="329141" y="0"/>
                    <a:pt x="356658" y="7408"/>
                  </a:cubicBezTo>
                  <a:cubicBezTo>
                    <a:pt x="384175" y="14816"/>
                    <a:pt x="355600" y="45508"/>
                    <a:pt x="363008" y="83608"/>
                  </a:cubicBezTo>
                  <a:cubicBezTo>
                    <a:pt x="370416" y="121708"/>
                    <a:pt x="382058" y="179916"/>
                    <a:pt x="401108" y="236008"/>
                  </a:cubicBezTo>
                  <a:cubicBezTo>
                    <a:pt x="420158" y="292100"/>
                    <a:pt x="454025" y="363008"/>
                    <a:pt x="477308" y="420158"/>
                  </a:cubicBezTo>
                  <a:cubicBezTo>
                    <a:pt x="500591" y="477308"/>
                    <a:pt x="516466" y="523875"/>
                    <a:pt x="540808" y="578908"/>
                  </a:cubicBezTo>
                  <a:cubicBezTo>
                    <a:pt x="565150" y="633941"/>
                    <a:pt x="607483" y="712258"/>
                    <a:pt x="623358" y="750358"/>
                  </a:cubicBezTo>
                  <a:cubicBezTo>
                    <a:pt x="639233" y="788458"/>
                    <a:pt x="618066" y="777875"/>
                    <a:pt x="636058" y="807508"/>
                  </a:cubicBezTo>
                  <a:cubicBezTo>
                    <a:pt x="654050" y="837141"/>
                    <a:pt x="732366" y="927100"/>
                    <a:pt x="705908" y="921808"/>
                  </a:cubicBezTo>
                  <a:close/>
                </a:path>
              </a:pathLst>
            </a:cu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503684" y="3959588"/>
            <a:ext cx="3593526" cy="688355"/>
            <a:chOff x="2503684" y="3959588"/>
            <a:chExt cx="3593526" cy="688355"/>
          </a:xfrm>
        </p:grpSpPr>
        <p:sp>
          <p:nvSpPr>
            <p:cNvPr id="21" name="Freeform 20"/>
            <p:cNvSpPr/>
            <p:nvPr/>
          </p:nvSpPr>
          <p:spPr>
            <a:xfrm>
              <a:off x="5727383" y="4157300"/>
              <a:ext cx="369827" cy="490643"/>
            </a:xfrm>
            <a:custGeom>
              <a:avLst/>
              <a:gdLst>
                <a:gd name="connsiteX0" fmla="*/ 136525 w 424392"/>
                <a:gd name="connsiteY0" fmla="*/ 555625 h 563033"/>
                <a:gd name="connsiteX1" fmla="*/ 231775 w 424392"/>
                <a:gd name="connsiteY1" fmla="*/ 422275 h 563033"/>
                <a:gd name="connsiteX2" fmla="*/ 307975 w 424392"/>
                <a:gd name="connsiteY2" fmla="*/ 231775 h 563033"/>
                <a:gd name="connsiteX3" fmla="*/ 377825 w 424392"/>
                <a:gd name="connsiteY3" fmla="*/ 111125 h 563033"/>
                <a:gd name="connsiteX4" fmla="*/ 403225 w 424392"/>
                <a:gd name="connsiteY4" fmla="*/ 15875 h 563033"/>
                <a:gd name="connsiteX5" fmla="*/ 250825 w 424392"/>
                <a:gd name="connsiteY5" fmla="*/ 206375 h 563033"/>
                <a:gd name="connsiteX6" fmla="*/ 111125 w 424392"/>
                <a:gd name="connsiteY6" fmla="*/ 238125 h 563033"/>
                <a:gd name="connsiteX7" fmla="*/ 9525 w 424392"/>
                <a:gd name="connsiteY7" fmla="*/ 206375 h 563033"/>
                <a:gd name="connsiteX8" fmla="*/ 53975 w 424392"/>
                <a:gd name="connsiteY8" fmla="*/ 352425 h 563033"/>
                <a:gd name="connsiteX9" fmla="*/ 117475 w 424392"/>
                <a:gd name="connsiteY9" fmla="*/ 466725 h 563033"/>
                <a:gd name="connsiteX10" fmla="*/ 136525 w 424392"/>
                <a:gd name="connsiteY10" fmla="*/ 555625 h 56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392" h="563033">
                  <a:moveTo>
                    <a:pt x="136525" y="555625"/>
                  </a:moveTo>
                  <a:cubicBezTo>
                    <a:pt x="155575" y="548217"/>
                    <a:pt x="203200" y="476250"/>
                    <a:pt x="231775" y="422275"/>
                  </a:cubicBezTo>
                  <a:cubicBezTo>
                    <a:pt x="260350" y="368300"/>
                    <a:pt x="283633" y="283633"/>
                    <a:pt x="307975" y="231775"/>
                  </a:cubicBezTo>
                  <a:cubicBezTo>
                    <a:pt x="332317" y="179917"/>
                    <a:pt x="361950" y="147108"/>
                    <a:pt x="377825" y="111125"/>
                  </a:cubicBezTo>
                  <a:cubicBezTo>
                    <a:pt x="393700" y="75142"/>
                    <a:pt x="424392" y="0"/>
                    <a:pt x="403225" y="15875"/>
                  </a:cubicBezTo>
                  <a:cubicBezTo>
                    <a:pt x="382058" y="31750"/>
                    <a:pt x="299508" y="169333"/>
                    <a:pt x="250825" y="206375"/>
                  </a:cubicBezTo>
                  <a:cubicBezTo>
                    <a:pt x="202142" y="243417"/>
                    <a:pt x="151342" y="238125"/>
                    <a:pt x="111125" y="238125"/>
                  </a:cubicBezTo>
                  <a:cubicBezTo>
                    <a:pt x="70908" y="238125"/>
                    <a:pt x="19050" y="187325"/>
                    <a:pt x="9525" y="206375"/>
                  </a:cubicBezTo>
                  <a:cubicBezTo>
                    <a:pt x="0" y="225425"/>
                    <a:pt x="35983" y="309033"/>
                    <a:pt x="53975" y="352425"/>
                  </a:cubicBezTo>
                  <a:cubicBezTo>
                    <a:pt x="71967" y="395817"/>
                    <a:pt x="103717" y="436033"/>
                    <a:pt x="117475" y="466725"/>
                  </a:cubicBezTo>
                  <a:cubicBezTo>
                    <a:pt x="131233" y="497417"/>
                    <a:pt x="117475" y="563033"/>
                    <a:pt x="136525" y="555625"/>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2503684" y="3959588"/>
              <a:ext cx="1051379" cy="682474"/>
            </a:xfrm>
            <a:custGeom>
              <a:avLst/>
              <a:gdLst>
                <a:gd name="connsiteX0" fmla="*/ 1183217 w 1206500"/>
                <a:gd name="connsiteY0" fmla="*/ 279400 h 783167"/>
                <a:gd name="connsiteX1" fmla="*/ 1068917 w 1206500"/>
                <a:gd name="connsiteY1" fmla="*/ 393700 h 783167"/>
                <a:gd name="connsiteX2" fmla="*/ 859367 w 1206500"/>
                <a:gd name="connsiteY2" fmla="*/ 596900 h 783167"/>
                <a:gd name="connsiteX3" fmla="*/ 681567 w 1206500"/>
                <a:gd name="connsiteY3" fmla="*/ 742950 h 783167"/>
                <a:gd name="connsiteX4" fmla="*/ 599017 w 1206500"/>
                <a:gd name="connsiteY4" fmla="*/ 781050 h 783167"/>
                <a:gd name="connsiteX5" fmla="*/ 535517 w 1206500"/>
                <a:gd name="connsiteY5" fmla="*/ 730250 h 783167"/>
                <a:gd name="connsiteX6" fmla="*/ 465667 w 1206500"/>
                <a:gd name="connsiteY6" fmla="*/ 622300 h 783167"/>
                <a:gd name="connsiteX7" fmla="*/ 427567 w 1206500"/>
                <a:gd name="connsiteY7" fmla="*/ 565150 h 783167"/>
                <a:gd name="connsiteX8" fmla="*/ 179917 w 1206500"/>
                <a:gd name="connsiteY8" fmla="*/ 565150 h 783167"/>
                <a:gd name="connsiteX9" fmla="*/ 84667 w 1206500"/>
                <a:gd name="connsiteY9" fmla="*/ 654050 h 783167"/>
                <a:gd name="connsiteX10" fmla="*/ 71967 w 1206500"/>
                <a:gd name="connsiteY10" fmla="*/ 609600 h 783167"/>
                <a:gd name="connsiteX11" fmla="*/ 8467 w 1206500"/>
                <a:gd name="connsiteY11" fmla="*/ 488950 h 783167"/>
                <a:gd name="connsiteX12" fmla="*/ 21167 w 1206500"/>
                <a:gd name="connsiteY12" fmla="*/ 425450 h 783167"/>
                <a:gd name="connsiteX13" fmla="*/ 116417 w 1206500"/>
                <a:gd name="connsiteY13" fmla="*/ 292100 h 783167"/>
                <a:gd name="connsiteX14" fmla="*/ 148167 w 1206500"/>
                <a:gd name="connsiteY14" fmla="*/ 184150 h 783167"/>
                <a:gd name="connsiteX15" fmla="*/ 198967 w 1206500"/>
                <a:gd name="connsiteY15" fmla="*/ 63500 h 783167"/>
                <a:gd name="connsiteX16" fmla="*/ 256117 w 1206500"/>
                <a:gd name="connsiteY16" fmla="*/ 0 h 783167"/>
                <a:gd name="connsiteX17" fmla="*/ 357717 w 1206500"/>
                <a:gd name="connsiteY17" fmla="*/ 25400 h 783167"/>
                <a:gd name="connsiteX18" fmla="*/ 624417 w 1206500"/>
                <a:gd name="connsiteY18" fmla="*/ 88900 h 783167"/>
                <a:gd name="connsiteX19" fmla="*/ 865717 w 1206500"/>
                <a:gd name="connsiteY19" fmla="*/ 152400 h 783167"/>
                <a:gd name="connsiteX20" fmla="*/ 973667 w 1206500"/>
                <a:gd name="connsiteY20" fmla="*/ 177800 h 783167"/>
                <a:gd name="connsiteX21" fmla="*/ 1145117 w 1206500"/>
                <a:gd name="connsiteY21" fmla="*/ 196850 h 783167"/>
                <a:gd name="connsiteX22" fmla="*/ 1202267 w 1206500"/>
                <a:gd name="connsiteY22" fmla="*/ 209550 h 783167"/>
                <a:gd name="connsiteX23" fmla="*/ 1183217 w 1206500"/>
                <a:gd name="connsiteY23" fmla="*/ 279400 h 78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06500" h="783167">
                  <a:moveTo>
                    <a:pt x="1183217" y="279400"/>
                  </a:moveTo>
                  <a:cubicBezTo>
                    <a:pt x="1160992" y="310092"/>
                    <a:pt x="1122892" y="340783"/>
                    <a:pt x="1068917" y="393700"/>
                  </a:cubicBezTo>
                  <a:cubicBezTo>
                    <a:pt x="1014942" y="446617"/>
                    <a:pt x="923925" y="538692"/>
                    <a:pt x="859367" y="596900"/>
                  </a:cubicBezTo>
                  <a:cubicBezTo>
                    <a:pt x="794809" y="655108"/>
                    <a:pt x="724959" y="712258"/>
                    <a:pt x="681567" y="742950"/>
                  </a:cubicBezTo>
                  <a:cubicBezTo>
                    <a:pt x="638175" y="773642"/>
                    <a:pt x="623359" y="783167"/>
                    <a:pt x="599017" y="781050"/>
                  </a:cubicBezTo>
                  <a:cubicBezTo>
                    <a:pt x="574675" y="778933"/>
                    <a:pt x="557742" y="756708"/>
                    <a:pt x="535517" y="730250"/>
                  </a:cubicBezTo>
                  <a:cubicBezTo>
                    <a:pt x="513292" y="703792"/>
                    <a:pt x="483659" y="649817"/>
                    <a:pt x="465667" y="622300"/>
                  </a:cubicBezTo>
                  <a:cubicBezTo>
                    <a:pt x="447675" y="594783"/>
                    <a:pt x="475192" y="574675"/>
                    <a:pt x="427567" y="565150"/>
                  </a:cubicBezTo>
                  <a:cubicBezTo>
                    <a:pt x="379942" y="555625"/>
                    <a:pt x="237067" y="550333"/>
                    <a:pt x="179917" y="565150"/>
                  </a:cubicBezTo>
                  <a:cubicBezTo>
                    <a:pt x="122767" y="579967"/>
                    <a:pt x="102659" y="646642"/>
                    <a:pt x="84667" y="654050"/>
                  </a:cubicBezTo>
                  <a:cubicBezTo>
                    <a:pt x="66675" y="661458"/>
                    <a:pt x="84667" y="637117"/>
                    <a:pt x="71967" y="609600"/>
                  </a:cubicBezTo>
                  <a:cubicBezTo>
                    <a:pt x="59267" y="582083"/>
                    <a:pt x="16934" y="519642"/>
                    <a:pt x="8467" y="488950"/>
                  </a:cubicBezTo>
                  <a:cubicBezTo>
                    <a:pt x="0" y="458258"/>
                    <a:pt x="3175" y="458258"/>
                    <a:pt x="21167" y="425450"/>
                  </a:cubicBezTo>
                  <a:cubicBezTo>
                    <a:pt x="39159" y="392642"/>
                    <a:pt x="95250" y="332317"/>
                    <a:pt x="116417" y="292100"/>
                  </a:cubicBezTo>
                  <a:cubicBezTo>
                    <a:pt x="137584" y="251883"/>
                    <a:pt x="134409" y="222250"/>
                    <a:pt x="148167" y="184150"/>
                  </a:cubicBezTo>
                  <a:cubicBezTo>
                    <a:pt x="161925" y="146050"/>
                    <a:pt x="180975" y="94192"/>
                    <a:pt x="198967" y="63500"/>
                  </a:cubicBezTo>
                  <a:cubicBezTo>
                    <a:pt x="216959" y="32808"/>
                    <a:pt x="229659" y="6350"/>
                    <a:pt x="256117" y="0"/>
                  </a:cubicBezTo>
                  <a:lnTo>
                    <a:pt x="357717" y="25400"/>
                  </a:lnTo>
                  <a:lnTo>
                    <a:pt x="624417" y="88900"/>
                  </a:lnTo>
                  <a:cubicBezTo>
                    <a:pt x="709084" y="110067"/>
                    <a:pt x="807509" y="137583"/>
                    <a:pt x="865717" y="152400"/>
                  </a:cubicBezTo>
                  <a:cubicBezTo>
                    <a:pt x="923925" y="167217"/>
                    <a:pt x="927100" y="170392"/>
                    <a:pt x="973667" y="177800"/>
                  </a:cubicBezTo>
                  <a:cubicBezTo>
                    <a:pt x="1020234" y="185208"/>
                    <a:pt x="1107017" y="191558"/>
                    <a:pt x="1145117" y="196850"/>
                  </a:cubicBezTo>
                  <a:cubicBezTo>
                    <a:pt x="1183217" y="202142"/>
                    <a:pt x="1198034" y="195792"/>
                    <a:pt x="1202267" y="209550"/>
                  </a:cubicBezTo>
                  <a:cubicBezTo>
                    <a:pt x="1206500" y="223308"/>
                    <a:pt x="1205442" y="248708"/>
                    <a:pt x="1183217" y="279400"/>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6595231" y="4024494"/>
            <a:ext cx="855859" cy="609615"/>
            <a:chOff x="6320367" y="4765675"/>
            <a:chExt cx="982133" cy="699558"/>
          </a:xfrm>
        </p:grpSpPr>
        <p:sp>
          <p:nvSpPr>
            <p:cNvPr id="25" name="Freeform 24"/>
            <p:cNvSpPr/>
            <p:nvPr/>
          </p:nvSpPr>
          <p:spPr>
            <a:xfrm>
              <a:off x="6320367" y="4842933"/>
              <a:ext cx="982133" cy="622300"/>
            </a:xfrm>
            <a:custGeom>
              <a:avLst/>
              <a:gdLst>
                <a:gd name="connsiteX0" fmla="*/ 23283 w 982133"/>
                <a:gd name="connsiteY0" fmla="*/ 605367 h 622300"/>
                <a:gd name="connsiteX1" fmla="*/ 86783 w 982133"/>
                <a:gd name="connsiteY1" fmla="*/ 567267 h 622300"/>
                <a:gd name="connsiteX2" fmla="*/ 321733 w 982133"/>
                <a:gd name="connsiteY2" fmla="*/ 522817 h 622300"/>
                <a:gd name="connsiteX3" fmla="*/ 397933 w 982133"/>
                <a:gd name="connsiteY3" fmla="*/ 529167 h 622300"/>
                <a:gd name="connsiteX4" fmla="*/ 563033 w 982133"/>
                <a:gd name="connsiteY4" fmla="*/ 484717 h 622300"/>
                <a:gd name="connsiteX5" fmla="*/ 944033 w 982133"/>
                <a:gd name="connsiteY5" fmla="*/ 484717 h 622300"/>
                <a:gd name="connsiteX6" fmla="*/ 791633 w 982133"/>
                <a:gd name="connsiteY6" fmla="*/ 389467 h 622300"/>
                <a:gd name="connsiteX7" fmla="*/ 664633 w 982133"/>
                <a:gd name="connsiteY7" fmla="*/ 230717 h 622300"/>
                <a:gd name="connsiteX8" fmla="*/ 499533 w 982133"/>
                <a:gd name="connsiteY8" fmla="*/ 110067 h 622300"/>
                <a:gd name="connsiteX9" fmla="*/ 397933 w 982133"/>
                <a:gd name="connsiteY9" fmla="*/ 33867 h 622300"/>
                <a:gd name="connsiteX10" fmla="*/ 372533 w 982133"/>
                <a:gd name="connsiteY10" fmla="*/ 71967 h 622300"/>
                <a:gd name="connsiteX11" fmla="*/ 61383 w 982133"/>
                <a:gd name="connsiteY11" fmla="*/ 465667 h 622300"/>
                <a:gd name="connsiteX12" fmla="*/ 23283 w 982133"/>
                <a:gd name="connsiteY12" fmla="*/ 605367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2133" h="622300">
                  <a:moveTo>
                    <a:pt x="23283" y="605367"/>
                  </a:moveTo>
                  <a:cubicBezTo>
                    <a:pt x="27516" y="622300"/>
                    <a:pt x="37041" y="581025"/>
                    <a:pt x="86783" y="567267"/>
                  </a:cubicBezTo>
                  <a:cubicBezTo>
                    <a:pt x="136525" y="553509"/>
                    <a:pt x="269875" y="529167"/>
                    <a:pt x="321733" y="522817"/>
                  </a:cubicBezTo>
                  <a:cubicBezTo>
                    <a:pt x="373591" y="516467"/>
                    <a:pt x="357716" y="535517"/>
                    <a:pt x="397933" y="529167"/>
                  </a:cubicBezTo>
                  <a:cubicBezTo>
                    <a:pt x="438150" y="522817"/>
                    <a:pt x="472016" y="492125"/>
                    <a:pt x="563033" y="484717"/>
                  </a:cubicBezTo>
                  <a:cubicBezTo>
                    <a:pt x="654050" y="477309"/>
                    <a:pt x="905933" y="500592"/>
                    <a:pt x="944033" y="484717"/>
                  </a:cubicBezTo>
                  <a:cubicBezTo>
                    <a:pt x="982133" y="468842"/>
                    <a:pt x="838200" y="431800"/>
                    <a:pt x="791633" y="389467"/>
                  </a:cubicBezTo>
                  <a:cubicBezTo>
                    <a:pt x="745066" y="347134"/>
                    <a:pt x="713316" y="277284"/>
                    <a:pt x="664633" y="230717"/>
                  </a:cubicBezTo>
                  <a:cubicBezTo>
                    <a:pt x="615950" y="184150"/>
                    <a:pt x="543983" y="142875"/>
                    <a:pt x="499533" y="110067"/>
                  </a:cubicBezTo>
                  <a:cubicBezTo>
                    <a:pt x="455083" y="77259"/>
                    <a:pt x="419100" y="40217"/>
                    <a:pt x="397933" y="33867"/>
                  </a:cubicBezTo>
                  <a:cubicBezTo>
                    <a:pt x="376766" y="27517"/>
                    <a:pt x="428625" y="0"/>
                    <a:pt x="372533" y="71967"/>
                  </a:cubicBezTo>
                  <a:cubicBezTo>
                    <a:pt x="316441" y="143934"/>
                    <a:pt x="122766" y="374650"/>
                    <a:pt x="61383" y="465667"/>
                  </a:cubicBezTo>
                  <a:cubicBezTo>
                    <a:pt x="0" y="556684"/>
                    <a:pt x="19050" y="588434"/>
                    <a:pt x="23283" y="605367"/>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6759575" y="4765675"/>
              <a:ext cx="151342" cy="171450"/>
            </a:xfrm>
            <a:custGeom>
              <a:avLst/>
              <a:gdLst>
                <a:gd name="connsiteX0" fmla="*/ 66675 w 151342"/>
                <a:gd name="connsiteY0" fmla="*/ 15875 h 171450"/>
                <a:gd name="connsiteX1" fmla="*/ 149225 w 151342"/>
                <a:gd name="connsiteY1" fmla="*/ 155575 h 171450"/>
                <a:gd name="connsiteX2" fmla="*/ 79375 w 151342"/>
                <a:gd name="connsiteY2" fmla="*/ 111125 h 171450"/>
                <a:gd name="connsiteX3" fmla="*/ 3175 w 151342"/>
                <a:gd name="connsiteY3" fmla="*/ 60325 h 171450"/>
                <a:gd name="connsiteX4" fmla="*/ 66675 w 151342"/>
                <a:gd name="connsiteY4" fmla="*/ 1587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42" h="171450">
                  <a:moveTo>
                    <a:pt x="66675" y="15875"/>
                  </a:moveTo>
                  <a:cubicBezTo>
                    <a:pt x="91017" y="31750"/>
                    <a:pt x="147108" y="139700"/>
                    <a:pt x="149225" y="155575"/>
                  </a:cubicBezTo>
                  <a:cubicBezTo>
                    <a:pt x="151342" y="171450"/>
                    <a:pt x="103717" y="127000"/>
                    <a:pt x="79375" y="111125"/>
                  </a:cubicBezTo>
                  <a:cubicBezTo>
                    <a:pt x="55033" y="95250"/>
                    <a:pt x="6350" y="75142"/>
                    <a:pt x="3175" y="60325"/>
                  </a:cubicBezTo>
                  <a:cubicBezTo>
                    <a:pt x="0" y="45508"/>
                    <a:pt x="42333" y="0"/>
                    <a:pt x="66675" y="15875"/>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2717649" y="3717381"/>
            <a:ext cx="4313812" cy="794989"/>
            <a:chOff x="2717649" y="3717381"/>
            <a:chExt cx="4313812" cy="794989"/>
          </a:xfrm>
        </p:grpSpPr>
        <p:sp>
          <p:nvSpPr>
            <p:cNvPr id="24" name="Freeform 23"/>
            <p:cNvSpPr/>
            <p:nvPr/>
          </p:nvSpPr>
          <p:spPr>
            <a:xfrm>
              <a:off x="2717649" y="3760379"/>
              <a:ext cx="587481" cy="336626"/>
            </a:xfrm>
            <a:custGeom>
              <a:avLst/>
              <a:gdLst>
                <a:gd name="connsiteX0" fmla="*/ 48683 w 674158"/>
                <a:gd name="connsiteY0" fmla="*/ 0 h 386292"/>
                <a:gd name="connsiteX1" fmla="*/ 220133 w 674158"/>
                <a:gd name="connsiteY1" fmla="*/ 95250 h 386292"/>
                <a:gd name="connsiteX2" fmla="*/ 486833 w 674158"/>
                <a:gd name="connsiteY2" fmla="*/ 279400 h 386292"/>
                <a:gd name="connsiteX3" fmla="*/ 658283 w 674158"/>
                <a:gd name="connsiteY3" fmla="*/ 381000 h 386292"/>
                <a:gd name="connsiteX4" fmla="*/ 391583 w 674158"/>
                <a:gd name="connsiteY4" fmla="*/ 311150 h 386292"/>
                <a:gd name="connsiteX5" fmla="*/ 118533 w 674158"/>
                <a:gd name="connsiteY5" fmla="*/ 254000 h 386292"/>
                <a:gd name="connsiteX6" fmla="*/ 10583 w 674158"/>
                <a:gd name="connsiteY6" fmla="*/ 222250 h 386292"/>
                <a:gd name="connsiteX7" fmla="*/ 55033 w 674158"/>
                <a:gd name="connsiteY7" fmla="*/ 177800 h 386292"/>
                <a:gd name="connsiteX8" fmla="*/ 55033 w 674158"/>
                <a:gd name="connsiteY8" fmla="*/ 88900 h 386292"/>
                <a:gd name="connsiteX9" fmla="*/ 48683 w 674158"/>
                <a:gd name="connsiteY9" fmla="*/ 0 h 3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4158" h="386292">
                  <a:moveTo>
                    <a:pt x="48683" y="0"/>
                  </a:moveTo>
                  <a:cubicBezTo>
                    <a:pt x="97895" y="24341"/>
                    <a:pt x="147108" y="48683"/>
                    <a:pt x="220133" y="95250"/>
                  </a:cubicBezTo>
                  <a:cubicBezTo>
                    <a:pt x="293158" y="141817"/>
                    <a:pt x="413808" y="231775"/>
                    <a:pt x="486833" y="279400"/>
                  </a:cubicBezTo>
                  <a:cubicBezTo>
                    <a:pt x="559858" y="327025"/>
                    <a:pt x="674158" y="375708"/>
                    <a:pt x="658283" y="381000"/>
                  </a:cubicBezTo>
                  <a:cubicBezTo>
                    <a:pt x="642408" y="386292"/>
                    <a:pt x="481541" y="332317"/>
                    <a:pt x="391583" y="311150"/>
                  </a:cubicBezTo>
                  <a:cubicBezTo>
                    <a:pt x="301625" y="289983"/>
                    <a:pt x="182033" y="268817"/>
                    <a:pt x="118533" y="254000"/>
                  </a:cubicBezTo>
                  <a:cubicBezTo>
                    <a:pt x="55033" y="239183"/>
                    <a:pt x="21166" y="234950"/>
                    <a:pt x="10583" y="222250"/>
                  </a:cubicBezTo>
                  <a:cubicBezTo>
                    <a:pt x="0" y="209550"/>
                    <a:pt x="47625" y="200025"/>
                    <a:pt x="55033" y="177800"/>
                  </a:cubicBezTo>
                  <a:cubicBezTo>
                    <a:pt x="62441" y="155575"/>
                    <a:pt x="55033" y="88900"/>
                    <a:pt x="55033" y="88900"/>
                  </a:cubicBezTo>
                  <a:lnTo>
                    <a:pt x="48683" y="0"/>
                  </a:lnTo>
                  <a:close/>
                </a:path>
              </a:pathLst>
            </a:custGeom>
            <a:solidFill>
              <a:srgbClr val="FF0000">
                <a:alpha val="24000"/>
              </a:srgbClr>
            </a:solidFill>
            <a:ln w="19050">
              <a:solidFill>
                <a:srgbClr val="FF0000">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6644111" y="3717381"/>
              <a:ext cx="387350" cy="794989"/>
            </a:xfrm>
            <a:custGeom>
              <a:avLst/>
              <a:gdLst>
                <a:gd name="connsiteX0" fmla="*/ 119592 w 444500"/>
                <a:gd name="connsiteY0" fmla="*/ 292100 h 912283"/>
                <a:gd name="connsiteX1" fmla="*/ 87842 w 444500"/>
                <a:gd name="connsiteY1" fmla="*/ 558800 h 912283"/>
                <a:gd name="connsiteX2" fmla="*/ 5292 w 444500"/>
                <a:gd name="connsiteY2" fmla="*/ 869950 h 912283"/>
                <a:gd name="connsiteX3" fmla="*/ 56092 w 444500"/>
                <a:gd name="connsiteY3" fmla="*/ 812800 h 912283"/>
                <a:gd name="connsiteX4" fmla="*/ 221192 w 444500"/>
                <a:gd name="connsiteY4" fmla="*/ 628650 h 912283"/>
                <a:gd name="connsiteX5" fmla="*/ 348192 w 444500"/>
                <a:gd name="connsiteY5" fmla="*/ 463550 h 912283"/>
                <a:gd name="connsiteX6" fmla="*/ 443442 w 444500"/>
                <a:gd name="connsiteY6" fmla="*/ 342900 h 912283"/>
                <a:gd name="connsiteX7" fmla="*/ 354542 w 444500"/>
                <a:gd name="connsiteY7" fmla="*/ 158750 h 912283"/>
                <a:gd name="connsiteX8" fmla="*/ 125942 w 444500"/>
                <a:gd name="connsiteY8" fmla="*/ 6350 h 912283"/>
                <a:gd name="connsiteX9" fmla="*/ 132292 w 444500"/>
                <a:gd name="connsiteY9" fmla="*/ 120650 h 912283"/>
                <a:gd name="connsiteX10" fmla="*/ 119592 w 444500"/>
                <a:gd name="connsiteY10" fmla="*/ 292100 h 91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500" h="912283">
                  <a:moveTo>
                    <a:pt x="119592" y="292100"/>
                  </a:moveTo>
                  <a:cubicBezTo>
                    <a:pt x="112184" y="365125"/>
                    <a:pt x="106892" y="462492"/>
                    <a:pt x="87842" y="558800"/>
                  </a:cubicBezTo>
                  <a:cubicBezTo>
                    <a:pt x="68792" y="655108"/>
                    <a:pt x="10584" y="827617"/>
                    <a:pt x="5292" y="869950"/>
                  </a:cubicBezTo>
                  <a:cubicBezTo>
                    <a:pt x="0" y="912283"/>
                    <a:pt x="56092" y="812800"/>
                    <a:pt x="56092" y="812800"/>
                  </a:cubicBezTo>
                  <a:cubicBezTo>
                    <a:pt x="92075" y="772583"/>
                    <a:pt x="172509" y="686858"/>
                    <a:pt x="221192" y="628650"/>
                  </a:cubicBezTo>
                  <a:cubicBezTo>
                    <a:pt x="269875" y="570442"/>
                    <a:pt x="311150" y="511175"/>
                    <a:pt x="348192" y="463550"/>
                  </a:cubicBezTo>
                  <a:cubicBezTo>
                    <a:pt x="385234" y="415925"/>
                    <a:pt x="442384" y="393700"/>
                    <a:pt x="443442" y="342900"/>
                  </a:cubicBezTo>
                  <a:cubicBezTo>
                    <a:pt x="444500" y="292100"/>
                    <a:pt x="407459" y="214842"/>
                    <a:pt x="354542" y="158750"/>
                  </a:cubicBezTo>
                  <a:cubicBezTo>
                    <a:pt x="301625" y="102658"/>
                    <a:pt x="162984" y="12700"/>
                    <a:pt x="125942" y="6350"/>
                  </a:cubicBezTo>
                  <a:cubicBezTo>
                    <a:pt x="88900" y="0"/>
                    <a:pt x="133350" y="66675"/>
                    <a:pt x="132292" y="120650"/>
                  </a:cubicBezTo>
                  <a:cubicBezTo>
                    <a:pt x="131234" y="174625"/>
                    <a:pt x="127000" y="219075"/>
                    <a:pt x="119592" y="292100"/>
                  </a:cubicBezTo>
                  <a:close/>
                </a:path>
              </a:pathLst>
            </a:custGeom>
            <a:solidFill>
              <a:srgbClr val="FF0000">
                <a:alpha val="24000"/>
              </a:srgbClr>
            </a:solidFill>
            <a:ln w="15875">
              <a:solidFill>
                <a:srgbClr val="FF0000">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0" name="Straight Connector 29"/>
          <p:cNvCxnSpPr/>
          <p:nvPr/>
        </p:nvCxnSpPr>
        <p:spPr>
          <a:xfrm>
            <a:off x="6676390" y="3883388"/>
            <a:ext cx="387350" cy="290513"/>
          </a:xfrm>
          <a:prstGeom prst="line">
            <a:avLst/>
          </a:prstGeom>
          <a:ln w="57150">
            <a:solidFill>
              <a:schemeClr val="bg1">
                <a:alpha val="81000"/>
              </a:schemeClr>
            </a:solidFill>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62000" y="5791200"/>
            <a:ext cx="8229600" cy="1184940"/>
          </a:xfrm>
          <a:prstGeom prst="rect">
            <a:avLst/>
          </a:prstGeom>
          <a:noFill/>
        </p:spPr>
        <p:txBody>
          <a:bodyPr wrap="square" numCol="1" rtlCol="0">
            <a:spAutoFit/>
          </a:bodyPr>
          <a:lstStyle/>
          <a:p>
            <a:r>
              <a:rPr lang="en-US" dirty="0" smtClean="0"/>
              <a:t>The </a:t>
            </a:r>
            <a:r>
              <a:rPr lang="en-US" b="1" dirty="0" err="1" smtClean="0">
                <a:solidFill>
                  <a:schemeClr val="accent1">
                    <a:lumMod val="75000"/>
                  </a:schemeClr>
                </a:solidFill>
              </a:rPr>
              <a:t>iliofemoral</a:t>
            </a:r>
            <a:r>
              <a:rPr lang="en-US" b="1" dirty="0" smtClean="0">
                <a:solidFill>
                  <a:schemeClr val="accent1">
                    <a:lumMod val="75000"/>
                  </a:schemeClr>
                </a:solidFill>
              </a:rPr>
              <a:t> ligament </a:t>
            </a:r>
            <a:r>
              <a:rPr lang="en-US" dirty="0" smtClean="0"/>
              <a:t>is the strongest ligament in the body and keeps the torso in an upright position while standing without the need of muscular contraction.</a:t>
            </a:r>
          </a:p>
          <a:p>
            <a:endParaRPr lang="en-US" sz="1700" dirty="0" smtClean="0"/>
          </a:p>
        </p:txBody>
      </p:sp>
      <p:sp>
        <p:nvSpPr>
          <p:cNvPr id="31" name="TextBox 30"/>
          <p:cNvSpPr txBox="1"/>
          <p:nvPr/>
        </p:nvSpPr>
        <p:spPr>
          <a:xfrm>
            <a:off x="4013048" y="3510969"/>
            <a:ext cx="1618794" cy="646331"/>
          </a:xfrm>
          <a:prstGeom prst="rect">
            <a:avLst/>
          </a:prstGeom>
          <a:noFill/>
        </p:spPr>
        <p:txBody>
          <a:bodyPr wrap="square" rtlCol="0">
            <a:spAutoFit/>
          </a:bodyPr>
          <a:lstStyle/>
          <a:p>
            <a:r>
              <a:rPr lang="en-US" dirty="0" err="1" smtClean="0"/>
              <a:t>Pubofemoral</a:t>
            </a:r>
            <a:r>
              <a:rPr lang="en-US" dirty="0" smtClean="0"/>
              <a:t> ligament</a:t>
            </a:r>
            <a:endParaRPr lang="en-US" dirty="0"/>
          </a:p>
        </p:txBody>
      </p:sp>
      <p:cxnSp>
        <p:nvCxnSpPr>
          <p:cNvPr id="36" name="Straight Arrow Connector 35"/>
          <p:cNvCxnSpPr/>
          <p:nvPr/>
        </p:nvCxnSpPr>
        <p:spPr>
          <a:xfrm>
            <a:off x="5403242" y="3959588"/>
            <a:ext cx="1574728" cy="3838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886200" y="4800600"/>
            <a:ext cx="1726103" cy="646331"/>
          </a:xfrm>
          <a:prstGeom prst="rect">
            <a:avLst/>
          </a:prstGeom>
          <a:noFill/>
        </p:spPr>
        <p:txBody>
          <a:bodyPr wrap="square" rtlCol="0">
            <a:spAutoFit/>
          </a:bodyPr>
          <a:lstStyle/>
          <a:p>
            <a:r>
              <a:rPr lang="en-US" dirty="0" err="1" smtClean="0"/>
              <a:t>Ischiofemoral</a:t>
            </a:r>
            <a:r>
              <a:rPr lang="en-US" dirty="0" smtClean="0"/>
              <a:t> ligament</a:t>
            </a:r>
            <a:endParaRPr lang="en-US" dirty="0"/>
          </a:p>
        </p:txBody>
      </p:sp>
      <p:cxnSp>
        <p:nvCxnSpPr>
          <p:cNvPr id="42" name="Straight Arrow Connector 41"/>
          <p:cNvCxnSpPr/>
          <p:nvPr/>
        </p:nvCxnSpPr>
        <p:spPr>
          <a:xfrm rot="10800000">
            <a:off x="2953808" y="4343402"/>
            <a:ext cx="932392" cy="68579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013048" y="2659373"/>
            <a:ext cx="1390194" cy="646331"/>
          </a:xfrm>
          <a:prstGeom prst="rect">
            <a:avLst/>
          </a:prstGeom>
          <a:noFill/>
        </p:spPr>
        <p:txBody>
          <a:bodyPr wrap="square" rtlCol="0">
            <a:spAutoFit/>
          </a:bodyPr>
          <a:lstStyle/>
          <a:p>
            <a:r>
              <a:rPr lang="en-US" dirty="0" err="1" smtClean="0"/>
              <a:t>Iliofemoral</a:t>
            </a:r>
            <a:r>
              <a:rPr lang="en-US" dirty="0" smtClean="0"/>
              <a:t> ligament</a:t>
            </a:r>
            <a:endParaRPr lang="en-US" dirty="0"/>
          </a:p>
        </p:txBody>
      </p:sp>
      <p:cxnSp>
        <p:nvCxnSpPr>
          <p:cNvPr id="46" name="Straight Arrow Connector 45"/>
          <p:cNvCxnSpPr/>
          <p:nvPr/>
        </p:nvCxnSpPr>
        <p:spPr>
          <a:xfrm rot="10800000" flipV="1">
            <a:off x="3043288" y="3124202"/>
            <a:ext cx="969763" cy="59317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20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2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228600"/>
            <a:ext cx="9144000" cy="1143000"/>
          </a:xfrm>
          <a:prstGeom prst="rect">
            <a:avLst/>
          </a:prstGeom>
        </p:spPr>
        <p:txBody>
          <a:bodyPr vert="horz" lIns="91440" tIns="45720" rIns="91440" bIns="45720" rtlCol="0" anchor="ctr">
            <a:normAutofit/>
          </a:bodyPr>
          <a:lstStyle/>
          <a:p>
            <a:pPr lvl="0" algn="ctr" defTabSz="914400">
              <a:spcBef>
                <a:spcPct val="0"/>
              </a:spcBef>
              <a:defRPr/>
            </a:pPr>
            <a:r>
              <a:rPr lang="en-US" sz="2800" b="1" noProof="0" dirty="0" smtClean="0">
                <a:latin typeface="+mj-lt"/>
                <a:ea typeface="+mj-ea"/>
                <a:cs typeface="+mj-cs"/>
              </a:rPr>
              <a:t>Femoral Head Blood Supply</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Fig._27.3_A.jpg"/>
          <p:cNvPicPr>
            <a:picLocks noChangeAspect="1"/>
          </p:cNvPicPr>
          <p:nvPr/>
        </p:nvPicPr>
        <p:blipFill>
          <a:blip r:embed="rId2"/>
          <a:srcRect l="19305" t="8449" r="11806" b="13773"/>
          <a:stretch>
            <a:fillRect/>
          </a:stretch>
        </p:blipFill>
        <p:spPr>
          <a:xfrm>
            <a:off x="228600" y="1219199"/>
            <a:ext cx="3352800" cy="3785421"/>
          </a:xfrm>
          <a:prstGeom prst="rect">
            <a:avLst/>
          </a:prstGeom>
        </p:spPr>
      </p:pic>
      <p:pic>
        <p:nvPicPr>
          <p:cNvPr id="29" name="Picture 28" descr="Fig._27.3_B.jpg"/>
          <p:cNvPicPr>
            <a:picLocks noChangeAspect="1"/>
          </p:cNvPicPr>
          <p:nvPr/>
        </p:nvPicPr>
        <p:blipFill>
          <a:blip r:embed="rId3">
            <a:clrChange>
              <a:clrFrom>
                <a:srgbClr val="FFFFFF"/>
              </a:clrFrom>
              <a:clrTo>
                <a:srgbClr val="FFFFFF">
                  <a:alpha val="0"/>
                </a:srgbClr>
              </a:clrTo>
            </a:clrChange>
          </a:blip>
          <a:srcRect l="5656" r="19254" b="3730"/>
          <a:stretch>
            <a:fillRect/>
          </a:stretch>
        </p:blipFill>
        <p:spPr>
          <a:xfrm>
            <a:off x="2057400" y="2624015"/>
            <a:ext cx="3124200" cy="4005385"/>
          </a:xfrm>
          <a:prstGeom prst="rect">
            <a:avLst/>
          </a:prstGeom>
        </p:spPr>
      </p:pic>
      <p:sp>
        <p:nvSpPr>
          <p:cNvPr id="8" name="TextBox 7"/>
          <p:cNvSpPr txBox="1"/>
          <p:nvPr/>
        </p:nvSpPr>
        <p:spPr>
          <a:xfrm>
            <a:off x="5181600" y="1600200"/>
            <a:ext cx="3710624" cy="2292935"/>
          </a:xfrm>
          <a:prstGeom prst="rect">
            <a:avLst/>
          </a:prstGeom>
          <a:noFill/>
        </p:spPr>
        <p:txBody>
          <a:bodyPr wrap="square" numCol="1" rtlCol="0">
            <a:spAutoFit/>
          </a:bodyPr>
          <a:lstStyle/>
          <a:p>
            <a:r>
              <a:rPr lang="en-US" dirty="0" smtClean="0"/>
              <a:t>The </a:t>
            </a:r>
            <a:r>
              <a:rPr lang="en-US" b="1" dirty="0" smtClean="0">
                <a:solidFill>
                  <a:srgbClr val="008000"/>
                </a:solidFill>
              </a:rPr>
              <a:t>femoral artery</a:t>
            </a:r>
            <a:r>
              <a:rPr lang="en-US" dirty="0" smtClean="0">
                <a:solidFill>
                  <a:srgbClr val="008000"/>
                </a:solidFill>
              </a:rPr>
              <a:t> </a:t>
            </a:r>
            <a:r>
              <a:rPr lang="en-US" dirty="0" smtClean="0"/>
              <a:t>along with the </a:t>
            </a:r>
            <a:r>
              <a:rPr lang="en-US" b="1" dirty="0" err="1" smtClean="0">
                <a:solidFill>
                  <a:srgbClr val="FF6600"/>
                </a:solidFill>
              </a:rPr>
              <a:t>obturator</a:t>
            </a:r>
            <a:r>
              <a:rPr lang="en-US" b="1" dirty="0" smtClean="0">
                <a:solidFill>
                  <a:srgbClr val="FF6600"/>
                </a:solidFill>
              </a:rPr>
              <a:t> artery </a:t>
            </a:r>
            <a:r>
              <a:rPr lang="en-US" dirty="0" smtClean="0">
                <a:solidFill>
                  <a:srgbClr val="FF6600"/>
                </a:solidFill>
              </a:rPr>
              <a:t> </a:t>
            </a:r>
            <a:r>
              <a:rPr lang="en-US" dirty="0" smtClean="0"/>
              <a:t>deliver blood to the head of the femur.  </a:t>
            </a:r>
          </a:p>
          <a:p>
            <a:endParaRPr lang="en-US" dirty="0" smtClean="0"/>
          </a:p>
          <a:p>
            <a:r>
              <a:rPr lang="en-US" dirty="0" smtClean="0"/>
              <a:t>Any separation or damage to the neck of the femur can lead to femoral head necrosis. </a:t>
            </a:r>
          </a:p>
          <a:p>
            <a:endParaRPr lang="en-US" sz="1700" dirty="0" smtClean="0"/>
          </a:p>
        </p:txBody>
      </p:sp>
      <p:grpSp>
        <p:nvGrpSpPr>
          <p:cNvPr id="14" name="Group 13"/>
          <p:cNvGrpSpPr/>
          <p:nvPr/>
        </p:nvGrpSpPr>
        <p:grpSpPr>
          <a:xfrm>
            <a:off x="1047750" y="2193925"/>
            <a:ext cx="1611842" cy="1544108"/>
            <a:chOff x="1047750" y="2193925"/>
            <a:chExt cx="1611842" cy="1544108"/>
          </a:xfrm>
        </p:grpSpPr>
        <p:sp>
          <p:nvSpPr>
            <p:cNvPr id="9" name="Freeform 8"/>
            <p:cNvSpPr/>
            <p:nvPr/>
          </p:nvSpPr>
          <p:spPr>
            <a:xfrm>
              <a:off x="1362075" y="2785533"/>
              <a:ext cx="1122892" cy="952500"/>
            </a:xfrm>
            <a:custGeom>
              <a:avLst/>
              <a:gdLst>
                <a:gd name="connsiteX0" fmla="*/ 1108075 w 1122892"/>
                <a:gd name="connsiteY0" fmla="*/ 643467 h 952500"/>
                <a:gd name="connsiteX1" fmla="*/ 1089025 w 1122892"/>
                <a:gd name="connsiteY1" fmla="*/ 783167 h 952500"/>
                <a:gd name="connsiteX2" fmla="*/ 904875 w 1122892"/>
                <a:gd name="connsiteY2" fmla="*/ 903817 h 952500"/>
                <a:gd name="connsiteX3" fmla="*/ 542925 w 1122892"/>
                <a:gd name="connsiteY3" fmla="*/ 948267 h 952500"/>
                <a:gd name="connsiteX4" fmla="*/ 377825 w 1122892"/>
                <a:gd name="connsiteY4" fmla="*/ 878417 h 952500"/>
                <a:gd name="connsiteX5" fmla="*/ 200025 w 1122892"/>
                <a:gd name="connsiteY5" fmla="*/ 821267 h 952500"/>
                <a:gd name="connsiteX6" fmla="*/ 66675 w 1122892"/>
                <a:gd name="connsiteY6" fmla="*/ 649817 h 952500"/>
                <a:gd name="connsiteX7" fmla="*/ 3175 w 1122892"/>
                <a:gd name="connsiteY7" fmla="*/ 433917 h 952500"/>
                <a:gd name="connsiteX8" fmla="*/ 47625 w 1122892"/>
                <a:gd name="connsiteY8" fmla="*/ 287867 h 952500"/>
                <a:gd name="connsiteX9" fmla="*/ 231775 w 1122892"/>
                <a:gd name="connsiteY9" fmla="*/ 78317 h 952500"/>
                <a:gd name="connsiteX10" fmla="*/ 371475 w 1122892"/>
                <a:gd name="connsiteY10" fmla="*/ 8467 h 952500"/>
                <a:gd name="connsiteX11" fmla="*/ 358775 w 1122892"/>
                <a:gd name="connsiteY11" fmla="*/ 27517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2892" h="952500">
                  <a:moveTo>
                    <a:pt x="1108075" y="643467"/>
                  </a:moveTo>
                  <a:cubicBezTo>
                    <a:pt x="1115483" y="691621"/>
                    <a:pt x="1122892" y="739775"/>
                    <a:pt x="1089025" y="783167"/>
                  </a:cubicBezTo>
                  <a:cubicBezTo>
                    <a:pt x="1055158" y="826559"/>
                    <a:pt x="995892" y="876300"/>
                    <a:pt x="904875" y="903817"/>
                  </a:cubicBezTo>
                  <a:cubicBezTo>
                    <a:pt x="813858" y="931334"/>
                    <a:pt x="630767" y="952500"/>
                    <a:pt x="542925" y="948267"/>
                  </a:cubicBezTo>
                  <a:cubicBezTo>
                    <a:pt x="455083" y="944034"/>
                    <a:pt x="434975" y="899584"/>
                    <a:pt x="377825" y="878417"/>
                  </a:cubicBezTo>
                  <a:cubicBezTo>
                    <a:pt x="320675" y="857250"/>
                    <a:pt x="251883" y="859367"/>
                    <a:pt x="200025" y="821267"/>
                  </a:cubicBezTo>
                  <a:cubicBezTo>
                    <a:pt x="148167" y="783167"/>
                    <a:pt x="99483" y="714375"/>
                    <a:pt x="66675" y="649817"/>
                  </a:cubicBezTo>
                  <a:cubicBezTo>
                    <a:pt x="33867" y="585259"/>
                    <a:pt x="6350" y="494242"/>
                    <a:pt x="3175" y="433917"/>
                  </a:cubicBezTo>
                  <a:cubicBezTo>
                    <a:pt x="0" y="373592"/>
                    <a:pt x="9525" y="347134"/>
                    <a:pt x="47625" y="287867"/>
                  </a:cubicBezTo>
                  <a:cubicBezTo>
                    <a:pt x="85725" y="228600"/>
                    <a:pt x="177800" y="124884"/>
                    <a:pt x="231775" y="78317"/>
                  </a:cubicBezTo>
                  <a:cubicBezTo>
                    <a:pt x="285750" y="31750"/>
                    <a:pt x="350308" y="16934"/>
                    <a:pt x="371475" y="8467"/>
                  </a:cubicBezTo>
                  <a:cubicBezTo>
                    <a:pt x="392642" y="0"/>
                    <a:pt x="358775" y="27517"/>
                    <a:pt x="358775" y="27517"/>
                  </a:cubicBez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1047750" y="2193925"/>
              <a:ext cx="558800" cy="1076325"/>
            </a:xfrm>
            <a:custGeom>
              <a:avLst/>
              <a:gdLst>
                <a:gd name="connsiteX0" fmla="*/ 298450 w 558800"/>
                <a:gd name="connsiteY0" fmla="*/ 1076325 h 1076325"/>
                <a:gd name="connsiteX1" fmla="*/ 209550 w 558800"/>
                <a:gd name="connsiteY1" fmla="*/ 898525 h 1076325"/>
                <a:gd name="connsiteX2" fmla="*/ 158750 w 558800"/>
                <a:gd name="connsiteY2" fmla="*/ 682625 h 1076325"/>
                <a:gd name="connsiteX3" fmla="*/ 69850 w 558800"/>
                <a:gd name="connsiteY3" fmla="*/ 504825 h 1076325"/>
                <a:gd name="connsiteX4" fmla="*/ 38100 w 558800"/>
                <a:gd name="connsiteY4" fmla="*/ 346075 h 1076325"/>
                <a:gd name="connsiteX5" fmla="*/ 12700 w 558800"/>
                <a:gd name="connsiteY5" fmla="*/ 238125 h 1076325"/>
                <a:gd name="connsiteX6" fmla="*/ 114300 w 558800"/>
                <a:gd name="connsiteY6" fmla="*/ 28575 h 1076325"/>
                <a:gd name="connsiteX7" fmla="*/ 184150 w 558800"/>
                <a:gd name="connsiteY7" fmla="*/ 66675 h 1076325"/>
                <a:gd name="connsiteX8" fmla="*/ 190500 w 558800"/>
                <a:gd name="connsiteY8" fmla="*/ 117475 h 1076325"/>
                <a:gd name="connsiteX9" fmla="*/ 266700 w 558800"/>
                <a:gd name="connsiteY9" fmla="*/ 174625 h 1076325"/>
                <a:gd name="connsiteX10" fmla="*/ 425450 w 558800"/>
                <a:gd name="connsiteY10" fmla="*/ 117475 h 1076325"/>
                <a:gd name="connsiteX11" fmla="*/ 558800 w 558800"/>
                <a:gd name="connsiteY11" fmla="*/ 47625 h 107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800" h="1076325">
                  <a:moveTo>
                    <a:pt x="298450" y="1076325"/>
                  </a:moveTo>
                  <a:cubicBezTo>
                    <a:pt x="265641" y="1020233"/>
                    <a:pt x="232833" y="964142"/>
                    <a:pt x="209550" y="898525"/>
                  </a:cubicBezTo>
                  <a:cubicBezTo>
                    <a:pt x="186267" y="832908"/>
                    <a:pt x="182033" y="748242"/>
                    <a:pt x="158750" y="682625"/>
                  </a:cubicBezTo>
                  <a:cubicBezTo>
                    <a:pt x="135467" y="617008"/>
                    <a:pt x="89958" y="560917"/>
                    <a:pt x="69850" y="504825"/>
                  </a:cubicBezTo>
                  <a:cubicBezTo>
                    <a:pt x="49742" y="448733"/>
                    <a:pt x="47625" y="390525"/>
                    <a:pt x="38100" y="346075"/>
                  </a:cubicBezTo>
                  <a:cubicBezTo>
                    <a:pt x="28575" y="301625"/>
                    <a:pt x="0" y="291042"/>
                    <a:pt x="12700" y="238125"/>
                  </a:cubicBezTo>
                  <a:cubicBezTo>
                    <a:pt x="25400" y="185208"/>
                    <a:pt x="85725" y="57150"/>
                    <a:pt x="114300" y="28575"/>
                  </a:cubicBezTo>
                  <a:cubicBezTo>
                    <a:pt x="142875" y="0"/>
                    <a:pt x="171450" y="51858"/>
                    <a:pt x="184150" y="66675"/>
                  </a:cubicBezTo>
                  <a:cubicBezTo>
                    <a:pt x="196850" y="81492"/>
                    <a:pt x="176742" y="99483"/>
                    <a:pt x="190500" y="117475"/>
                  </a:cubicBezTo>
                  <a:cubicBezTo>
                    <a:pt x="204258" y="135467"/>
                    <a:pt x="227542" y="174625"/>
                    <a:pt x="266700" y="174625"/>
                  </a:cubicBezTo>
                  <a:cubicBezTo>
                    <a:pt x="305858" y="174625"/>
                    <a:pt x="376767" y="138642"/>
                    <a:pt x="425450" y="117475"/>
                  </a:cubicBezTo>
                  <a:cubicBezTo>
                    <a:pt x="474133" y="96308"/>
                    <a:pt x="535517" y="59267"/>
                    <a:pt x="558800" y="47625"/>
                  </a:cubicBez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2476500" y="3568700"/>
              <a:ext cx="183092" cy="120650"/>
            </a:xfrm>
            <a:custGeom>
              <a:avLst/>
              <a:gdLst>
                <a:gd name="connsiteX0" fmla="*/ 0 w 183092"/>
                <a:gd name="connsiteY0" fmla="*/ 0 h 120650"/>
                <a:gd name="connsiteX1" fmla="*/ 69850 w 183092"/>
                <a:gd name="connsiteY1" fmla="*/ 88900 h 120650"/>
                <a:gd name="connsiteX2" fmla="*/ 171450 w 183092"/>
                <a:gd name="connsiteY2" fmla="*/ 107950 h 120650"/>
                <a:gd name="connsiteX3" fmla="*/ 139700 w 183092"/>
                <a:gd name="connsiteY3" fmla="*/ 12700 h 120650"/>
              </a:gdLst>
              <a:ahLst/>
              <a:cxnLst>
                <a:cxn ang="0">
                  <a:pos x="connsiteX0" y="connsiteY0"/>
                </a:cxn>
                <a:cxn ang="0">
                  <a:pos x="connsiteX1" y="connsiteY1"/>
                </a:cxn>
                <a:cxn ang="0">
                  <a:pos x="connsiteX2" y="connsiteY2"/>
                </a:cxn>
                <a:cxn ang="0">
                  <a:pos x="connsiteX3" y="connsiteY3"/>
                </a:cxn>
              </a:cxnLst>
              <a:rect l="l" t="t" r="r" b="b"/>
              <a:pathLst>
                <a:path w="183092" h="120650">
                  <a:moveTo>
                    <a:pt x="0" y="0"/>
                  </a:moveTo>
                  <a:cubicBezTo>
                    <a:pt x="20637" y="35454"/>
                    <a:pt x="41275" y="70908"/>
                    <a:pt x="69850" y="88900"/>
                  </a:cubicBezTo>
                  <a:cubicBezTo>
                    <a:pt x="98425" y="106892"/>
                    <a:pt x="159808" y="120650"/>
                    <a:pt x="171450" y="107950"/>
                  </a:cubicBezTo>
                  <a:cubicBezTo>
                    <a:pt x="183092" y="95250"/>
                    <a:pt x="139700" y="12700"/>
                    <a:pt x="139700" y="12700"/>
                  </a:cubicBez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2015067" y="2952750"/>
              <a:ext cx="143933" cy="565150"/>
            </a:xfrm>
            <a:custGeom>
              <a:avLst/>
              <a:gdLst>
                <a:gd name="connsiteX0" fmla="*/ 143933 w 143933"/>
                <a:gd name="connsiteY0" fmla="*/ 565150 h 565150"/>
                <a:gd name="connsiteX1" fmla="*/ 35983 w 143933"/>
                <a:gd name="connsiteY1" fmla="*/ 527050 h 565150"/>
                <a:gd name="connsiteX2" fmla="*/ 10583 w 143933"/>
                <a:gd name="connsiteY2" fmla="*/ 425450 h 565150"/>
                <a:gd name="connsiteX3" fmla="*/ 99483 w 143933"/>
                <a:gd name="connsiteY3" fmla="*/ 285750 h 565150"/>
                <a:gd name="connsiteX4" fmla="*/ 105833 w 143933"/>
                <a:gd name="connsiteY4" fmla="*/ 120650 h 565150"/>
                <a:gd name="connsiteX5" fmla="*/ 137583 w 143933"/>
                <a:gd name="connsiteY5" fmla="*/ 0 h 5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933" h="565150">
                  <a:moveTo>
                    <a:pt x="143933" y="565150"/>
                  </a:moveTo>
                  <a:cubicBezTo>
                    <a:pt x="101070" y="557741"/>
                    <a:pt x="58208" y="550333"/>
                    <a:pt x="35983" y="527050"/>
                  </a:cubicBezTo>
                  <a:cubicBezTo>
                    <a:pt x="13758" y="503767"/>
                    <a:pt x="0" y="465667"/>
                    <a:pt x="10583" y="425450"/>
                  </a:cubicBezTo>
                  <a:cubicBezTo>
                    <a:pt x="21166" y="385233"/>
                    <a:pt x="83608" y="336550"/>
                    <a:pt x="99483" y="285750"/>
                  </a:cubicBezTo>
                  <a:cubicBezTo>
                    <a:pt x="115358" y="234950"/>
                    <a:pt x="99483" y="168275"/>
                    <a:pt x="105833" y="120650"/>
                  </a:cubicBezTo>
                  <a:cubicBezTo>
                    <a:pt x="112183" y="73025"/>
                    <a:pt x="137583" y="0"/>
                    <a:pt x="137583" y="0"/>
                  </a:cubicBez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9" name="Group 18"/>
          <p:cNvGrpSpPr/>
          <p:nvPr/>
        </p:nvGrpSpPr>
        <p:grpSpPr>
          <a:xfrm>
            <a:off x="4032250" y="4165600"/>
            <a:ext cx="825500" cy="751417"/>
            <a:chOff x="4032250" y="4165600"/>
            <a:chExt cx="825500" cy="751417"/>
          </a:xfrm>
        </p:grpSpPr>
        <p:sp>
          <p:nvSpPr>
            <p:cNvPr id="15" name="Freeform 14"/>
            <p:cNvSpPr/>
            <p:nvPr/>
          </p:nvSpPr>
          <p:spPr>
            <a:xfrm>
              <a:off x="4095750" y="4298950"/>
              <a:ext cx="762000" cy="618067"/>
            </a:xfrm>
            <a:custGeom>
              <a:avLst/>
              <a:gdLst>
                <a:gd name="connsiteX0" fmla="*/ 762000 w 762000"/>
                <a:gd name="connsiteY0" fmla="*/ 501650 h 618067"/>
                <a:gd name="connsiteX1" fmla="*/ 666750 w 762000"/>
                <a:gd name="connsiteY1" fmla="*/ 546100 h 618067"/>
                <a:gd name="connsiteX2" fmla="*/ 647700 w 762000"/>
                <a:gd name="connsiteY2" fmla="*/ 609600 h 618067"/>
                <a:gd name="connsiteX3" fmla="*/ 571500 w 762000"/>
                <a:gd name="connsiteY3" fmla="*/ 596900 h 618067"/>
                <a:gd name="connsiteX4" fmla="*/ 387350 w 762000"/>
                <a:gd name="connsiteY4" fmla="*/ 501650 h 618067"/>
                <a:gd name="connsiteX5" fmla="*/ 361950 w 762000"/>
                <a:gd name="connsiteY5" fmla="*/ 361950 h 618067"/>
                <a:gd name="connsiteX6" fmla="*/ 317500 w 762000"/>
                <a:gd name="connsiteY6" fmla="*/ 146050 h 618067"/>
                <a:gd name="connsiteX7" fmla="*/ 184150 w 762000"/>
                <a:gd name="connsiteY7" fmla="*/ 12700 h 618067"/>
                <a:gd name="connsiteX8" fmla="*/ 139700 w 762000"/>
                <a:gd name="connsiteY8" fmla="*/ 69850 h 618067"/>
                <a:gd name="connsiteX9" fmla="*/ 0 w 762000"/>
                <a:gd name="connsiteY9" fmla="*/ 25400 h 61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618067">
                  <a:moveTo>
                    <a:pt x="762000" y="501650"/>
                  </a:moveTo>
                  <a:cubicBezTo>
                    <a:pt x="723900" y="514879"/>
                    <a:pt x="685800" y="528108"/>
                    <a:pt x="666750" y="546100"/>
                  </a:cubicBezTo>
                  <a:cubicBezTo>
                    <a:pt x="647700" y="564092"/>
                    <a:pt x="663575" y="601133"/>
                    <a:pt x="647700" y="609600"/>
                  </a:cubicBezTo>
                  <a:cubicBezTo>
                    <a:pt x="631825" y="618067"/>
                    <a:pt x="614892" y="614892"/>
                    <a:pt x="571500" y="596900"/>
                  </a:cubicBezTo>
                  <a:cubicBezTo>
                    <a:pt x="528108" y="578908"/>
                    <a:pt x="422275" y="540808"/>
                    <a:pt x="387350" y="501650"/>
                  </a:cubicBezTo>
                  <a:cubicBezTo>
                    <a:pt x="352425" y="462492"/>
                    <a:pt x="373592" y="421217"/>
                    <a:pt x="361950" y="361950"/>
                  </a:cubicBezTo>
                  <a:cubicBezTo>
                    <a:pt x="350308" y="302683"/>
                    <a:pt x="347133" y="204258"/>
                    <a:pt x="317500" y="146050"/>
                  </a:cubicBezTo>
                  <a:cubicBezTo>
                    <a:pt x="287867" y="87842"/>
                    <a:pt x="213783" y="25400"/>
                    <a:pt x="184150" y="12700"/>
                  </a:cubicBezTo>
                  <a:cubicBezTo>
                    <a:pt x="154517" y="0"/>
                    <a:pt x="170392" y="67733"/>
                    <a:pt x="139700" y="69850"/>
                  </a:cubicBezTo>
                  <a:cubicBezTo>
                    <a:pt x="109008" y="71967"/>
                    <a:pt x="0" y="25400"/>
                    <a:pt x="0" y="25400"/>
                  </a:cubicBez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4032250" y="4165600"/>
              <a:ext cx="234950" cy="120650"/>
            </a:xfrm>
            <a:custGeom>
              <a:avLst/>
              <a:gdLst>
                <a:gd name="connsiteX0" fmla="*/ 234950 w 234950"/>
                <a:gd name="connsiteY0" fmla="*/ 120650 h 120650"/>
                <a:gd name="connsiteX1" fmla="*/ 177800 w 234950"/>
                <a:gd name="connsiteY1" fmla="*/ 44450 h 120650"/>
                <a:gd name="connsiteX2" fmla="*/ 69850 w 234950"/>
                <a:gd name="connsiteY2" fmla="*/ 57150 h 120650"/>
                <a:gd name="connsiteX3" fmla="*/ 0 w 234950"/>
                <a:gd name="connsiteY3" fmla="*/ 0 h 120650"/>
              </a:gdLst>
              <a:ahLst/>
              <a:cxnLst>
                <a:cxn ang="0">
                  <a:pos x="connsiteX0" y="connsiteY0"/>
                </a:cxn>
                <a:cxn ang="0">
                  <a:pos x="connsiteX1" y="connsiteY1"/>
                </a:cxn>
                <a:cxn ang="0">
                  <a:pos x="connsiteX2" y="connsiteY2"/>
                </a:cxn>
                <a:cxn ang="0">
                  <a:pos x="connsiteX3" y="connsiteY3"/>
                </a:cxn>
              </a:cxnLst>
              <a:rect l="l" t="t" r="r" b="b"/>
              <a:pathLst>
                <a:path w="234950" h="120650">
                  <a:moveTo>
                    <a:pt x="234950" y="120650"/>
                  </a:moveTo>
                  <a:cubicBezTo>
                    <a:pt x="220133" y="87841"/>
                    <a:pt x="205317" y="55033"/>
                    <a:pt x="177800" y="44450"/>
                  </a:cubicBezTo>
                  <a:cubicBezTo>
                    <a:pt x="150283" y="33867"/>
                    <a:pt x="99483" y="64558"/>
                    <a:pt x="69850" y="57150"/>
                  </a:cubicBezTo>
                  <a:cubicBezTo>
                    <a:pt x="40217" y="49742"/>
                    <a:pt x="0" y="0"/>
                    <a:pt x="0" y="0"/>
                  </a:cubicBez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4146550" y="4349750"/>
              <a:ext cx="12700" cy="101600"/>
            </a:xfrm>
            <a:custGeom>
              <a:avLst/>
              <a:gdLst>
                <a:gd name="connsiteX0" fmla="*/ 12700 w 12700"/>
                <a:gd name="connsiteY0" fmla="*/ 0 h 101600"/>
                <a:gd name="connsiteX1" fmla="*/ 0 w 12700"/>
                <a:gd name="connsiteY1" fmla="*/ 101600 h 101600"/>
              </a:gdLst>
              <a:ahLst/>
              <a:cxnLst>
                <a:cxn ang="0">
                  <a:pos x="connsiteX0" y="connsiteY0"/>
                </a:cxn>
                <a:cxn ang="0">
                  <a:pos x="connsiteX1" y="connsiteY1"/>
                </a:cxn>
              </a:cxnLst>
              <a:rect l="l" t="t" r="r" b="b"/>
              <a:pathLst>
                <a:path w="12700" h="101600">
                  <a:moveTo>
                    <a:pt x="12700" y="0"/>
                  </a:moveTo>
                  <a:cubicBezTo>
                    <a:pt x="8467" y="33867"/>
                    <a:pt x="2117" y="83608"/>
                    <a:pt x="0" y="101600"/>
                  </a:cubicBez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2" name="TextBox 21"/>
          <p:cNvSpPr txBox="1"/>
          <p:nvPr/>
        </p:nvSpPr>
        <p:spPr>
          <a:xfrm>
            <a:off x="1047750" y="5410200"/>
            <a:ext cx="1390194" cy="646331"/>
          </a:xfrm>
          <a:prstGeom prst="rect">
            <a:avLst/>
          </a:prstGeom>
          <a:noFill/>
        </p:spPr>
        <p:txBody>
          <a:bodyPr wrap="square" rtlCol="0">
            <a:spAutoFit/>
          </a:bodyPr>
          <a:lstStyle/>
          <a:p>
            <a:r>
              <a:rPr lang="en-US" dirty="0" smtClean="0"/>
              <a:t>Femoral artery</a:t>
            </a:r>
            <a:endParaRPr lang="en-US" dirty="0"/>
          </a:p>
        </p:txBody>
      </p:sp>
      <p:cxnSp>
        <p:nvCxnSpPr>
          <p:cNvPr id="23" name="Straight Arrow Connector 22"/>
          <p:cNvCxnSpPr>
            <a:endCxn id="34" idx="4"/>
          </p:cNvCxnSpPr>
          <p:nvPr/>
        </p:nvCxnSpPr>
        <p:spPr>
          <a:xfrm rot="5400000" flipH="1" flipV="1">
            <a:off x="1325923" y="4433365"/>
            <a:ext cx="1257462" cy="6962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16200000" flipV="1">
            <a:off x="4893084" y="5197884"/>
            <a:ext cx="405581" cy="3238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105400" y="5525869"/>
            <a:ext cx="1390194" cy="646331"/>
          </a:xfrm>
          <a:prstGeom prst="rect">
            <a:avLst/>
          </a:prstGeom>
          <a:noFill/>
        </p:spPr>
        <p:txBody>
          <a:bodyPr wrap="square" rtlCol="0">
            <a:spAutoFit/>
          </a:bodyPr>
          <a:lstStyle/>
          <a:p>
            <a:r>
              <a:rPr lang="en-US" dirty="0" err="1" smtClean="0"/>
              <a:t>Obturator</a:t>
            </a:r>
            <a:r>
              <a:rPr lang="en-US" dirty="0" smtClean="0"/>
              <a:t> artery</a:t>
            </a:r>
            <a:endParaRPr lang="en-US" dirty="0"/>
          </a:p>
        </p:txBody>
      </p:sp>
      <p:sp>
        <p:nvSpPr>
          <p:cNvPr id="34" name="Oval 33"/>
          <p:cNvSpPr/>
          <p:nvPr/>
        </p:nvSpPr>
        <p:spPr>
          <a:xfrm rot="826047">
            <a:off x="2159000" y="3270250"/>
            <a:ext cx="500592" cy="895350"/>
          </a:xfrm>
          <a:prstGeom prst="ellipse">
            <a:avLst/>
          </a:prstGeom>
          <a:noFill/>
          <a:ln w="34925">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552950" y="4640382"/>
            <a:ext cx="457656" cy="553270"/>
          </a:xfrm>
          <a:prstGeom prst="ellipse">
            <a:avLst/>
          </a:prstGeom>
          <a:noFill/>
          <a:ln w="34925">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right)">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Clinical: Femoral Neck Fractures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Rounded Rectangle 2"/>
          <p:cNvSpPr/>
          <p:nvPr/>
        </p:nvSpPr>
        <p:spPr>
          <a:xfrm>
            <a:off x="457200" y="914400"/>
            <a:ext cx="8382000" cy="5410200"/>
          </a:xfrm>
          <a:prstGeom prst="roundRect">
            <a:avLst/>
          </a:prstGeom>
          <a:solidFill>
            <a:srgbClr val="3366FF">
              <a:alpha val="20000"/>
            </a:srgbClr>
          </a:solidFill>
          <a:ln w="25400">
            <a:solidFill>
              <a:srgbClr val="000090">
                <a:alpha val="4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61376" y="1143000"/>
            <a:ext cx="7596824" cy="1477328"/>
          </a:xfrm>
          <a:prstGeom prst="rect">
            <a:avLst/>
          </a:prstGeom>
          <a:noFill/>
        </p:spPr>
        <p:txBody>
          <a:bodyPr wrap="square" numCol="1" rtlCol="0">
            <a:spAutoFit/>
          </a:bodyPr>
          <a:lstStyle/>
          <a:p>
            <a:r>
              <a:rPr lang="en-US" dirty="0" smtClean="0"/>
              <a:t>Femoral neck injuries are one of the major injuries that can occur to the femur.  They are most common in senior citizens due to osteoporosis yet can be seen with victims of a motor vehicle collision.  Femoral Neck Fractures are commonly classified as non-displaced or displaced depending on the degree of the head’s displacement. </a:t>
            </a:r>
            <a:endParaRPr lang="en-US" sz="1700" dirty="0" smtClean="0"/>
          </a:p>
        </p:txBody>
      </p:sp>
      <p:grpSp>
        <p:nvGrpSpPr>
          <p:cNvPr id="9" name="Group 8"/>
          <p:cNvGrpSpPr/>
          <p:nvPr/>
        </p:nvGrpSpPr>
        <p:grpSpPr>
          <a:xfrm>
            <a:off x="990600" y="2743200"/>
            <a:ext cx="7239000" cy="2225856"/>
            <a:chOff x="762001" y="3556414"/>
            <a:chExt cx="7239000" cy="2225856"/>
          </a:xfrm>
          <a:effectLst>
            <a:glow rad="38100">
              <a:schemeClr val="tx1">
                <a:alpha val="95000"/>
              </a:schemeClr>
            </a:glow>
          </a:effectLst>
        </p:grpSpPr>
        <p:pic>
          <p:nvPicPr>
            <p:cNvPr id="7" name="Picture 6"/>
            <p:cNvPicPr>
              <a:picLocks noChangeAspect="1"/>
            </p:cNvPicPr>
            <p:nvPr/>
          </p:nvPicPr>
          <p:blipFill>
            <a:blip r:embed="rId2"/>
            <a:srcRect b="49933"/>
            <a:stretch>
              <a:fillRect/>
            </a:stretch>
          </p:blipFill>
          <p:spPr>
            <a:xfrm>
              <a:off x="762001" y="3556784"/>
              <a:ext cx="3810000" cy="2225486"/>
            </a:xfrm>
            <a:prstGeom prst="rect">
              <a:avLst/>
            </a:prstGeom>
          </p:spPr>
        </p:pic>
        <p:pic>
          <p:nvPicPr>
            <p:cNvPr id="8" name="Picture 7"/>
            <p:cNvPicPr>
              <a:picLocks noChangeAspect="1"/>
            </p:cNvPicPr>
            <p:nvPr/>
          </p:nvPicPr>
          <p:blipFill>
            <a:blip r:embed="rId2"/>
            <a:srcRect t="50067" r="6268"/>
            <a:stretch>
              <a:fillRect/>
            </a:stretch>
          </p:blipFill>
          <p:spPr>
            <a:xfrm>
              <a:off x="4419600" y="3556414"/>
              <a:ext cx="3581401" cy="2225856"/>
            </a:xfrm>
            <a:prstGeom prst="rect">
              <a:avLst/>
            </a:prstGeom>
          </p:spPr>
        </p:pic>
      </p:grpSp>
      <p:sp>
        <p:nvSpPr>
          <p:cNvPr id="10" name="Rectangle 9"/>
          <p:cNvSpPr/>
          <p:nvPr/>
        </p:nvSpPr>
        <p:spPr>
          <a:xfrm>
            <a:off x="0" y="6550223"/>
            <a:ext cx="9144000" cy="307777"/>
          </a:xfrm>
          <a:prstGeom prst="rect">
            <a:avLst/>
          </a:prstGeom>
        </p:spPr>
        <p:txBody>
          <a:bodyPr wrap="square">
            <a:spAutoFit/>
          </a:bodyPr>
          <a:lstStyle/>
          <a:p>
            <a:pPr algn="ctr"/>
            <a:r>
              <a:rPr lang="en-US" sz="1400" dirty="0" smtClean="0"/>
              <a:t>http://emedicine.medscape.com/article/86659-overview</a:t>
            </a:r>
            <a:endParaRPr lang="en-US" sz="1400" dirty="0"/>
          </a:p>
        </p:txBody>
      </p:sp>
      <p:sp>
        <p:nvSpPr>
          <p:cNvPr id="11" name="Left Bracket 10"/>
          <p:cNvSpPr/>
          <p:nvPr/>
        </p:nvSpPr>
        <p:spPr>
          <a:xfrm rot="16200000">
            <a:off x="2564991" y="3624942"/>
            <a:ext cx="315685" cy="3265715"/>
          </a:xfrm>
          <a:prstGeom prst="leftBracket">
            <a:avLst/>
          </a:prstGeom>
          <a:ln w="2222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Left Bracket 11"/>
          <p:cNvSpPr/>
          <p:nvPr/>
        </p:nvSpPr>
        <p:spPr>
          <a:xfrm rot="16200000">
            <a:off x="6374991" y="3619499"/>
            <a:ext cx="315685" cy="3265715"/>
          </a:xfrm>
          <a:prstGeom prst="leftBracket">
            <a:avLst/>
          </a:prstGeom>
          <a:ln w="2222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1699576" y="5498068"/>
            <a:ext cx="2057400" cy="369332"/>
          </a:xfrm>
          <a:prstGeom prst="rect">
            <a:avLst/>
          </a:prstGeom>
          <a:noFill/>
        </p:spPr>
        <p:txBody>
          <a:bodyPr wrap="square" rtlCol="0">
            <a:spAutoFit/>
          </a:bodyPr>
          <a:lstStyle/>
          <a:p>
            <a:r>
              <a:rPr lang="en-US" dirty="0" smtClean="0"/>
              <a:t>Non-displaced</a:t>
            </a:r>
            <a:endParaRPr lang="en-US" dirty="0"/>
          </a:p>
        </p:txBody>
      </p:sp>
      <p:sp>
        <p:nvSpPr>
          <p:cNvPr id="14" name="TextBox 13"/>
          <p:cNvSpPr txBox="1"/>
          <p:nvPr/>
        </p:nvSpPr>
        <p:spPr>
          <a:xfrm>
            <a:off x="6042976" y="5498068"/>
            <a:ext cx="2057400" cy="369332"/>
          </a:xfrm>
          <a:prstGeom prst="rect">
            <a:avLst/>
          </a:prstGeom>
          <a:noFill/>
        </p:spPr>
        <p:txBody>
          <a:bodyPr wrap="square" rtlCol="0">
            <a:spAutoFit/>
          </a:bodyPr>
          <a:lstStyle/>
          <a:p>
            <a:r>
              <a:rPr lang="en-US" dirty="0" smtClean="0"/>
              <a:t>Displaced</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Rounded Rectangle 9"/>
          <p:cNvSpPr/>
          <p:nvPr/>
        </p:nvSpPr>
        <p:spPr>
          <a:xfrm>
            <a:off x="457200" y="914400"/>
            <a:ext cx="8382000" cy="5410200"/>
          </a:xfrm>
          <a:prstGeom prst="roundRect">
            <a:avLst/>
          </a:prstGeom>
          <a:solidFill>
            <a:srgbClr val="3366FF">
              <a:alpha val="20000"/>
            </a:srgbClr>
          </a:solidFill>
          <a:ln w="25400">
            <a:solidFill>
              <a:srgbClr val="000090">
                <a:alpha val="4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Clinical: Femoral Neck Fractures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8" name="Picture 7"/>
          <p:cNvPicPr>
            <a:picLocks noChangeAspect="1"/>
          </p:cNvPicPr>
          <p:nvPr/>
        </p:nvPicPr>
        <p:blipFill>
          <a:blip r:embed="rId2"/>
          <a:srcRect r="9037"/>
          <a:stretch>
            <a:fillRect/>
          </a:stretch>
        </p:blipFill>
        <p:spPr>
          <a:xfrm>
            <a:off x="1143000" y="1726631"/>
            <a:ext cx="3218155" cy="2971800"/>
          </a:xfrm>
          <a:prstGeom prst="rect">
            <a:avLst/>
          </a:prstGeom>
        </p:spPr>
      </p:pic>
      <p:sp>
        <p:nvSpPr>
          <p:cNvPr id="11" name="Rectangle 10"/>
          <p:cNvSpPr/>
          <p:nvPr/>
        </p:nvSpPr>
        <p:spPr>
          <a:xfrm>
            <a:off x="0" y="6550223"/>
            <a:ext cx="9144000" cy="307777"/>
          </a:xfrm>
          <a:prstGeom prst="rect">
            <a:avLst/>
          </a:prstGeom>
        </p:spPr>
        <p:txBody>
          <a:bodyPr wrap="square">
            <a:spAutoFit/>
          </a:bodyPr>
          <a:lstStyle/>
          <a:p>
            <a:pPr algn="ctr"/>
            <a:r>
              <a:rPr lang="en-US" sz="1400" dirty="0" smtClean="0"/>
              <a:t>http://emedicine.medscape.com/article/390598-overview</a:t>
            </a:r>
            <a:endParaRPr lang="en-US" sz="1400" dirty="0"/>
          </a:p>
        </p:txBody>
      </p:sp>
      <p:sp>
        <p:nvSpPr>
          <p:cNvPr id="12" name="TextBox 11"/>
          <p:cNvSpPr txBox="1"/>
          <p:nvPr/>
        </p:nvSpPr>
        <p:spPr>
          <a:xfrm>
            <a:off x="1752600" y="4876800"/>
            <a:ext cx="2057400" cy="369332"/>
          </a:xfrm>
          <a:prstGeom prst="rect">
            <a:avLst/>
          </a:prstGeom>
          <a:noFill/>
        </p:spPr>
        <p:txBody>
          <a:bodyPr wrap="square" rtlCol="0">
            <a:spAutoFit/>
          </a:bodyPr>
          <a:lstStyle/>
          <a:p>
            <a:r>
              <a:rPr lang="en-US" dirty="0" smtClean="0"/>
              <a:t>Non-Displaced</a:t>
            </a:r>
            <a:endParaRPr lang="en-US" dirty="0"/>
          </a:p>
        </p:txBody>
      </p:sp>
      <p:sp>
        <p:nvSpPr>
          <p:cNvPr id="13" name="TextBox 12"/>
          <p:cNvSpPr txBox="1"/>
          <p:nvPr/>
        </p:nvSpPr>
        <p:spPr>
          <a:xfrm>
            <a:off x="6096000" y="4876800"/>
            <a:ext cx="2057400" cy="369332"/>
          </a:xfrm>
          <a:prstGeom prst="rect">
            <a:avLst/>
          </a:prstGeom>
          <a:noFill/>
        </p:spPr>
        <p:txBody>
          <a:bodyPr wrap="square" rtlCol="0">
            <a:spAutoFit/>
          </a:bodyPr>
          <a:lstStyle/>
          <a:p>
            <a:r>
              <a:rPr lang="en-US" dirty="0" smtClean="0"/>
              <a:t>Displaced</a:t>
            </a:r>
            <a:endParaRPr lang="en-US" dirty="0"/>
          </a:p>
        </p:txBody>
      </p:sp>
      <p:pic>
        <p:nvPicPr>
          <p:cNvPr id="9" name="Picture 8"/>
          <p:cNvPicPr>
            <a:picLocks noChangeAspect="1"/>
          </p:cNvPicPr>
          <p:nvPr/>
        </p:nvPicPr>
        <p:blipFill>
          <a:blip r:embed="rId3"/>
          <a:stretch>
            <a:fillRect/>
          </a:stretch>
        </p:blipFill>
        <p:spPr>
          <a:xfrm>
            <a:off x="5257800" y="1676400"/>
            <a:ext cx="2924937" cy="310612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4.7_B.jpg"/>
          <p:cNvPicPr>
            <a:picLocks noChangeAspect="1"/>
          </p:cNvPicPr>
          <p:nvPr/>
        </p:nvPicPr>
        <p:blipFill>
          <a:blip r:embed="rId2"/>
          <a:srcRect l="33787" t="2728" r="32985"/>
          <a:stretch>
            <a:fillRect/>
          </a:stretch>
        </p:blipFill>
        <p:spPr>
          <a:xfrm>
            <a:off x="1524000" y="381000"/>
            <a:ext cx="2179992" cy="6381750"/>
          </a:xfrm>
          <a:prstGeom prst="rect">
            <a:avLst/>
          </a:prstGeom>
        </p:spPr>
      </p:pic>
      <p:sp>
        <p:nvSpPr>
          <p:cNvPr id="3" name="Rectangle 2"/>
          <p:cNvSpPr/>
          <p:nvPr/>
        </p:nvSpPr>
        <p:spPr>
          <a:xfrm>
            <a:off x="5181600" y="1316772"/>
            <a:ext cx="3352800" cy="3170099"/>
          </a:xfrm>
          <a:prstGeom prst="rect">
            <a:avLst/>
          </a:prstGeom>
        </p:spPr>
        <p:txBody>
          <a:bodyPr wrap="square">
            <a:spAutoFit/>
          </a:bodyPr>
          <a:lstStyle/>
          <a:p>
            <a:r>
              <a:rPr lang="en-US" sz="2000" dirty="0" smtClean="0"/>
              <a:t>One of the femur’s predominant features is the </a:t>
            </a:r>
            <a:r>
              <a:rPr lang="en-US" sz="2000" dirty="0" err="1" smtClean="0">
                <a:solidFill>
                  <a:schemeClr val="accent1"/>
                </a:solidFill>
              </a:rPr>
              <a:t>linea</a:t>
            </a:r>
            <a:r>
              <a:rPr lang="en-US" sz="2000" dirty="0" smtClean="0">
                <a:solidFill>
                  <a:schemeClr val="accent1"/>
                </a:solidFill>
              </a:rPr>
              <a:t> </a:t>
            </a:r>
            <a:r>
              <a:rPr lang="en-US" sz="2000" dirty="0" err="1" smtClean="0">
                <a:solidFill>
                  <a:schemeClr val="accent1"/>
                </a:solidFill>
              </a:rPr>
              <a:t>aspera</a:t>
            </a:r>
            <a:r>
              <a:rPr lang="en-US" sz="2000" dirty="0" smtClean="0"/>
              <a:t>, a ridge that splits proximally into the</a:t>
            </a:r>
            <a:r>
              <a:rPr lang="en-US" sz="2000" b="1" dirty="0" smtClean="0"/>
              <a:t> </a:t>
            </a:r>
            <a:r>
              <a:rPr lang="en-US" sz="2000" b="1" dirty="0" err="1" smtClean="0">
                <a:solidFill>
                  <a:srgbClr val="F79646"/>
                </a:solidFill>
              </a:rPr>
              <a:t>pectineal</a:t>
            </a:r>
            <a:r>
              <a:rPr lang="en-US" sz="2000" b="1" dirty="0" smtClean="0">
                <a:solidFill>
                  <a:srgbClr val="F79646"/>
                </a:solidFill>
              </a:rPr>
              <a:t> line </a:t>
            </a:r>
            <a:r>
              <a:rPr lang="en-US" sz="2000" dirty="0" smtClean="0"/>
              <a:t>(spiral line) and </a:t>
            </a:r>
            <a:r>
              <a:rPr lang="en-US" sz="2000" b="1" dirty="0" smtClean="0">
                <a:solidFill>
                  <a:schemeClr val="accent6"/>
                </a:solidFill>
              </a:rPr>
              <a:t>lesser </a:t>
            </a:r>
            <a:r>
              <a:rPr lang="en-US" sz="2000" b="1" dirty="0" err="1" smtClean="0">
                <a:solidFill>
                  <a:schemeClr val="accent6"/>
                </a:solidFill>
              </a:rPr>
              <a:t>gluteal</a:t>
            </a:r>
            <a:r>
              <a:rPr lang="en-US" sz="2000" b="1" dirty="0" smtClean="0">
                <a:solidFill>
                  <a:schemeClr val="accent6"/>
                </a:solidFill>
              </a:rPr>
              <a:t> </a:t>
            </a:r>
            <a:r>
              <a:rPr lang="en-US" sz="2000" b="1" dirty="0" err="1" smtClean="0">
                <a:solidFill>
                  <a:schemeClr val="accent6"/>
                </a:solidFill>
              </a:rPr>
              <a:t>tuberosity</a:t>
            </a:r>
            <a:r>
              <a:rPr lang="en-US" sz="2000" b="1" dirty="0" smtClean="0"/>
              <a:t>. </a:t>
            </a:r>
            <a:r>
              <a:rPr lang="en-US" sz="2000" dirty="0" smtClean="0"/>
              <a:t>Distally, the </a:t>
            </a:r>
            <a:r>
              <a:rPr lang="en-US" sz="2000" dirty="0" err="1" smtClean="0"/>
              <a:t>linea</a:t>
            </a:r>
            <a:r>
              <a:rPr lang="en-US" sz="2000" dirty="0" smtClean="0"/>
              <a:t> </a:t>
            </a:r>
            <a:r>
              <a:rPr lang="en-US" sz="2000" dirty="0" err="1" smtClean="0"/>
              <a:t>aspera</a:t>
            </a:r>
            <a:r>
              <a:rPr lang="en-US" sz="2000" dirty="0" smtClean="0"/>
              <a:t> divides to form the </a:t>
            </a:r>
            <a:r>
              <a:rPr lang="en-US" sz="2000" b="1" dirty="0" smtClean="0">
                <a:solidFill>
                  <a:srgbClr val="8064A2"/>
                </a:solidFill>
              </a:rPr>
              <a:t>lateral</a:t>
            </a:r>
            <a:r>
              <a:rPr lang="en-US" sz="2000" b="1" dirty="0" smtClean="0"/>
              <a:t> </a:t>
            </a:r>
            <a:r>
              <a:rPr lang="en-US" sz="2000" dirty="0" smtClean="0"/>
              <a:t>and</a:t>
            </a:r>
            <a:r>
              <a:rPr lang="en-US" sz="2000" b="1" dirty="0" smtClean="0"/>
              <a:t> </a:t>
            </a:r>
            <a:r>
              <a:rPr lang="en-US" sz="2000" b="1" dirty="0" smtClean="0">
                <a:solidFill>
                  <a:schemeClr val="accent4"/>
                </a:solidFill>
              </a:rPr>
              <a:t>medial </a:t>
            </a:r>
            <a:r>
              <a:rPr lang="en-US" sz="2000" b="1" dirty="0" err="1" smtClean="0">
                <a:solidFill>
                  <a:schemeClr val="accent4"/>
                </a:solidFill>
              </a:rPr>
              <a:t>supracondylar</a:t>
            </a:r>
            <a:r>
              <a:rPr lang="en-US" sz="2000" b="1" dirty="0" smtClean="0">
                <a:solidFill>
                  <a:schemeClr val="accent4"/>
                </a:solidFill>
              </a:rPr>
              <a:t> lines</a:t>
            </a:r>
            <a:r>
              <a:rPr lang="en-US" sz="2000" b="1" dirty="0" smtClean="0"/>
              <a:t>.</a:t>
            </a:r>
            <a:endParaRPr lang="en-US" sz="2000" dirty="0"/>
          </a:p>
        </p:txBody>
      </p:sp>
      <p:sp>
        <p:nvSpPr>
          <p:cNvPr id="4" name="Freeform 3"/>
          <p:cNvSpPr/>
          <p:nvPr/>
        </p:nvSpPr>
        <p:spPr>
          <a:xfrm>
            <a:off x="2452158" y="1882775"/>
            <a:ext cx="638175" cy="2865967"/>
          </a:xfrm>
          <a:custGeom>
            <a:avLst/>
            <a:gdLst>
              <a:gd name="connsiteX0" fmla="*/ 633942 w 638175"/>
              <a:gd name="connsiteY0" fmla="*/ 130175 h 2865967"/>
              <a:gd name="connsiteX1" fmla="*/ 583142 w 638175"/>
              <a:gd name="connsiteY1" fmla="*/ 339725 h 2865967"/>
              <a:gd name="connsiteX2" fmla="*/ 551392 w 638175"/>
              <a:gd name="connsiteY2" fmla="*/ 485775 h 2865967"/>
              <a:gd name="connsiteX3" fmla="*/ 468842 w 638175"/>
              <a:gd name="connsiteY3" fmla="*/ 657225 h 2865967"/>
              <a:gd name="connsiteX4" fmla="*/ 468842 w 638175"/>
              <a:gd name="connsiteY4" fmla="*/ 536575 h 2865967"/>
              <a:gd name="connsiteX5" fmla="*/ 494242 w 638175"/>
              <a:gd name="connsiteY5" fmla="*/ 415925 h 2865967"/>
              <a:gd name="connsiteX6" fmla="*/ 513292 w 638175"/>
              <a:gd name="connsiteY6" fmla="*/ 288925 h 2865967"/>
              <a:gd name="connsiteX7" fmla="*/ 545042 w 638175"/>
              <a:gd name="connsiteY7" fmla="*/ 85725 h 2865967"/>
              <a:gd name="connsiteX8" fmla="*/ 583142 w 638175"/>
              <a:gd name="connsiteY8" fmla="*/ 15875 h 2865967"/>
              <a:gd name="connsiteX9" fmla="*/ 532342 w 638175"/>
              <a:gd name="connsiteY9" fmla="*/ 28575 h 2865967"/>
              <a:gd name="connsiteX10" fmla="*/ 494242 w 638175"/>
              <a:gd name="connsiteY10" fmla="*/ 187325 h 2865967"/>
              <a:gd name="connsiteX11" fmla="*/ 481542 w 638175"/>
              <a:gd name="connsiteY11" fmla="*/ 327025 h 2865967"/>
              <a:gd name="connsiteX12" fmla="*/ 449792 w 638175"/>
              <a:gd name="connsiteY12" fmla="*/ 447675 h 2865967"/>
              <a:gd name="connsiteX13" fmla="*/ 437092 w 638175"/>
              <a:gd name="connsiteY13" fmla="*/ 619125 h 2865967"/>
              <a:gd name="connsiteX14" fmla="*/ 398992 w 638175"/>
              <a:gd name="connsiteY14" fmla="*/ 746125 h 2865967"/>
              <a:gd name="connsiteX15" fmla="*/ 398992 w 638175"/>
              <a:gd name="connsiteY15" fmla="*/ 835025 h 2865967"/>
              <a:gd name="connsiteX16" fmla="*/ 360892 w 638175"/>
              <a:gd name="connsiteY16" fmla="*/ 981075 h 2865967"/>
              <a:gd name="connsiteX17" fmla="*/ 335492 w 638175"/>
              <a:gd name="connsiteY17" fmla="*/ 1089025 h 2865967"/>
              <a:gd name="connsiteX18" fmla="*/ 322792 w 638175"/>
              <a:gd name="connsiteY18" fmla="*/ 1247775 h 2865967"/>
              <a:gd name="connsiteX19" fmla="*/ 291042 w 638175"/>
              <a:gd name="connsiteY19" fmla="*/ 1349375 h 2865967"/>
              <a:gd name="connsiteX20" fmla="*/ 291042 w 638175"/>
              <a:gd name="connsiteY20" fmla="*/ 1412875 h 2865967"/>
              <a:gd name="connsiteX21" fmla="*/ 265642 w 638175"/>
              <a:gd name="connsiteY21" fmla="*/ 1552575 h 2865967"/>
              <a:gd name="connsiteX22" fmla="*/ 233892 w 638175"/>
              <a:gd name="connsiteY22" fmla="*/ 1679575 h 2865967"/>
              <a:gd name="connsiteX23" fmla="*/ 233892 w 638175"/>
              <a:gd name="connsiteY23" fmla="*/ 1768475 h 2865967"/>
              <a:gd name="connsiteX24" fmla="*/ 202142 w 638175"/>
              <a:gd name="connsiteY24" fmla="*/ 1844675 h 2865967"/>
              <a:gd name="connsiteX25" fmla="*/ 195792 w 638175"/>
              <a:gd name="connsiteY25" fmla="*/ 2022475 h 2865967"/>
              <a:gd name="connsiteX26" fmla="*/ 157692 w 638175"/>
              <a:gd name="connsiteY26" fmla="*/ 2117725 h 2865967"/>
              <a:gd name="connsiteX27" fmla="*/ 138642 w 638175"/>
              <a:gd name="connsiteY27" fmla="*/ 2212975 h 2865967"/>
              <a:gd name="connsiteX28" fmla="*/ 113242 w 638175"/>
              <a:gd name="connsiteY28" fmla="*/ 2359025 h 2865967"/>
              <a:gd name="connsiteX29" fmla="*/ 81492 w 638175"/>
              <a:gd name="connsiteY29" fmla="*/ 2492375 h 2865967"/>
              <a:gd name="connsiteX30" fmla="*/ 68792 w 638175"/>
              <a:gd name="connsiteY30" fmla="*/ 2593975 h 2865967"/>
              <a:gd name="connsiteX31" fmla="*/ 17992 w 638175"/>
              <a:gd name="connsiteY31" fmla="*/ 2778125 h 2865967"/>
              <a:gd name="connsiteX32" fmla="*/ 11642 w 638175"/>
              <a:gd name="connsiteY32" fmla="*/ 2847975 h 2865967"/>
              <a:gd name="connsiteX33" fmla="*/ 87842 w 638175"/>
              <a:gd name="connsiteY33" fmla="*/ 2670175 h 2865967"/>
              <a:gd name="connsiteX34" fmla="*/ 132292 w 638175"/>
              <a:gd name="connsiteY34" fmla="*/ 2492375 h 2865967"/>
              <a:gd name="connsiteX35" fmla="*/ 170392 w 638175"/>
              <a:gd name="connsiteY35" fmla="*/ 2371725 h 2865967"/>
              <a:gd name="connsiteX36" fmla="*/ 183092 w 638175"/>
              <a:gd name="connsiteY36" fmla="*/ 2232025 h 2865967"/>
              <a:gd name="connsiteX37" fmla="*/ 214842 w 638175"/>
              <a:gd name="connsiteY37" fmla="*/ 2117725 h 2865967"/>
              <a:gd name="connsiteX38" fmla="*/ 240242 w 638175"/>
              <a:gd name="connsiteY38" fmla="*/ 1990725 h 2865967"/>
              <a:gd name="connsiteX39" fmla="*/ 265642 w 638175"/>
              <a:gd name="connsiteY39" fmla="*/ 1844675 h 2865967"/>
              <a:gd name="connsiteX40" fmla="*/ 278342 w 638175"/>
              <a:gd name="connsiteY40" fmla="*/ 1730375 h 2865967"/>
              <a:gd name="connsiteX41" fmla="*/ 278342 w 638175"/>
              <a:gd name="connsiteY41" fmla="*/ 1628775 h 2865967"/>
              <a:gd name="connsiteX42" fmla="*/ 310092 w 638175"/>
              <a:gd name="connsiteY42" fmla="*/ 1495425 h 2865967"/>
              <a:gd name="connsiteX43" fmla="*/ 316442 w 638175"/>
              <a:gd name="connsiteY43" fmla="*/ 1387475 h 2865967"/>
              <a:gd name="connsiteX44" fmla="*/ 341842 w 638175"/>
              <a:gd name="connsiteY44" fmla="*/ 1266825 h 2865967"/>
              <a:gd name="connsiteX45" fmla="*/ 373592 w 638175"/>
              <a:gd name="connsiteY45" fmla="*/ 1114425 h 2865967"/>
              <a:gd name="connsiteX46" fmla="*/ 424392 w 638175"/>
              <a:gd name="connsiteY46" fmla="*/ 974725 h 2865967"/>
              <a:gd name="connsiteX47" fmla="*/ 424392 w 638175"/>
              <a:gd name="connsiteY47" fmla="*/ 860425 h 2865967"/>
              <a:gd name="connsiteX48" fmla="*/ 475192 w 638175"/>
              <a:gd name="connsiteY48" fmla="*/ 708025 h 2865967"/>
              <a:gd name="connsiteX49" fmla="*/ 494242 w 638175"/>
              <a:gd name="connsiteY49" fmla="*/ 638175 h 2865967"/>
              <a:gd name="connsiteX50" fmla="*/ 437092 w 638175"/>
              <a:gd name="connsiteY50" fmla="*/ 885825 h 2865967"/>
              <a:gd name="connsiteX51" fmla="*/ 443442 w 638175"/>
              <a:gd name="connsiteY51" fmla="*/ 1076325 h 2865967"/>
              <a:gd name="connsiteX52" fmla="*/ 411692 w 638175"/>
              <a:gd name="connsiteY52" fmla="*/ 1222375 h 2865967"/>
              <a:gd name="connsiteX53" fmla="*/ 373592 w 638175"/>
              <a:gd name="connsiteY53" fmla="*/ 1368425 h 2865967"/>
              <a:gd name="connsiteX54" fmla="*/ 341842 w 638175"/>
              <a:gd name="connsiteY54" fmla="*/ 1527175 h 2865967"/>
              <a:gd name="connsiteX55" fmla="*/ 310092 w 638175"/>
              <a:gd name="connsiteY55" fmla="*/ 1660525 h 2865967"/>
              <a:gd name="connsiteX56" fmla="*/ 284692 w 638175"/>
              <a:gd name="connsiteY56" fmla="*/ 1793875 h 2865967"/>
              <a:gd name="connsiteX57" fmla="*/ 252942 w 638175"/>
              <a:gd name="connsiteY57" fmla="*/ 1997075 h 2865967"/>
              <a:gd name="connsiteX58" fmla="*/ 240242 w 638175"/>
              <a:gd name="connsiteY58" fmla="*/ 2149475 h 2865967"/>
              <a:gd name="connsiteX59" fmla="*/ 214842 w 638175"/>
              <a:gd name="connsiteY59" fmla="*/ 2251075 h 2865967"/>
              <a:gd name="connsiteX60" fmla="*/ 202142 w 638175"/>
              <a:gd name="connsiteY60" fmla="*/ 2384425 h 2865967"/>
              <a:gd name="connsiteX61" fmla="*/ 164042 w 638175"/>
              <a:gd name="connsiteY61" fmla="*/ 2600325 h 2865967"/>
              <a:gd name="connsiteX62" fmla="*/ 144992 w 638175"/>
              <a:gd name="connsiteY62" fmla="*/ 2778125 h 2865967"/>
              <a:gd name="connsiteX63" fmla="*/ 202142 w 638175"/>
              <a:gd name="connsiteY63" fmla="*/ 2593975 h 2865967"/>
              <a:gd name="connsiteX64" fmla="*/ 246592 w 638175"/>
              <a:gd name="connsiteY64" fmla="*/ 2352675 h 2865967"/>
              <a:gd name="connsiteX65" fmla="*/ 271992 w 638175"/>
              <a:gd name="connsiteY65" fmla="*/ 2143125 h 2865967"/>
              <a:gd name="connsiteX66" fmla="*/ 316442 w 638175"/>
              <a:gd name="connsiteY66" fmla="*/ 1978025 h 2865967"/>
              <a:gd name="connsiteX67" fmla="*/ 310092 w 638175"/>
              <a:gd name="connsiteY67" fmla="*/ 1882775 h 2865967"/>
              <a:gd name="connsiteX68" fmla="*/ 354542 w 638175"/>
              <a:gd name="connsiteY68" fmla="*/ 1704975 h 2865967"/>
              <a:gd name="connsiteX69" fmla="*/ 373592 w 638175"/>
              <a:gd name="connsiteY69" fmla="*/ 1565275 h 2865967"/>
              <a:gd name="connsiteX70" fmla="*/ 386292 w 638175"/>
              <a:gd name="connsiteY70" fmla="*/ 1393825 h 2865967"/>
              <a:gd name="connsiteX71" fmla="*/ 468842 w 638175"/>
              <a:gd name="connsiteY71" fmla="*/ 1209675 h 2865967"/>
              <a:gd name="connsiteX72" fmla="*/ 475192 w 638175"/>
              <a:gd name="connsiteY72" fmla="*/ 1044575 h 2865967"/>
              <a:gd name="connsiteX73" fmla="*/ 468842 w 638175"/>
              <a:gd name="connsiteY73" fmla="*/ 898525 h 2865967"/>
              <a:gd name="connsiteX74" fmla="*/ 494242 w 638175"/>
              <a:gd name="connsiteY74" fmla="*/ 771525 h 2865967"/>
              <a:gd name="connsiteX75" fmla="*/ 538692 w 638175"/>
              <a:gd name="connsiteY75" fmla="*/ 657225 h 2865967"/>
              <a:gd name="connsiteX76" fmla="*/ 570442 w 638175"/>
              <a:gd name="connsiteY76" fmla="*/ 542925 h 2865967"/>
              <a:gd name="connsiteX77" fmla="*/ 614892 w 638175"/>
              <a:gd name="connsiteY77" fmla="*/ 390525 h 2865967"/>
              <a:gd name="connsiteX78" fmla="*/ 608542 w 638175"/>
              <a:gd name="connsiteY78" fmla="*/ 257175 h 2865967"/>
              <a:gd name="connsiteX79" fmla="*/ 633942 w 638175"/>
              <a:gd name="connsiteY79" fmla="*/ 130175 h 286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38175" h="2865967">
                <a:moveTo>
                  <a:pt x="633942" y="130175"/>
                </a:moveTo>
                <a:cubicBezTo>
                  <a:pt x="629709" y="143933"/>
                  <a:pt x="596900" y="280458"/>
                  <a:pt x="583142" y="339725"/>
                </a:cubicBezTo>
                <a:cubicBezTo>
                  <a:pt x="569384" y="398992"/>
                  <a:pt x="570442" y="432858"/>
                  <a:pt x="551392" y="485775"/>
                </a:cubicBezTo>
                <a:cubicBezTo>
                  <a:pt x="532342" y="538692"/>
                  <a:pt x="482600" y="648758"/>
                  <a:pt x="468842" y="657225"/>
                </a:cubicBezTo>
                <a:cubicBezTo>
                  <a:pt x="455084" y="665692"/>
                  <a:pt x="464609" y="576792"/>
                  <a:pt x="468842" y="536575"/>
                </a:cubicBezTo>
                <a:cubicBezTo>
                  <a:pt x="473075" y="496358"/>
                  <a:pt x="486834" y="457200"/>
                  <a:pt x="494242" y="415925"/>
                </a:cubicBezTo>
                <a:cubicBezTo>
                  <a:pt x="501650" y="374650"/>
                  <a:pt x="504825" y="343958"/>
                  <a:pt x="513292" y="288925"/>
                </a:cubicBezTo>
                <a:cubicBezTo>
                  <a:pt x="521759" y="233892"/>
                  <a:pt x="533400" y="131233"/>
                  <a:pt x="545042" y="85725"/>
                </a:cubicBezTo>
                <a:cubicBezTo>
                  <a:pt x="556684" y="40217"/>
                  <a:pt x="585259" y="25400"/>
                  <a:pt x="583142" y="15875"/>
                </a:cubicBezTo>
                <a:cubicBezTo>
                  <a:pt x="581025" y="6350"/>
                  <a:pt x="547159" y="0"/>
                  <a:pt x="532342" y="28575"/>
                </a:cubicBezTo>
                <a:cubicBezTo>
                  <a:pt x="517525" y="57150"/>
                  <a:pt x="502709" y="137583"/>
                  <a:pt x="494242" y="187325"/>
                </a:cubicBezTo>
                <a:cubicBezTo>
                  <a:pt x="485775" y="237067"/>
                  <a:pt x="488950" y="283633"/>
                  <a:pt x="481542" y="327025"/>
                </a:cubicBezTo>
                <a:cubicBezTo>
                  <a:pt x="474134" y="370417"/>
                  <a:pt x="457200" y="398992"/>
                  <a:pt x="449792" y="447675"/>
                </a:cubicBezTo>
                <a:cubicBezTo>
                  <a:pt x="442384" y="496358"/>
                  <a:pt x="445559" y="569383"/>
                  <a:pt x="437092" y="619125"/>
                </a:cubicBezTo>
                <a:cubicBezTo>
                  <a:pt x="428625" y="668867"/>
                  <a:pt x="405342" y="710142"/>
                  <a:pt x="398992" y="746125"/>
                </a:cubicBezTo>
                <a:cubicBezTo>
                  <a:pt x="392642" y="782108"/>
                  <a:pt x="405342" y="795867"/>
                  <a:pt x="398992" y="835025"/>
                </a:cubicBezTo>
                <a:cubicBezTo>
                  <a:pt x="392642" y="874183"/>
                  <a:pt x="371475" y="938742"/>
                  <a:pt x="360892" y="981075"/>
                </a:cubicBezTo>
                <a:cubicBezTo>
                  <a:pt x="350309" y="1023408"/>
                  <a:pt x="341842" y="1044575"/>
                  <a:pt x="335492" y="1089025"/>
                </a:cubicBezTo>
                <a:cubicBezTo>
                  <a:pt x="329142" y="1133475"/>
                  <a:pt x="330200" y="1204383"/>
                  <a:pt x="322792" y="1247775"/>
                </a:cubicBezTo>
                <a:cubicBezTo>
                  <a:pt x="315384" y="1291167"/>
                  <a:pt x="296334" y="1321858"/>
                  <a:pt x="291042" y="1349375"/>
                </a:cubicBezTo>
                <a:cubicBezTo>
                  <a:pt x="285750" y="1376892"/>
                  <a:pt x="295275" y="1379008"/>
                  <a:pt x="291042" y="1412875"/>
                </a:cubicBezTo>
                <a:cubicBezTo>
                  <a:pt x="286809" y="1446742"/>
                  <a:pt x="275167" y="1508125"/>
                  <a:pt x="265642" y="1552575"/>
                </a:cubicBezTo>
                <a:cubicBezTo>
                  <a:pt x="256117" y="1597025"/>
                  <a:pt x="239184" y="1643592"/>
                  <a:pt x="233892" y="1679575"/>
                </a:cubicBezTo>
                <a:cubicBezTo>
                  <a:pt x="228600" y="1715558"/>
                  <a:pt x="239184" y="1740958"/>
                  <a:pt x="233892" y="1768475"/>
                </a:cubicBezTo>
                <a:cubicBezTo>
                  <a:pt x="228600" y="1795992"/>
                  <a:pt x="208492" y="1802342"/>
                  <a:pt x="202142" y="1844675"/>
                </a:cubicBezTo>
                <a:cubicBezTo>
                  <a:pt x="195792" y="1887008"/>
                  <a:pt x="203200" y="1976967"/>
                  <a:pt x="195792" y="2022475"/>
                </a:cubicBezTo>
                <a:cubicBezTo>
                  <a:pt x="188384" y="2067983"/>
                  <a:pt x="167217" y="2085975"/>
                  <a:pt x="157692" y="2117725"/>
                </a:cubicBezTo>
                <a:cubicBezTo>
                  <a:pt x="148167" y="2149475"/>
                  <a:pt x="146050" y="2172758"/>
                  <a:pt x="138642" y="2212975"/>
                </a:cubicBezTo>
                <a:cubicBezTo>
                  <a:pt x="131234" y="2253192"/>
                  <a:pt x="122767" y="2312458"/>
                  <a:pt x="113242" y="2359025"/>
                </a:cubicBezTo>
                <a:cubicBezTo>
                  <a:pt x="103717" y="2405592"/>
                  <a:pt x="88900" y="2453217"/>
                  <a:pt x="81492" y="2492375"/>
                </a:cubicBezTo>
                <a:cubicBezTo>
                  <a:pt x="74084" y="2531533"/>
                  <a:pt x="79375" y="2546350"/>
                  <a:pt x="68792" y="2593975"/>
                </a:cubicBezTo>
                <a:cubicBezTo>
                  <a:pt x="58209" y="2641600"/>
                  <a:pt x="27517" y="2735792"/>
                  <a:pt x="17992" y="2778125"/>
                </a:cubicBezTo>
                <a:cubicBezTo>
                  <a:pt x="8467" y="2820458"/>
                  <a:pt x="0" y="2865967"/>
                  <a:pt x="11642" y="2847975"/>
                </a:cubicBezTo>
                <a:cubicBezTo>
                  <a:pt x="23284" y="2829983"/>
                  <a:pt x="67734" y="2729442"/>
                  <a:pt x="87842" y="2670175"/>
                </a:cubicBezTo>
                <a:cubicBezTo>
                  <a:pt x="107950" y="2610908"/>
                  <a:pt x="118534" y="2542117"/>
                  <a:pt x="132292" y="2492375"/>
                </a:cubicBezTo>
                <a:cubicBezTo>
                  <a:pt x="146050" y="2442633"/>
                  <a:pt x="161925" y="2415117"/>
                  <a:pt x="170392" y="2371725"/>
                </a:cubicBezTo>
                <a:cubicBezTo>
                  <a:pt x="178859" y="2328333"/>
                  <a:pt x="175684" y="2274358"/>
                  <a:pt x="183092" y="2232025"/>
                </a:cubicBezTo>
                <a:cubicBezTo>
                  <a:pt x="190500" y="2189692"/>
                  <a:pt x="205317" y="2157942"/>
                  <a:pt x="214842" y="2117725"/>
                </a:cubicBezTo>
                <a:cubicBezTo>
                  <a:pt x="224367" y="2077508"/>
                  <a:pt x="231775" y="2036233"/>
                  <a:pt x="240242" y="1990725"/>
                </a:cubicBezTo>
                <a:cubicBezTo>
                  <a:pt x="248709" y="1945217"/>
                  <a:pt x="259292" y="1888067"/>
                  <a:pt x="265642" y="1844675"/>
                </a:cubicBezTo>
                <a:cubicBezTo>
                  <a:pt x="271992" y="1801283"/>
                  <a:pt x="276225" y="1766358"/>
                  <a:pt x="278342" y="1730375"/>
                </a:cubicBezTo>
                <a:cubicBezTo>
                  <a:pt x="280459" y="1694392"/>
                  <a:pt x="273050" y="1667933"/>
                  <a:pt x="278342" y="1628775"/>
                </a:cubicBezTo>
                <a:cubicBezTo>
                  <a:pt x="283634" y="1589617"/>
                  <a:pt x="303742" y="1535642"/>
                  <a:pt x="310092" y="1495425"/>
                </a:cubicBezTo>
                <a:cubicBezTo>
                  <a:pt x="316442" y="1455208"/>
                  <a:pt x="311150" y="1425575"/>
                  <a:pt x="316442" y="1387475"/>
                </a:cubicBezTo>
                <a:cubicBezTo>
                  <a:pt x="321734" y="1349375"/>
                  <a:pt x="332317" y="1312333"/>
                  <a:pt x="341842" y="1266825"/>
                </a:cubicBezTo>
                <a:cubicBezTo>
                  <a:pt x="351367" y="1221317"/>
                  <a:pt x="359834" y="1163108"/>
                  <a:pt x="373592" y="1114425"/>
                </a:cubicBezTo>
                <a:cubicBezTo>
                  <a:pt x="387350" y="1065742"/>
                  <a:pt x="415925" y="1017058"/>
                  <a:pt x="424392" y="974725"/>
                </a:cubicBezTo>
                <a:cubicBezTo>
                  <a:pt x="432859" y="932392"/>
                  <a:pt x="415925" y="904875"/>
                  <a:pt x="424392" y="860425"/>
                </a:cubicBezTo>
                <a:cubicBezTo>
                  <a:pt x="432859" y="815975"/>
                  <a:pt x="463550" y="745067"/>
                  <a:pt x="475192" y="708025"/>
                </a:cubicBezTo>
                <a:cubicBezTo>
                  <a:pt x="486834" y="670983"/>
                  <a:pt x="500592" y="608542"/>
                  <a:pt x="494242" y="638175"/>
                </a:cubicBezTo>
                <a:cubicBezTo>
                  <a:pt x="487892" y="667808"/>
                  <a:pt x="445559" y="812800"/>
                  <a:pt x="437092" y="885825"/>
                </a:cubicBezTo>
                <a:cubicBezTo>
                  <a:pt x="428625" y="958850"/>
                  <a:pt x="447675" y="1020233"/>
                  <a:pt x="443442" y="1076325"/>
                </a:cubicBezTo>
                <a:cubicBezTo>
                  <a:pt x="439209" y="1132417"/>
                  <a:pt x="423334" y="1173692"/>
                  <a:pt x="411692" y="1222375"/>
                </a:cubicBezTo>
                <a:cubicBezTo>
                  <a:pt x="400050" y="1271058"/>
                  <a:pt x="385234" y="1317625"/>
                  <a:pt x="373592" y="1368425"/>
                </a:cubicBezTo>
                <a:cubicBezTo>
                  <a:pt x="361950" y="1419225"/>
                  <a:pt x="352425" y="1478492"/>
                  <a:pt x="341842" y="1527175"/>
                </a:cubicBezTo>
                <a:cubicBezTo>
                  <a:pt x="331259" y="1575858"/>
                  <a:pt x="319617" y="1616075"/>
                  <a:pt x="310092" y="1660525"/>
                </a:cubicBezTo>
                <a:cubicBezTo>
                  <a:pt x="300567" y="1704975"/>
                  <a:pt x="294217" y="1737783"/>
                  <a:pt x="284692" y="1793875"/>
                </a:cubicBezTo>
                <a:cubicBezTo>
                  <a:pt x="275167" y="1849967"/>
                  <a:pt x="260350" y="1937808"/>
                  <a:pt x="252942" y="1997075"/>
                </a:cubicBezTo>
                <a:cubicBezTo>
                  <a:pt x="245534" y="2056342"/>
                  <a:pt x="246592" y="2107142"/>
                  <a:pt x="240242" y="2149475"/>
                </a:cubicBezTo>
                <a:cubicBezTo>
                  <a:pt x="233892" y="2191808"/>
                  <a:pt x="221192" y="2211917"/>
                  <a:pt x="214842" y="2251075"/>
                </a:cubicBezTo>
                <a:cubicBezTo>
                  <a:pt x="208492" y="2290233"/>
                  <a:pt x="210609" y="2326217"/>
                  <a:pt x="202142" y="2384425"/>
                </a:cubicBezTo>
                <a:cubicBezTo>
                  <a:pt x="193675" y="2442633"/>
                  <a:pt x="173567" y="2534708"/>
                  <a:pt x="164042" y="2600325"/>
                </a:cubicBezTo>
                <a:cubicBezTo>
                  <a:pt x="154517" y="2665942"/>
                  <a:pt x="138642" y="2779183"/>
                  <a:pt x="144992" y="2778125"/>
                </a:cubicBezTo>
                <a:cubicBezTo>
                  <a:pt x="151342" y="2777067"/>
                  <a:pt x="185209" y="2664883"/>
                  <a:pt x="202142" y="2593975"/>
                </a:cubicBezTo>
                <a:cubicBezTo>
                  <a:pt x="219075" y="2523067"/>
                  <a:pt x="234950" y="2427816"/>
                  <a:pt x="246592" y="2352675"/>
                </a:cubicBezTo>
                <a:cubicBezTo>
                  <a:pt x="258234" y="2277534"/>
                  <a:pt x="260350" y="2205567"/>
                  <a:pt x="271992" y="2143125"/>
                </a:cubicBezTo>
                <a:cubicBezTo>
                  <a:pt x="283634" y="2080683"/>
                  <a:pt x="310092" y="2021417"/>
                  <a:pt x="316442" y="1978025"/>
                </a:cubicBezTo>
                <a:cubicBezTo>
                  <a:pt x="322792" y="1934633"/>
                  <a:pt x="303742" y="1928283"/>
                  <a:pt x="310092" y="1882775"/>
                </a:cubicBezTo>
                <a:cubicBezTo>
                  <a:pt x="316442" y="1837267"/>
                  <a:pt x="343959" y="1757892"/>
                  <a:pt x="354542" y="1704975"/>
                </a:cubicBezTo>
                <a:cubicBezTo>
                  <a:pt x="365125" y="1652058"/>
                  <a:pt x="368300" y="1617133"/>
                  <a:pt x="373592" y="1565275"/>
                </a:cubicBezTo>
                <a:cubicBezTo>
                  <a:pt x="378884" y="1513417"/>
                  <a:pt x="370417" y="1453092"/>
                  <a:pt x="386292" y="1393825"/>
                </a:cubicBezTo>
                <a:cubicBezTo>
                  <a:pt x="402167" y="1334558"/>
                  <a:pt x="454025" y="1267883"/>
                  <a:pt x="468842" y="1209675"/>
                </a:cubicBezTo>
                <a:cubicBezTo>
                  <a:pt x="483659" y="1151467"/>
                  <a:pt x="475192" y="1096433"/>
                  <a:pt x="475192" y="1044575"/>
                </a:cubicBezTo>
                <a:cubicBezTo>
                  <a:pt x="475192" y="992717"/>
                  <a:pt x="465667" y="944033"/>
                  <a:pt x="468842" y="898525"/>
                </a:cubicBezTo>
                <a:cubicBezTo>
                  <a:pt x="472017" y="853017"/>
                  <a:pt x="482600" y="811742"/>
                  <a:pt x="494242" y="771525"/>
                </a:cubicBezTo>
                <a:cubicBezTo>
                  <a:pt x="505884" y="731308"/>
                  <a:pt x="525992" y="695325"/>
                  <a:pt x="538692" y="657225"/>
                </a:cubicBezTo>
                <a:cubicBezTo>
                  <a:pt x="551392" y="619125"/>
                  <a:pt x="557742" y="587375"/>
                  <a:pt x="570442" y="542925"/>
                </a:cubicBezTo>
                <a:cubicBezTo>
                  <a:pt x="583142" y="498475"/>
                  <a:pt x="608542" y="438150"/>
                  <a:pt x="614892" y="390525"/>
                </a:cubicBezTo>
                <a:cubicBezTo>
                  <a:pt x="621242" y="342900"/>
                  <a:pt x="607484" y="299508"/>
                  <a:pt x="608542" y="257175"/>
                </a:cubicBezTo>
                <a:cubicBezTo>
                  <a:pt x="609600" y="214842"/>
                  <a:pt x="638175" y="116417"/>
                  <a:pt x="633942" y="130175"/>
                </a:cubicBezTo>
                <a:close/>
              </a:path>
            </a:pathLst>
          </a:cu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2579158" y="4525433"/>
            <a:ext cx="75142" cy="1020234"/>
          </a:xfrm>
          <a:custGeom>
            <a:avLst/>
            <a:gdLst>
              <a:gd name="connsiteX0" fmla="*/ 68792 w 75142"/>
              <a:gd name="connsiteY0" fmla="*/ 8467 h 1020234"/>
              <a:gd name="connsiteX1" fmla="*/ 11642 w 75142"/>
              <a:gd name="connsiteY1" fmla="*/ 154517 h 1020234"/>
              <a:gd name="connsiteX2" fmla="*/ 11642 w 75142"/>
              <a:gd name="connsiteY2" fmla="*/ 294217 h 1020234"/>
              <a:gd name="connsiteX3" fmla="*/ 5292 w 75142"/>
              <a:gd name="connsiteY3" fmla="*/ 472017 h 1020234"/>
              <a:gd name="connsiteX4" fmla="*/ 5292 w 75142"/>
              <a:gd name="connsiteY4" fmla="*/ 611717 h 1020234"/>
              <a:gd name="connsiteX5" fmla="*/ 37042 w 75142"/>
              <a:gd name="connsiteY5" fmla="*/ 795867 h 1020234"/>
              <a:gd name="connsiteX6" fmla="*/ 56092 w 75142"/>
              <a:gd name="connsiteY6" fmla="*/ 1005417 h 1020234"/>
              <a:gd name="connsiteX7" fmla="*/ 75142 w 75142"/>
              <a:gd name="connsiteY7" fmla="*/ 884767 h 1020234"/>
              <a:gd name="connsiteX8" fmla="*/ 56092 w 75142"/>
              <a:gd name="connsiteY8" fmla="*/ 694267 h 1020234"/>
              <a:gd name="connsiteX9" fmla="*/ 62442 w 75142"/>
              <a:gd name="connsiteY9" fmla="*/ 516467 h 1020234"/>
              <a:gd name="connsiteX10" fmla="*/ 62442 w 75142"/>
              <a:gd name="connsiteY10" fmla="*/ 338667 h 1020234"/>
              <a:gd name="connsiteX11" fmla="*/ 43392 w 75142"/>
              <a:gd name="connsiteY11" fmla="*/ 205317 h 1020234"/>
              <a:gd name="connsiteX12" fmla="*/ 68792 w 75142"/>
              <a:gd name="connsiteY12" fmla="*/ 8467 h 1020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42" h="1020234">
                <a:moveTo>
                  <a:pt x="68792" y="8467"/>
                </a:moveTo>
                <a:cubicBezTo>
                  <a:pt x="63500" y="0"/>
                  <a:pt x="21167" y="106892"/>
                  <a:pt x="11642" y="154517"/>
                </a:cubicBezTo>
                <a:cubicBezTo>
                  <a:pt x="2117" y="202142"/>
                  <a:pt x="12700" y="241300"/>
                  <a:pt x="11642" y="294217"/>
                </a:cubicBezTo>
                <a:cubicBezTo>
                  <a:pt x="10584" y="347134"/>
                  <a:pt x="6350" y="419100"/>
                  <a:pt x="5292" y="472017"/>
                </a:cubicBezTo>
                <a:cubicBezTo>
                  <a:pt x="4234" y="524934"/>
                  <a:pt x="0" y="557742"/>
                  <a:pt x="5292" y="611717"/>
                </a:cubicBezTo>
                <a:cubicBezTo>
                  <a:pt x="10584" y="665692"/>
                  <a:pt x="28575" y="730250"/>
                  <a:pt x="37042" y="795867"/>
                </a:cubicBezTo>
                <a:cubicBezTo>
                  <a:pt x="45509" y="861484"/>
                  <a:pt x="49742" y="990600"/>
                  <a:pt x="56092" y="1005417"/>
                </a:cubicBezTo>
                <a:cubicBezTo>
                  <a:pt x="62442" y="1020234"/>
                  <a:pt x="75142" y="936625"/>
                  <a:pt x="75142" y="884767"/>
                </a:cubicBezTo>
                <a:cubicBezTo>
                  <a:pt x="75142" y="832909"/>
                  <a:pt x="58209" y="755650"/>
                  <a:pt x="56092" y="694267"/>
                </a:cubicBezTo>
                <a:cubicBezTo>
                  <a:pt x="53975" y="632884"/>
                  <a:pt x="61384" y="575734"/>
                  <a:pt x="62442" y="516467"/>
                </a:cubicBezTo>
                <a:cubicBezTo>
                  <a:pt x="63500" y="457200"/>
                  <a:pt x="65617" y="390525"/>
                  <a:pt x="62442" y="338667"/>
                </a:cubicBezTo>
                <a:cubicBezTo>
                  <a:pt x="59267" y="286809"/>
                  <a:pt x="42334" y="258234"/>
                  <a:pt x="43392" y="205317"/>
                </a:cubicBezTo>
                <a:cubicBezTo>
                  <a:pt x="44450" y="152400"/>
                  <a:pt x="74084" y="16934"/>
                  <a:pt x="68792" y="8467"/>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2121958" y="4635500"/>
            <a:ext cx="394759" cy="861483"/>
          </a:xfrm>
          <a:custGeom>
            <a:avLst/>
            <a:gdLst>
              <a:gd name="connsiteX0" fmla="*/ 392642 w 394759"/>
              <a:gd name="connsiteY0" fmla="*/ 25400 h 861483"/>
              <a:gd name="connsiteX1" fmla="*/ 335492 w 394759"/>
              <a:gd name="connsiteY1" fmla="*/ 234950 h 861483"/>
              <a:gd name="connsiteX2" fmla="*/ 252942 w 394759"/>
              <a:gd name="connsiteY2" fmla="*/ 469900 h 861483"/>
              <a:gd name="connsiteX3" fmla="*/ 157692 w 394759"/>
              <a:gd name="connsiteY3" fmla="*/ 666750 h 861483"/>
              <a:gd name="connsiteX4" fmla="*/ 11642 w 394759"/>
              <a:gd name="connsiteY4" fmla="*/ 857250 h 861483"/>
              <a:gd name="connsiteX5" fmla="*/ 87842 w 394759"/>
              <a:gd name="connsiteY5" fmla="*/ 692150 h 861483"/>
              <a:gd name="connsiteX6" fmla="*/ 170392 w 394759"/>
              <a:gd name="connsiteY6" fmla="*/ 539750 h 861483"/>
              <a:gd name="connsiteX7" fmla="*/ 284692 w 394759"/>
              <a:gd name="connsiteY7" fmla="*/ 273050 h 861483"/>
              <a:gd name="connsiteX8" fmla="*/ 348192 w 394759"/>
              <a:gd name="connsiteY8" fmla="*/ 82550 h 861483"/>
              <a:gd name="connsiteX9" fmla="*/ 392642 w 394759"/>
              <a:gd name="connsiteY9" fmla="*/ 25400 h 8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759" h="861483">
                <a:moveTo>
                  <a:pt x="392642" y="25400"/>
                </a:moveTo>
                <a:cubicBezTo>
                  <a:pt x="390525" y="50800"/>
                  <a:pt x="358775" y="160867"/>
                  <a:pt x="335492" y="234950"/>
                </a:cubicBezTo>
                <a:cubicBezTo>
                  <a:pt x="312209" y="309033"/>
                  <a:pt x="282575" y="397933"/>
                  <a:pt x="252942" y="469900"/>
                </a:cubicBezTo>
                <a:cubicBezTo>
                  <a:pt x="223309" y="541867"/>
                  <a:pt x="197909" y="602192"/>
                  <a:pt x="157692" y="666750"/>
                </a:cubicBezTo>
                <a:cubicBezTo>
                  <a:pt x="117475" y="731308"/>
                  <a:pt x="23284" y="853017"/>
                  <a:pt x="11642" y="857250"/>
                </a:cubicBezTo>
                <a:cubicBezTo>
                  <a:pt x="0" y="861483"/>
                  <a:pt x="61384" y="745067"/>
                  <a:pt x="87842" y="692150"/>
                </a:cubicBezTo>
                <a:cubicBezTo>
                  <a:pt x="114300" y="639233"/>
                  <a:pt x="137584" y="609600"/>
                  <a:pt x="170392" y="539750"/>
                </a:cubicBezTo>
                <a:cubicBezTo>
                  <a:pt x="203200" y="469900"/>
                  <a:pt x="255059" y="349250"/>
                  <a:pt x="284692" y="273050"/>
                </a:cubicBezTo>
                <a:cubicBezTo>
                  <a:pt x="314325" y="196850"/>
                  <a:pt x="331259" y="122767"/>
                  <a:pt x="348192" y="82550"/>
                </a:cubicBezTo>
                <a:cubicBezTo>
                  <a:pt x="365125" y="42333"/>
                  <a:pt x="394759" y="0"/>
                  <a:pt x="392642" y="25400"/>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3051175" y="1629833"/>
            <a:ext cx="201083" cy="636059"/>
          </a:xfrm>
          <a:custGeom>
            <a:avLst/>
            <a:gdLst>
              <a:gd name="connsiteX0" fmla="*/ 28575 w 201083"/>
              <a:gd name="connsiteY0" fmla="*/ 624417 h 636059"/>
              <a:gd name="connsiteX1" fmla="*/ 3175 w 201083"/>
              <a:gd name="connsiteY1" fmla="*/ 478367 h 636059"/>
              <a:gd name="connsiteX2" fmla="*/ 47625 w 201083"/>
              <a:gd name="connsiteY2" fmla="*/ 243417 h 636059"/>
              <a:gd name="connsiteX3" fmla="*/ 98425 w 201083"/>
              <a:gd name="connsiteY3" fmla="*/ 84667 h 636059"/>
              <a:gd name="connsiteX4" fmla="*/ 180975 w 201083"/>
              <a:gd name="connsiteY4" fmla="*/ 8467 h 636059"/>
              <a:gd name="connsiteX5" fmla="*/ 193675 w 201083"/>
              <a:gd name="connsiteY5" fmla="*/ 135467 h 636059"/>
              <a:gd name="connsiteX6" fmla="*/ 136525 w 201083"/>
              <a:gd name="connsiteY6" fmla="*/ 306917 h 636059"/>
              <a:gd name="connsiteX7" fmla="*/ 92075 w 201083"/>
              <a:gd name="connsiteY7" fmla="*/ 548217 h 636059"/>
              <a:gd name="connsiteX8" fmla="*/ 28575 w 201083"/>
              <a:gd name="connsiteY8" fmla="*/ 624417 h 63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83" h="636059">
                <a:moveTo>
                  <a:pt x="28575" y="624417"/>
                </a:moveTo>
                <a:cubicBezTo>
                  <a:pt x="13759" y="612775"/>
                  <a:pt x="0" y="541867"/>
                  <a:pt x="3175" y="478367"/>
                </a:cubicBezTo>
                <a:cubicBezTo>
                  <a:pt x="6350" y="414867"/>
                  <a:pt x="31750" y="309034"/>
                  <a:pt x="47625" y="243417"/>
                </a:cubicBezTo>
                <a:cubicBezTo>
                  <a:pt x="63500" y="177800"/>
                  <a:pt x="76200" y="123825"/>
                  <a:pt x="98425" y="84667"/>
                </a:cubicBezTo>
                <a:cubicBezTo>
                  <a:pt x="120650" y="45509"/>
                  <a:pt x="165100" y="0"/>
                  <a:pt x="180975" y="8467"/>
                </a:cubicBezTo>
                <a:cubicBezTo>
                  <a:pt x="196850" y="16934"/>
                  <a:pt x="201083" y="85725"/>
                  <a:pt x="193675" y="135467"/>
                </a:cubicBezTo>
                <a:cubicBezTo>
                  <a:pt x="186267" y="185209"/>
                  <a:pt x="153458" y="238125"/>
                  <a:pt x="136525" y="306917"/>
                </a:cubicBezTo>
                <a:cubicBezTo>
                  <a:pt x="119592" y="375709"/>
                  <a:pt x="106892" y="495300"/>
                  <a:pt x="92075" y="548217"/>
                </a:cubicBezTo>
                <a:cubicBezTo>
                  <a:pt x="77258" y="601134"/>
                  <a:pt x="43391" y="636059"/>
                  <a:pt x="28575" y="624417"/>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2786592" y="1491193"/>
            <a:ext cx="258233" cy="426508"/>
          </a:xfrm>
          <a:custGeom>
            <a:avLst/>
            <a:gdLst>
              <a:gd name="connsiteX0" fmla="*/ 242358 w 258233"/>
              <a:gd name="connsiteY0" fmla="*/ 401108 h 403225"/>
              <a:gd name="connsiteX1" fmla="*/ 242358 w 258233"/>
              <a:gd name="connsiteY1" fmla="*/ 255058 h 403225"/>
              <a:gd name="connsiteX2" fmla="*/ 147108 w 258233"/>
              <a:gd name="connsiteY2" fmla="*/ 140758 h 403225"/>
              <a:gd name="connsiteX3" fmla="*/ 77258 w 258233"/>
              <a:gd name="connsiteY3" fmla="*/ 77258 h 403225"/>
              <a:gd name="connsiteX4" fmla="*/ 13758 w 258233"/>
              <a:gd name="connsiteY4" fmla="*/ 1058 h 403225"/>
              <a:gd name="connsiteX5" fmla="*/ 13758 w 258233"/>
              <a:gd name="connsiteY5" fmla="*/ 83608 h 403225"/>
              <a:gd name="connsiteX6" fmla="*/ 96308 w 258233"/>
              <a:gd name="connsiteY6" fmla="*/ 153458 h 403225"/>
              <a:gd name="connsiteX7" fmla="*/ 185208 w 258233"/>
              <a:gd name="connsiteY7" fmla="*/ 242358 h 403225"/>
              <a:gd name="connsiteX8" fmla="*/ 242358 w 258233"/>
              <a:gd name="connsiteY8" fmla="*/ 401108 h 403225"/>
              <a:gd name="connsiteX0" fmla="*/ 242358 w 258233"/>
              <a:gd name="connsiteY0" fmla="*/ 401108 h 403225"/>
              <a:gd name="connsiteX1" fmla="*/ 242358 w 258233"/>
              <a:gd name="connsiteY1" fmla="*/ 255058 h 403225"/>
              <a:gd name="connsiteX2" fmla="*/ 147108 w 258233"/>
              <a:gd name="connsiteY2" fmla="*/ 140758 h 403225"/>
              <a:gd name="connsiteX3" fmla="*/ 77258 w 258233"/>
              <a:gd name="connsiteY3" fmla="*/ 77258 h 403225"/>
              <a:gd name="connsiteX4" fmla="*/ 13758 w 258233"/>
              <a:gd name="connsiteY4" fmla="*/ 1058 h 403225"/>
              <a:gd name="connsiteX5" fmla="*/ 13758 w 258233"/>
              <a:gd name="connsiteY5" fmla="*/ 83608 h 403225"/>
              <a:gd name="connsiteX6" fmla="*/ 96308 w 258233"/>
              <a:gd name="connsiteY6" fmla="*/ 153458 h 403225"/>
              <a:gd name="connsiteX7" fmla="*/ 185208 w 258233"/>
              <a:gd name="connsiteY7" fmla="*/ 242358 h 403225"/>
              <a:gd name="connsiteX8" fmla="*/ 242358 w 258233"/>
              <a:gd name="connsiteY8" fmla="*/ 401108 h 403225"/>
              <a:gd name="connsiteX0" fmla="*/ 242358 w 258233"/>
              <a:gd name="connsiteY0" fmla="*/ 401108 h 465666"/>
              <a:gd name="connsiteX1" fmla="*/ 242358 w 258233"/>
              <a:gd name="connsiteY1" fmla="*/ 255058 h 465666"/>
              <a:gd name="connsiteX2" fmla="*/ 147108 w 258233"/>
              <a:gd name="connsiteY2" fmla="*/ 140758 h 465666"/>
              <a:gd name="connsiteX3" fmla="*/ 77258 w 258233"/>
              <a:gd name="connsiteY3" fmla="*/ 77258 h 465666"/>
              <a:gd name="connsiteX4" fmla="*/ 13758 w 258233"/>
              <a:gd name="connsiteY4" fmla="*/ 1058 h 465666"/>
              <a:gd name="connsiteX5" fmla="*/ 13758 w 258233"/>
              <a:gd name="connsiteY5" fmla="*/ 83608 h 465666"/>
              <a:gd name="connsiteX6" fmla="*/ 96308 w 258233"/>
              <a:gd name="connsiteY6" fmla="*/ 153458 h 465666"/>
              <a:gd name="connsiteX7" fmla="*/ 185208 w 258233"/>
              <a:gd name="connsiteY7" fmla="*/ 242358 h 465666"/>
              <a:gd name="connsiteX8" fmla="*/ 242358 w 258233"/>
              <a:gd name="connsiteY8" fmla="*/ 401108 h 465666"/>
              <a:gd name="connsiteX0" fmla="*/ 242358 w 258233"/>
              <a:gd name="connsiteY0" fmla="*/ 401108 h 420157"/>
              <a:gd name="connsiteX1" fmla="*/ 242358 w 258233"/>
              <a:gd name="connsiteY1" fmla="*/ 255058 h 420157"/>
              <a:gd name="connsiteX2" fmla="*/ 147108 w 258233"/>
              <a:gd name="connsiteY2" fmla="*/ 140758 h 420157"/>
              <a:gd name="connsiteX3" fmla="*/ 77258 w 258233"/>
              <a:gd name="connsiteY3" fmla="*/ 77258 h 420157"/>
              <a:gd name="connsiteX4" fmla="*/ 13758 w 258233"/>
              <a:gd name="connsiteY4" fmla="*/ 1058 h 420157"/>
              <a:gd name="connsiteX5" fmla="*/ 13758 w 258233"/>
              <a:gd name="connsiteY5" fmla="*/ 83608 h 420157"/>
              <a:gd name="connsiteX6" fmla="*/ 96308 w 258233"/>
              <a:gd name="connsiteY6" fmla="*/ 153458 h 420157"/>
              <a:gd name="connsiteX7" fmla="*/ 185208 w 258233"/>
              <a:gd name="connsiteY7" fmla="*/ 242358 h 420157"/>
              <a:gd name="connsiteX8" fmla="*/ 242358 w 258233"/>
              <a:gd name="connsiteY8" fmla="*/ 401108 h 420157"/>
              <a:gd name="connsiteX0" fmla="*/ 242358 w 258233"/>
              <a:gd name="connsiteY0" fmla="*/ 401108 h 420158"/>
              <a:gd name="connsiteX1" fmla="*/ 242358 w 258233"/>
              <a:gd name="connsiteY1" fmla="*/ 255058 h 420158"/>
              <a:gd name="connsiteX2" fmla="*/ 147108 w 258233"/>
              <a:gd name="connsiteY2" fmla="*/ 140758 h 420158"/>
              <a:gd name="connsiteX3" fmla="*/ 77258 w 258233"/>
              <a:gd name="connsiteY3" fmla="*/ 77258 h 420158"/>
              <a:gd name="connsiteX4" fmla="*/ 13758 w 258233"/>
              <a:gd name="connsiteY4" fmla="*/ 1058 h 420158"/>
              <a:gd name="connsiteX5" fmla="*/ 13758 w 258233"/>
              <a:gd name="connsiteY5" fmla="*/ 83608 h 420158"/>
              <a:gd name="connsiteX6" fmla="*/ 96308 w 258233"/>
              <a:gd name="connsiteY6" fmla="*/ 153458 h 420158"/>
              <a:gd name="connsiteX7" fmla="*/ 185208 w 258233"/>
              <a:gd name="connsiteY7" fmla="*/ 242358 h 420158"/>
              <a:gd name="connsiteX8" fmla="*/ 242358 w 258233"/>
              <a:gd name="connsiteY8" fmla="*/ 401108 h 420158"/>
              <a:gd name="connsiteX0" fmla="*/ 242358 w 258233"/>
              <a:gd name="connsiteY0" fmla="*/ 401108 h 420157"/>
              <a:gd name="connsiteX1" fmla="*/ 242358 w 258233"/>
              <a:gd name="connsiteY1" fmla="*/ 255058 h 420157"/>
              <a:gd name="connsiteX2" fmla="*/ 147108 w 258233"/>
              <a:gd name="connsiteY2" fmla="*/ 140758 h 420157"/>
              <a:gd name="connsiteX3" fmla="*/ 77258 w 258233"/>
              <a:gd name="connsiteY3" fmla="*/ 77258 h 420157"/>
              <a:gd name="connsiteX4" fmla="*/ 13758 w 258233"/>
              <a:gd name="connsiteY4" fmla="*/ 1058 h 420157"/>
              <a:gd name="connsiteX5" fmla="*/ 13758 w 258233"/>
              <a:gd name="connsiteY5" fmla="*/ 83608 h 420157"/>
              <a:gd name="connsiteX6" fmla="*/ 96308 w 258233"/>
              <a:gd name="connsiteY6" fmla="*/ 153458 h 420157"/>
              <a:gd name="connsiteX7" fmla="*/ 185208 w 258233"/>
              <a:gd name="connsiteY7" fmla="*/ 242358 h 420157"/>
              <a:gd name="connsiteX8" fmla="*/ 242358 w 258233"/>
              <a:gd name="connsiteY8" fmla="*/ 401108 h 420157"/>
              <a:gd name="connsiteX0" fmla="*/ 242358 w 258233"/>
              <a:gd name="connsiteY0" fmla="*/ 401108 h 426508"/>
              <a:gd name="connsiteX1" fmla="*/ 242358 w 258233"/>
              <a:gd name="connsiteY1" fmla="*/ 255058 h 426508"/>
              <a:gd name="connsiteX2" fmla="*/ 147108 w 258233"/>
              <a:gd name="connsiteY2" fmla="*/ 140758 h 426508"/>
              <a:gd name="connsiteX3" fmla="*/ 77258 w 258233"/>
              <a:gd name="connsiteY3" fmla="*/ 77258 h 426508"/>
              <a:gd name="connsiteX4" fmla="*/ 13758 w 258233"/>
              <a:gd name="connsiteY4" fmla="*/ 1058 h 426508"/>
              <a:gd name="connsiteX5" fmla="*/ 13758 w 258233"/>
              <a:gd name="connsiteY5" fmla="*/ 83608 h 426508"/>
              <a:gd name="connsiteX6" fmla="*/ 96308 w 258233"/>
              <a:gd name="connsiteY6" fmla="*/ 153458 h 426508"/>
              <a:gd name="connsiteX7" fmla="*/ 185208 w 258233"/>
              <a:gd name="connsiteY7" fmla="*/ 242358 h 426508"/>
              <a:gd name="connsiteX8" fmla="*/ 242358 w 258233"/>
              <a:gd name="connsiteY8" fmla="*/ 401108 h 42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233" h="426508">
                <a:moveTo>
                  <a:pt x="242358" y="401108"/>
                </a:moveTo>
                <a:cubicBezTo>
                  <a:pt x="251883" y="403225"/>
                  <a:pt x="258233" y="298450"/>
                  <a:pt x="242358" y="255058"/>
                </a:cubicBezTo>
                <a:cubicBezTo>
                  <a:pt x="226483" y="211666"/>
                  <a:pt x="174625" y="170391"/>
                  <a:pt x="147108" y="140758"/>
                </a:cubicBezTo>
                <a:cubicBezTo>
                  <a:pt x="119591" y="111125"/>
                  <a:pt x="99483" y="100541"/>
                  <a:pt x="77258" y="77258"/>
                </a:cubicBezTo>
                <a:cubicBezTo>
                  <a:pt x="55033" y="53975"/>
                  <a:pt x="24341" y="0"/>
                  <a:pt x="13758" y="1058"/>
                </a:cubicBezTo>
                <a:cubicBezTo>
                  <a:pt x="3175" y="2116"/>
                  <a:pt x="0" y="58208"/>
                  <a:pt x="13758" y="83608"/>
                </a:cubicBezTo>
                <a:cubicBezTo>
                  <a:pt x="27516" y="109008"/>
                  <a:pt x="67733" y="127000"/>
                  <a:pt x="96308" y="153458"/>
                </a:cubicBezTo>
                <a:cubicBezTo>
                  <a:pt x="124883" y="179916"/>
                  <a:pt x="160866" y="201083"/>
                  <a:pt x="185208" y="242358"/>
                </a:cubicBezTo>
                <a:cubicBezTo>
                  <a:pt x="209550" y="283633"/>
                  <a:pt x="183091" y="426508"/>
                  <a:pt x="242358" y="401108"/>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52400" y="4635500"/>
            <a:ext cx="1652058" cy="923330"/>
          </a:xfrm>
          <a:prstGeom prst="rect">
            <a:avLst/>
          </a:prstGeom>
          <a:noFill/>
        </p:spPr>
        <p:txBody>
          <a:bodyPr wrap="square" rtlCol="0">
            <a:spAutoFit/>
          </a:bodyPr>
          <a:lstStyle/>
          <a:p>
            <a:r>
              <a:rPr lang="en-US" dirty="0" smtClean="0"/>
              <a:t>Medial </a:t>
            </a:r>
            <a:r>
              <a:rPr lang="en-US" dirty="0" err="1" smtClean="0"/>
              <a:t>supracondylar</a:t>
            </a:r>
            <a:r>
              <a:rPr lang="en-US" dirty="0" smtClean="0"/>
              <a:t> line</a:t>
            </a:r>
            <a:endParaRPr lang="en-US" dirty="0"/>
          </a:p>
        </p:txBody>
      </p:sp>
      <p:cxnSp>
        <p:nvCxnSpPr>
          <p:cNvPr id="10" name="Straight Arrow Connector 9"/>
          <p:cNvCxnSpPr>
            <a:endCxn id="5" idx="9"/>
          </p:cNvCxnSpPr>
          <p:nvPr/>
        </p:nvCxnSpPr>
        <p:spPr>
          <a:xfrm rot="10800000">
            <a:off x="2641601" y="5041901"/>
            <a:ext cx="686859" cy="2399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600200" y="2869853"/>
            <a:ext cx="1295400" cy="307777"/>
          </a:xfrm>
          <a:prstGeom prst="rect">
            <a:avLst/>
          </a:prstGeom>
          <a:noFill/>
        </p:spPr>
        <p:txBody>
          <a:bodyPr wrap="square" rtlCol="0">
            <a:spAutoFit/>
          </a:bodyPr>
          <a:lstStyle/>
          <a:p>
            <a:r>
              <a:rPr lang="en-US" sz="1400" dirty="0" smtClean="0"/>
              <a:t>Lateral lip</a:t>
            </a:r>
            <a:endParaRPr lang="en-US" sz="1400" dirty="0"/>
          </a:p>
        </p:txBody>
      </p:sp>
      <p:cxnSp>
        <p:nvCxnSpPr>
          <p:cNvPr id="14" name="Straight Arrow Connector 13"/>
          <p:cNvCxnSpPr>
            <a:endCxn id="4" idx="21"/>
          </p:cNvCxnSpPr>
          <p:nvPr/>
        </p:nvCxnSpPr>
        <p:spPr>
          <a:xfrm>
            <a:off x="2362200" y="3336727"/>
            <a:ext cx="355600" cy="986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447800" y="3102173"/>
            <a:ext cx="1295400" cy="307777"/>
          </a:xfrm>
          <a:prstGeom prst="rect">
            <a:avLst/>
          </a:prstGeom>
          <a:noFill/>
        </p:spPr>
        <p:txBody>
          <a:bodyPr wrap="square" rtlCol="0">
            <a:spAutoFit/>
          </a:bodyPr>
          <a:lstStyle/>
          <a:p>
            <a:r>
              <a:rPr lang="en-US" sz="1400" dirty="0" smtClean="0"/>
              <a:t>Medial lip</a:t>
            </a:r>
            <a:endParaRPr lang="en-US" sz="1400" dirty="0"/>
          </a:p>
        </p:txBody>
      </p:sp>
      <p:cxnSp>
        <p:nvCxnSpPr>
          <p:cNvPr id="16" name="Straight Arrow Connector 15"/>
          <p:cNvCxnSpPr>
            <a:endCxn id="4" idx="52"/>
          </p:cNvCxnSpPr>
          <p:nvPr/>
        </p:nvCxnSpPr>
        <p:spPr>
          <a:xfrm>
            <a:off x="2516717" y="3028950"/>
            <a:ext cx="347133" cy="76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90600" y="1491193"/>
            <a:ext cx="1295400" cy="646331"/>
          </a:xfrm>
          <a:prstGeom prst="rect">
            <a:avLst/>
          </a:prstGeom>
          <a:noFill/>
        </p:spPr>
        <p:txBody>
          <a:bodyPr wrap="square" rtlCol="0">
            <a:spAutoFit/>
          </a:bodyPr>
          <a:lstStyle/>
          <a:p>
            <a:r>
              <a:rPr lang="en-US" dirty="0" err="1" smtClean="0"/>
              <a:t>Pectineal</a:t>
            </a:r>
            <a:r>
              <a:rPr lang="en-US" dirty="0" smtClean="0"/>
              <a:t> line</a:t>
            </a:r>
            <a:endParaRPr lang="en-US" dirty="0"/>
          </a:p>
        </p:txBody>
      </p:sp>
      <p:cxnSp>
        <p:nvCxnSpPr>
          <p:cNvPr id="18" name="Straight Arrow Connector 17"/>
          <p:cNvCxnSpPr>
            <a:endCxn id="8" idx="7"/>
          </p:cNvCxnSpPr>
          <p:nvPr/>
        </p:nvCxnSpPr>
        <p:spPr>
          <a:xfrm flipV="1">
            <a:off x="2121958" y="1733551"/>
            <a:ext cx="849842" cy="14922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703992" y="1047850"/>
            <a:ext cx="1295400" cy="923330"/>
          </a:xfrm>
          <a:prstGeom prst="rect">
            <a:avLst/>
          </a:prstGeom>
          <a:noFill/>
        </p:spPr>
        <p:txBody>
          <a:bodyPr wrap="square" rtlCol="0">
            <a:spAutoFit/>
          </a:bodyPr>
          <a:lstStyle/>
          <a:p>
            <a:r>
              <a:rPr lang="en-US" dirty="0" smtClean="0"/>
              <a:t>Lesser </a:t>
            </a:r>
            <a:r>
              <a:rPr lang="en-US" dirty="0" err="1" smtClean="0"/>
              <a:t>gluteal</a:t>
            </a:r>
            <a:r>
              <a:rPr lang="en-US" dirty="0" smtClean="0"/>
              <a:t> </a:t>
            </a:r>
            <a:r>
              <a:rPr lang="en-US" dirty="0" err="1" smtClean="0"/>
              <a:t>tuberosity</a:t>
            </a:r>
            <a:endParaRPr lang="en-US" dirty="0"/>
          </a:p>
        </p:txBody>
      </p:sp>
      <p:cxnSp>
        <p:nvCxnSpPr>
          <p:cNvPr id="20" name="Straight Arrow Connector 19"/>
          <p:cNvCxnSpPr>
            <a:endCxn id="7" idx="6"/>
          </p:cNvCxnSpPr>
          <p:nvPr/>
        </p:nvCxnSpPr>
        <p:spPr>
          <a:xfrm rot="10800000" flipV="1">
            <a:off x="3187700" y="1694182"/>
            <a:ext cx="516294" cy="24256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328460" y="5041901"/>
            <a:ext cx="1670932" cy="923330"/>
          </a:xfrm>
          <a:prstGeom prst="rect">
            <a:avLst/>
          </a:prstGeom>
          <a:noFill/>
        </p:spPr>
        <p:txBody>
          <a:bodyPr wrap="square" rtlCol="0">
            <a:spAutoFit/>
          </a:bodyPr>
          <a:lstStyle/>
          <a:p>
            <a:r>
              <a:rPr lang="en-US" dirty="0" smtClean="0"/>
              <a:t>Lateral </a:t>
            </a:r>
            <a:r>
              <a:rPr lang="en-US" dirty="0" err="1" smtClean="0"/>
              <a:t>supracondylar</a:t>
            </a:r>
            <a:r>
              <a:rPr lang="en-US" dirty="0" smtClean="0"/>
              <a:t> line</a:t>
            </a:r>
            <a:endParaRPr lang="en-US" dirty="0"/>
          </a:p>
        </p:txBody>
      </p:sp>
      <p:cxnSp>
        <p:nvCxnSpPr>
          <p:cNvPr id="22" name="Straight Arrow Connector 21"/>
          <p:cNvCxnSpPr>
            <a:endCxn id="6" idx="6"/>
          </p:cNvCxnSpPr>
          <p:nvPr/>
        </p:nvCxnSpPr>
        <p:spPr>
          <a:xfrm>
            <a:off x="1752600" y="5143663"/>
            <a:ext cx="539750" cy="315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Left Brace 30"/>
          <p:cNvSpPr/>
          <p:nvPr/>
        </p:nvSpPr>
        <p:spPr>
          <a:xfrm>
            <a:off x="1319742" y="2869853"/>
            <a:ext cx="204258" cy="616297"/>
          </a:xfrm>
          <a:prstGeom prst="leftBrace">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TextBox 33"/>
          <p:cNvSpPr txBox="1"/>
          <p:nvPr/>
        </p:nvSpPr>
        <p:spPr>
          <a:xfrm>
            <a:off x="457200" y="2800350"/>
            <a:ext cx="1295400" cy="646331"/>
          </a:xfrm>
          <a:prstGeom prst="rect">
            <a:avLst/>
          </a:prstGeom>
          <a:noFill/>
        </p:spPr>
        <p:txBody>
          <a:bodyPr wrap="square" rtlCol="0">
            <a:spAutoFit/>
          </a:bodyPr>
          <a:lstStyle/>
          <a:p>
            <a:r>
              <a:rPr lang="en-US" dirty="0" smtClean="0"/>
              <a:t>Linea </a:t>
            </a:r>
            <a:r>
              <a:rPr lang="en-US" dirty="0" err="1" smtClean="0"/>
              <a:t>aspera</a:t>
            </a:r>
            <a:endParaRPr lang="en-US" dirty="0"/>
          </a:p>
        </p:txBody>
      </p:sp>
      <p:sp>
        <p:nvSpPr>
          <p:cNvPr id="23" name="Title 4"/>
          <p:cNvSpPr txBox="1">
            <a:spLocks/>
          </p:cNvSpPr>
          <p:nvPr/>
        </p:nvSpPr>
        <p:spPr>
          <a:xfrm>
            <a:off x="4191000" y="76200"/>
            <a:ext cx="4343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Shaft of the Femur</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up)">
                                      <p:cBhvr>
                                        <p:cTn id="10" dur="500"/>
                                        <p:tgtEl>
                                          <p:spTgt spid="34"/>
                                        </p:tgtEl>
                                      </p:cBhvr>
                                    </p:animEffect>
                                  </p:childTnLst>
                                </p:cTn>
                              </p:par>
                            </p:childTnLst>
                          </p:cTn>
                        </p:par>
                        <p:par>
                          <p:cTn id="11" fill="hold">
                            <p:stCondLst>
                              <p:cond delay="2000"/>
                            </p:stCondLst>
                            <p:childTnLst>
                              <p:par>
                                <p:cTn id="12" presetID="22" presetClass="entr" presetSubtype="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2000"/>
                                        <p:tgtEl>
                                          <p:spTgt spid="16"/>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2000"/>
                                        <p:tgtEl>
                                          <p:spTgt spid="15"/>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up)">
                                      <p:cBhvr>
                                        <p:cTn id="20" dur="2000"/>
                                        <p:tgtEl>
                                          <p:spTgt spid="13"/>
                                        </p:tgtEl>
                                      </p:cBhvr>
                                    </p:animEffect>
                                  </p:childTnLst>
                                </p:cTn>
                              </p:par>
                              <p:par>
                                <p:cTn id="21" presetID="22" presetClass="entr" presetSubtype="1"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00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20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2000"/>
                                        <p:tgtEl>
                                          <p:spTgt spid="18"/>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2000"/>
                                        <p:tgtEl>
                                          <p:spTgt spid="8"/>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2000"/>
                                        <p:tgtEl>
                                          <p:spTgt spid="7"/>
                                        </p:tgtEl>
                                      </p:cBhvr>
                                    </p:animEffect>
                                  </p:childTnLst>
                                </p:cTn>
                              </p:par>
                              <p:par>
                                <p:cTn id="38" presetID="22" presetClass="entr" presetSubtype="1"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up)">
                                      <p:cBhvr>
                                        <p:cTn id="40" dur="2000"/>
                                        <p:tgtEl>
                                          <p:spTgt spid="20"/>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2000"/>
                                        <p:tgtEl>
                                          <p:spTgt spid="17"/>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20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up)">
                                      <p:cBhvr>
                                        <p:cTn id="51" dur="2000"/>
                                        <p:tgtEl>
                                          <p:spTgt spid="10"/>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up)">
                                      <p:cBhvr>
                                        <p:cTn id="54" dur="2000"/>
                                        <p:tgtEl>
                                          <p:spTgt spid="21"/>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2000"/>
                                        <p:tgtEl>
                                          <p:spTgt spid="9"/>
                                        </p:tgtEl>
                                      </p:cBhvr>
                                    </p:animEffect>
                                  </p:childTnLst>
                                </p:cTn>
                              </p:par>
                              <p:par>
                                <p:cTn id="58" presetID="22" presetClass="entr" presetSubtype="1"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up)">
                                      <p:cBhvr>
                                        <p:cTn id="60" dur="2000"/>
                                        <p:tgtEl>
                                          <p:spTgt spid="22"/>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up)">
                                      <p:cBhvr>
                                        <p:cTn id="63" dur="2000"/>
                                        <p:tgtEl>
                                          <p:spTgt spid="5"/>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up)">
                                      <p:cBhvr>
                                        <p:cTn id="6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3" grpId="0"/>
      <p:bldP spid="15" grpId="0"/>
      <p:bldP spid="17" grpId="0"/>
      <p:bldP spid="19" grpId="0"/>
      <p:bldP spid="21" grpId="0"/>
      <p:bldP spid="31" grpId="0" animBg="1"/>
      <p:bldP spid="34" grpId="0"/>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4.7_A.jpg"/>
          <p:cNvPicPr>
            <a:picLocks noChangeAspect="1"/>
          </p:cNvPicPr>
          <p:nvPr/>
        </p:nvPicPr>
        <p:blipFill>
          <a:blip r:embed="rId2"/>
          <a:srcRect l="30000" r="32222" b="3333"/>
          <a:stretch>
            <a:fillRect/>
          </a:stretch>
        </p:blipFill>
        <p:spPr>
          <a:xfrm>
            <a:off x="164662" y="152400"/>
            <a:ext cx="774262" cy="1981200"/>
          </a:xfrm>
          <a:prstGeom prst="rect">
            <a:avLst/>
          </a:prstGeom>
        </p:spPr>
      </p:pic>
      <p:sp>
        <p:nvSpPr>
          <p:cNvPr id="3" name="Rectangle 2"/>
          <p:cNvSpPr/>
          <p:nvPr/>
        </p:nvSpPr>
        <p:spPr>
          <a:xfrm>
            <a:off x="368738" y="1524000"/>
            <a:ext cx="545662" cy="6858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Fig._24.7_A.jpg"/>
          <p:cNvPicPr>
            <a:picLocks noChangeAspect="1"/>
          </p:cNvPicPr>
          <p:nvPr/>
        </p:nvPicPr>
        <p:blipFill>
          <a:blip r:embed="rId2">
            <a:clrChange>
              <a:clrFrom>
                <a:srgbClr val="FFFFFF"/>
              </a:clrFrom>
              <a:clrTo>
                <a:srgbClr val="FFFFFF">
                  <a:alpha val="0"/>
                </a:srgbClr>
              </a:clrTo>
            </a:clrChange>
          </a:blip>
          <a:srcRect l="44150" t="69320" r="38162" b="3333"/>
          <a:stretch>
            <a:fillRect/>
          </a:stretch>
        </p:blipFill>
        <p:spPr>
          <a:xfrm>
            <a:off x="1295400" y="1371600"/>
            <a:ext cx="3048000" cy="4712505"/>
          </a:xfrm>
          <a:prstGeom prst="rect">
            <a:avLst/>
          </a:prstGeom>
        </p:spPr>
      </p:pic>
      <p:sp>
        <p:nvSpPr>
          <p:cNvPr id="6" name="TextBox 5"/>
          <p:cNvSpPr txBox="1"/>
          <p:nvPr/>
        </p:nvSpPr>
        <p:spPr>
          <a:xfrm>
            <a:off x="1600200" y="268069"/>
            <a:ext cx="1685077" cy="646331"/>
          </a:xfrm>
          <a:prstGeom prst="rect">
            <a:avLst/>
          </a:prstGeom>
          <a:noFill/>
        </p:spPr>
        <p:txBody>
          <a:bodyPr wrap="none" rtlCol="0">
            <a:spAutoFit/>
          </a:bodyPr>
          <a:lstStyle/>
          <a:p>
            <a:pPr algn="ctr"/>
            <a:r>
              <a:rPr lang="en-US" b="1" dirty="0" smtClean="0"/>
              <a:t>Right Femur:</a:t>
            </a:r>
          </a:p>
          <a:p>
            <a:pPr algn="ctr"/>
            <a:r>
              <a:rPr lang="en-US" b="1" dirty="0" smtClean="0"/>
              <a:t>Anterior View</a:t>
            </a:r>
            <a:endParaRPr lang="en-US" b="1" dirty="0"/>
          </a:p>
        </p:txBody>
      </p:sp>
      <p:sp>
        <p:nvSpPr>
          <p:cNvPr id="7" name="Title 4"/>
          <p:cNvSpPr txBox="1">
            <a:spLocks/>
          </p:cNvSpPr>
          <p:nvPr/>
        </p:nvSpPr>
        <p:spPr>
          <a:xfrm>
            <a:off x="3657600" y="228600"/>
            <a:ext cx="4953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Distal</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 Features of the FEMUR:</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37" name="Group 36"/>
          <p:cNvGrpSpPr/>
          <p:nvPr/>
        </p:nvGrpSpPr>
        <p:grpSpPr>
          <a:xfrm>
            <a:off x="3269918" y="5314923"/>
            <a:ext cx="2747925" cy="1260769"/>
            <a:chOff x="3269918" y="5314923"/>
            <a:chExt cx="2747925" cy="1260769"/>
          </a:xfrm>
        </p:grpSpPr>
        <p:sp>
          <p:nvSpPr>
            <p:cNvPr id="12" name="Freeform 11"/>
            <p:cNvSpPr/>
            <p:nvPr/>
          </p:nvSpPr>
          <p:spPr>
            <a:xfrm>
              <a:off x="3269918" y="5314923"/>
              <a:ext cx="766725" cy="429772"/>
            </a:xfrm>
            <a:custGeom>
              <a:avLst/>
              <a:gdLst>
                <a:gd name="connsiteX0" fmla="*/ 60474 w 766725"/>
                <a:gd name="connsiteY0" fmla="*/ 10798 h 429772"/>
                <a:gd name="connsiteX1" fmla="*/ 436277 w 766725"/>
                <a:gd name="connsiteY1" fmla="*/ 269957 h 429772"/>
                <a:gd name="connsiteX2" fmla="*/ 734328 w 766725"/>
                <a:gd name="connsiteY2" fmla="*/ 218126 h 429772"/>
                <a:gd name="connsiteX3" fmla="*/ 630658 w 766725"/>
                <a:gd name="connsiteY3" fmla="*/ 360663 h 429772"/>
                <a:gd name="connsiteX4" fmla="*/ 306690 w 766725"/>
                <a:gd name="connsiteY4" fmla="*/ 425453 h 429772"/>
                <a:gd name="connsiteX5" fmla="*/ 73433 w 766725"/>
                <a:gd name="connsiteY5" fmla="*/ 334747 h 429772"/>
                <a:gd name="connsiteX6" fmla="*/ 60474 w 766725"/>
                <a:gd name="connsiteY6" fmla="*/ 10798 h 4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25" h="429772">
                  <a:moveTo>
                    <a:pt x="60474" y="10798"/>
                  </a:moveTo>
                  <a:cubicBezTo>
                    <a:pt x="120948" y="0"/>
                    <a:pt x="323968" y="235402"/>
                    <a:pt x="436277" y="269957"/>
                  </a:cubicBezTo>
                  <a:cubicBezTo>
                    <a:pt x="548586" y="304512"/>
                    <a:pt x="701931" y="203008"/>
                    <a:pt x="734328" y="218126"/>
                  </a:cubicBezTo>
                  <a:cubicBezTo>
                    <a:pt x="766725" y="233244"/>
                    <a:pt x="701931" y="326109"/>
                    <a:pt x="630658" y="360663"/>
                  </a:cubicBezTo>
                  <a:cubicBezTo>
                    <a:pt x="559385" y="395217"/>
                    <a:pt x="399561" y="429772"/>
                    <a:pt x="306690" y="425453"/>
                  </a:cubicBezTo>
                  <a:cubicBezTo>
                    <a:pt x="213819" y="421134"/>
                    <a:pt x="110149" y="403856"/>
                    <a:pt x="73433" y="334747"/>
                  </a:cubicBezTo>
                  <a:cubicBezTo>
                    <a:pt x="36717" y="265638"/>
                    <a:pt x="0" y="21596"/>
                    <a:pt x="60474" y="10798"/>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036643" y="6206360"/>
              <a:ext cx="1981200" cy="369332"/>
            </a:xfrm>
            <a:prstGeom prst="rect">
              <a:avLst/>
            </a:prstGeom>
            <a:noFill/>
          </p:spPr>
          <p:txBody>
            <a:bodyPr wrap="square" rtlCol="0">
              <a:spAutoFit/>
            </a:bodyPr>
            <a:lstStyle/>
            <a:p>
              <a:r>
                <a:rPr lang="en-US" dirty="0" smtClean="0"/>
                <a:t>Medial </a:t>
              </a:r>
              <a:r>
                <a:rPr lang="en-US" dirty="0" err="1" smtClean="0"/>
                <a:t>condyle</a:t>
              </a:r>
              <a:endParaRPr lang="en-US" dirty="0"/>
            </a:p>
          </p:txBody>
        </p:sp>
        <p:cxnSp>
          <p:nvCxnSpPr>
            <p:cNvPr id="22" name="Straight Arrow Connector 21"/>
            <p:cNvCxnSpPr/>
            <p:nvPr/>
          </p:nvCxnSpPr>
          <p:spPr>
            <a:xfrm rot="10800000">
              <a:off x="3657600" y="5735374"/>
              <a:ext cx="685800" cy="4709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1935169" y="4744773"/>
            <a:ext cx="1825021" cy="1985663"/>
            <a:chOff x="1935169" y="4744773"/>
            <a:chExt cx="1825021" cy="1985663"/>
          </a:xfrm>
        </p:grpSpPr>
        <p:sp>
          <p:nvSpPr>
            <p:cNvPr id="11" name="Freeform 10"/>
            <p:cNvSpPr/>
            <p:nvPr/>
          </p:nvSpPr>
          <p:spPr>
            <a:xfrm>
              <a:off x="1935169" y="4744773"/>
              <a:ext cx="1425460" cy="1023679"/>
            </a:xfrm>
            <a:custGeom>
              <a:avLst/>
              <a:gdLst>
                <a:gd name="connsiteX0" fmla="*/ 565865 w 1425460"/>
                <a:gd name="connsiteY0" fmla="*/ 101504 h 1023679"/>
                <a:gd name="connsiteX1" fmla="*/ 138227 w 1425460"/>
                <a:gd name="connsiteY1" fmla="*/ 36714 h 1023679"/>
                <a:gd name="connsiteX2" fmla="*/ 34557 w 1425460"/>
                <a:gd name="connsiteY2" fmla="*/ 321789 h 1023679"/>
                <a:gd name="connsiteX3" fmla="*/ 345567 w 1425460"/>
                <a:gd name="connsiteY3" fmla="*/ 956729 h 1023679"/>
                <a:gd name="connsiteX4" fmla="*/ 708411 w 1425460"/>
                <a:gd name="connsiteY4" fmla="*/ 723486 h 1023679"/>
                <a:gd name="connsiteX5" fmla="*/ 1006461 w 1425460"/>
                <a:gd name="connsiteY5" fmla="*/ 710528 h 1023679"/>
                <a:gd name="connsiteX6" fmla="*/ 1369306 w 1425460"/>
                <a:gd name="connsiteY6" fmla="*/ 904897 h 1023679"/>
                <a:gd name="connsiteX7" fmla="*/ 1343388 w 1425460"/>
                <a:gd name="connsiteY7" fmla="*/ 477285 h 1023679"/>
                <a:gd name="connsiteX8" fmla="*/ 941668 w 1425460"/>
                <a:gd name="connsiteY8" fmla="*/ 205167 h 1023679"/>
                <a:gd name="connsiteX9" fmla="*/ 514030 w 1425460"/>
                <a:gd name="connsiteY9" fmla="*/ 62630 h 1023679"/>
                <a:gd name="connsiteX10" fmla="*/ 565865 w 1425460"/>
                <a:gd name="connsiteY10" fmla="*/ 101504 h 102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5460" h="1023679">
                  <a:moveTo>
                    <a:pt x="565865" y="101504"/>
                  </a:moveTo>
                  <a:cubicBezTo>
                    <a:pt x="503231" y="97185"/>
                    <a:pt x="226778" y="0"/>
                    <a:pt x="138227" y="36714"/>
                  </a:cubicBezTo>
                  <a:cubicBezTo>
                    <a:pt x="49676" y="73428"/>
                    <a:pt x="0" y="168453"/>
                    <a:pt x="34557" y="321789"/>
                  </a:cubicBezTo>
                  <a:cubicBezTo>
                    <a:pt x="69114" y="475125"/>
                    <a:pt x="233258" y="889780"/>
                    <a:pt x="345567" y="956729"/>
                  </a:cubicBezTo>
                  <a:cubicBezTo>
                    <a:pt x="457876" y="1023679"/>
                    <a:pt x="598262" y="764520"/>
                    <a:pt x="708411" y="723486"/>
                  </a:cubicBezTo>
                  <a:cubicBezTo>
                    <a:pt x="818560" y="682453"/>
                    <a:pt x="896312" y="680293"/>
                    <a:pt x="1006461" y="710528"/>
                  </a:cubicBezTo>
                  <a:cubicBezTo>
                    <a:pt x="1116610" y="740763"/>
                    <a:pt x="1313152" y="943771"/>
                    <a:pt x="1369306" y="904897"/>
                  </a:cubicBezTo>
                  <a:cubicBezTo>
                    <a:pt x="1425460" y="866023"/>
                    <a:pt x="1414661" y="593907"/>
                    <a:pt x="1343388" y="477285"/>
                  </a:cubicBezTo>
                  <a:cubicBezTo>
                    <a:pt x="1272115" y="360663"/>
                    <a:pt x="1079894" y="274276"/>
                    <a:pt x="941668" y="205167"/>
                  </a:cubicBezTo>
                  <a:cubicBezTo>
                    <a:pt x="803442" y="136058"/>
                    <a:pt x="580983" y="84226"/>
                    <a:pt x="514030" y="62630"/>
                  </a:cubicBezTo>
                  <a:cubicBezTo>
                    <a:pt x="447077" y="41034"/>
                    <a:pt x="628499" y="105823"/>
                    <a:pt x="565865" y="101504"/>
                  </a:cubicBezTo>
                  <a:close/>
                </a:path>
              </a:pathLst>
            </a:custGeom>
            <a:solidFill>
              <a:srgbClr val="00009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2329736" y="6084105"/>
              <a:ext cx="1430454" cy="646331"/>
            </a:xfrm>
            <a:prstGeom prst="rect">
              <a:avLst/>
            </a:prstGeom>
            <a:noFill/>
          </p:spPr>
          <p:txBody>
            <a:bodyPr wrap="square" rtlCol="0">
              <a:spAutoFit/>
            </a:bodyPr>
            <a:lstStyle/>
            <a:p>
              <a:r>
                <a:rPr lang="en-US" dirty="0" smtClean="0"/>
                <a:t>Patellar surface</a:t>
              </a:r>
              <a:endParaRPr lang="en-US" dirty="0"/>
            </a:p>
          </p:txBody>
        </p:sp>
        <p:cxnSp>
          <p:nvCxnSpPr>
            <p:cNvPr id="24" name="Straight Arrow Connector 23"/>
            <p:cNvCxnSpPr/>
            <p:nvPr/>
          </p:nvCxnSpPr>
          <p:spPr>
            <a:xfrm rot="16200000" flipV="1">
              <a:off x="2358609" y="5623314"/>
              <a:ext cx="769182" cy="152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346287" y="5103276"/>
            <a:ext cx="1997082" cy="1610915"/>
            <a:chOff x="346287" y="5103276"/>
            <a:chExt cx="1997082" cy="1610915"/>
          </a:xfrm>
        </p:grpSpPr>
        <p:sp>
          <p:nvSpPr>
            <p:cNvPr id="13" name="Freeform 12"/>
            <p:cNvSpPr/>
            <p:nvPr/>
          </p:nvSpPr>
          <p:spPr>
            <a:xfrm>
              <a:off x="1682474" y="5103276"/>
              <a:ext cx="660895" cy="650058"/>
            </a:xfrm>
            <a:custGeom>
              <a:avLst/>
              <a:gdLst>
                <a:gd name="connsiteX0" fmla="*/ 287252 w 660895"/>
                <a:gd name="connsiteY0" fmla="*/ 15118 h 650058"/>
                <a:gd name="connsiteX1" fmla="*/ 455716 w 660895"/>
                <a:gd name="connsiteY1" fmla="*/ 403857 h 650058"/>
                <a:gd name="connsiteX2" fmla="*/ 624179 w 660895"/>
                <a:gd name="connsiteY2" fmla="*/ 598226 h 650058"/>
                <a:gd name="connsiteX3" fmla="*/ 235417 w 660895"/>
                <a:gd name="connsiteY3" fmla="*/ 598226 h 650058"/>
                <a:gd name="connsiteX4" fmla="*/ 2160 w 660895"/>
                <a:gd name="connsiteY4" fmla="*/ 287235 h 650058"/>
                <a:gd name="connsiteX5" fmla="*/ 222459 w 660895"/>
                <a:gd name="connsiteY5" fmla="*/ 494562 h 650058"/>
                <a:gd name="connsiteX6" fmla="*/ 287252 w 660895"/>
                <a:gd name="connsiteY6" fmla="*/ 15118 h 65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95" h="650058">
                  <a:moveTo>
                    <a:pt x="287252" y="15118"/>
                  </a:moveTo>
                  <a:cubicBezTo>
                    <a:pt x="326128" y="0"/>
                    <a:pt x="399562" y="306672"/>
                    <a:pt x="455716" y="403857"/>
                  </a:cubicBezTo>
                  <a:cubicBezTo>
                    <a:pt x="511870" y="501042"/>
                    <a:pt x="660895" y="565831"/>
                    <a:pt x="624179" y="598226"/>
                  </a:cubicBezTo>
                  <a:cubicBezTo>
                    <a:pt x="587463" y="630621"/>
                    <a:pt x="339087" y="650058"/>
                    <a:pt x="235417" y="598226"/>
                  </a:cubicBezTo>
                  <a:cubicBezTo>
                    <a:pt x="131747" y="546394"/>
                    <a:pt x="4320" y="304512"/>
                    <a:pt x="2160" y="287235"/>
                  </a:cubicBezTo>
                  <a:cubicBezTo>
                    <a:pt x="0" y="269958"/>
                    <a:pt x="177104" y="542074"/>
                    <a:pt x="222459" y="494562"/>
                  </a:cubicBezTo>
                  <a:cubicBezTo>
                    <a:pt x="267814" y="447050"/>
                    <a:pt x="248376" y="30236"/>
                    <a:pt x="287252" y="15118"/>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46287" y="6067860"/>
              <a:ext cx="1126688" cy="646331"/>
            </a:xfrm>
            <a:prstGeom prst="rect">
              <a:avLst/>
            </a:prstGeom>
            <a:noFill/>
          </p:spPr>
          <p:txBody>
            <a:bodyPr wrap="square" rtlCol="0">
              <a:spAutoFit/>
            </a:bodyPr>
            <a:lstStyle/>
            <a:p>
              <a:r>
                <a:rPr lang="en-US" dirty="0" smtClean="0"/>
                <a:t>Lateral </a:t>
              </a:r>
              <a:r>
                <a:rPr lang="en-US" dirty="0" err="1" smtClean="0"/>
                <a:t>condyle</a:t>
              </a:r>
              <a:endParaRPr lang="en-US" dirty="0"/>
            </a:p>
          </p:txBody>
        </p:sp>
        <p:cxnSp>
          <p:nvCxnSpPr>
            <p:cNvPr id="26" name="Straight Arrow Connector 25"/>
            <p:cNvCxnSpPr/>
            <p:nvPr/>
          </p:nvCxnSpPr>
          <p:spPr>
            <a:xfrm flipV="1">
              <a:off x="1295400" y="5535274"/>
              <a:ext cx="771359" cy="6710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164662" y="3502969"/>
            <a:ext cx="1981200" cy="1904819"/>
            <a:chOff x="164662" y="3502969"/>
            <a:chExt cx="1981200" cy="1904819"/>
          </a:xfrm>
        </p:grpSpPr>
        <p:sp>
          <p:nvSpPr>
            <p:cNvPr id="9" name="Freeform 8"/>
            <p:cNvSpPr/>
            <p:nvPr/>
          </p:nvSpPr>
          <p:spPr>
            <a:xfrm>
              <a:off x="1472975" y="4135749"/>
              <a:ext cx="308850" cy="1272039"/>
            </a:xfrm>
            <a:custGeom>
              <a:avLst/>
              <a:gdLst>
                <a:gd name="connsiteX0" fmla="*/ 276453 w 308850"/>
                <a:gd name="connsiteY0" fmla="*/ 10798 h 1272039"/>
                <a:gd name="connsiteX1" fmla="*/ 30237 w 308850"/>
                <a:gd name="connsiteY1" fmla="*/ 425453 h 1272039"/>
                <a:gd name="connsiteX2" fmla="*/ 95031 w 308850"/>
                <a:gd name="connsiteY2" fmla="*/ 982645 h 1272039"/>
                <a:gd name="connsiteX3" fmla="*/ 237577 w 308850"/>
                <a:gd name="connsiteY3" fmla="*/ 1189972 h 1272039"/>
                <a:gd name="connsiteX4" fmla="*/ 224618 w 308850"/>
                <a:gd name="connsiteY4" fmla="*/ 490242 h 1272039"/>
                <a:gd name="connsiteX5" fmla="*/ 276453 w 308850"/>
                <a:gd name="connsiteY5" fmla="*/ 10798 h 127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850" h="1272039">
                  <a:moveTo>
                    <a:pt x="276453" y="10798"/>
                  </a:moveTo>
                  <a:cubicBezTo>
                    <a:pt x="244056" y="0"/>
                    <a:pt x="60474" y="263479"/>
                    <a:pt x="30237" y="425453"/>
                  </a:cubicBezTo>
                  <a:cubicBezTo>
                    <a:pt x="0" y="587427"/>
                    <a:pt x="60474" y="855225"/>
                    <a:pt x="95031" y="982645"/>
                  </a:cubicBezTo>
                  <a:cubicBezTo>
                    <a:pt x="129588" y="1110065"/>
                    <a:pt x="215979" y="1272039"/>
                    <a:pt x="237577" y="1189972"/>
                  </a:cubicBezTo>
                  <a:cubicBezTo>
                    <a:pt x="259175" y="1107905"/>
                    <a:pt x="213819" y="691090"/>
                    <a:pt x="224618" y="490242"/>
                  </a:cubicBezTo>
                  <a:cubicBezTo>
                    <a:pt x="235417" y="289394"/>
                    <a:pt x="308850" y="21596"/>
                    <a:pt x="276453" y="10798"/>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64662" y="3502969"/>
              <a:ext cx="1981200" cy="646331"/>
            </a:xfrm>
            <a:prstGeom prst="rect">
              <a:avLst/>
            </a:prstGeom>
            <a:noFill/>
          </p:spPr>
          <p:txBody>
            <a:bodyPr wrap="square" rtlCol="0">
              <a:spAutoFit/>
            </a:bodyPr>
            <a:lstStyle/>
            <a:p>
              <a:r>
                <a:rPr lang="en-US" dirty="0" smtClean="0"/>
                <a:t>Lateral </a:t>
              </a:r>
              <a:r>
                <a:rPr lang="en-US" dirty="0" err="1" smtClean="0"/>
                <a:t>epicondyle</a:t>
              </a:r>
              <a:endParaRPr lang="en-US" dirty="0"/>
            </a:p>
          </p:txBody>
        </p:sp>
        <p:cxnSp>
          <p:nvCxnSpPr>
            <p:cNvPr id="29" name="Straight Arrow Connector 28"/>
            <p:cNvCxnSpPr/>
            <p:nvPr/>
          </p:nvCxnSpPr>
          <p:spPr>
            <a:xfrm>
              <a:off x="914400" y="4149300"/>
              <a:ext cx="685800" cy="5954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8" name="Group 37"/>
          <p:cNvGrpSpPr/>
          <p:nvPr/>
        </p:nvGrpSpPr>
        <p:grpSpPr>
          <a:xfrm>
            <a:off x="3820664" y="2856638"/>
            <a:ext cx="2197179" cy="2024193"/>
            <a:chOff x="3820664" y="2856638"/>
            <a:chExt cx="2197179" cy="2024193"/>
          </a:xfrm>
        </p:grpSpPr>
        <p:sp>
          <p:nvSpPr>
            <p:cNvPr id="8" name="Freeform 7"/>
            <p:cNvSpPr/>
            <p:nvPr/>
          </p:nvSpPr>
          <p:spPr>
            <a:xfrm>
              <a:off x="3820664" y="3902506"/>
              <a:ext cx="412519" cy="978325"/>
            </a:xfrm>
            <a:custGeom>
              <a:avLst/>
              <a:gdLst>
                <a:gd name="connsiteX0" fmla="*/ 2160 w 412519"/>
                <a:gd name="connsiteY0" fmla="*/ 75588 h 978325"/>
                <a:gd name="connsiteX1" fmla="*/ 131747 w 412519"/>
                <a:gd name="connsiteY1" fmla="*/ 399537 h 978325"/>
                <a:gd name="connsiteX2" fmla="*/ 313169 w 412519"/>
                <a:gd name="connsiteY2" fmla="*/ 801233 h 978325"/>
                <a:gd name="connsiteX3" fmla="*/ 403880 w 412519"/>
                <a:gd name="connsiteY3" fmla="*/ 956729 h 978325"/>
                <a:gd name="connsiteX4" fmla="*/ 365004 w 412519"/>
                <a:gd name="connsiteY4" fmla="*/ 671654 h 978325"/>
                <a:gd name="connsiteX5" fmla="*/ 365004 w 412519"/>
                <a:gd name="connsiteY5" fmla="*/ 438410 h 978325"/>
                <a:gd name="connsiteX6" fmla="*/ 144706 w 412519"/>
                <a:gd name="connsiteY6" fmla="*/ 62630 h 978325"/>
                <a:gd name="connsiteX7" fmla="*/ 2160 w 412519"/>
                <a:gd name="connsiteY7" fmla="*/ 75588 h 97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519" h="978325">
                  <a:moveTo>
                    <a:pt x="2160" y="75588"/>
                  </a:moveTo>
                  <a:cubicBezTo>
                    <a:pt x="0" y="131739"/>
                    <a:pt x="79912" y="278596"/>
                    <a:pt x="131747" y="399537"/>
                  </a:cubicBezTo>
                  <a:cubicBezTo>
                    <a:pt x="183582" y="520478"/>
                    <a:pt x="267814" y="708368"/>
                    <a:pt x="313169" y="801233"/>
                  </a:cubicBezTo>
                  <a:cubicBezTo>
                    <a:pt x="358524" y="894098"/>
                    <a:pt x="395241" y="978325"/>
                    <a:pt x="403880" y="956729"/>
                  </a:cubicBezTo>
                  <a:cubicBezTo>
                    <a:pt x="412519" y="935133"/>
                    <a:pt x="371483" y="758041"/>
                    <a:pt x="365004" y="671654"/>
                  </a:cubicBezTo>
                  <a:cubicBezTo>
                    <a:pt x="358525" y="585267"/>
                    <a:pt x="401720" y="539914"/>
                    <a:pt x="365004" y="438410"/>
                  </a:cubicBezTo>
                  <a:cubicBezTo>
                    <a:pt x="328288" y="336906"/>
                    <a:pt x="209500" y="125260"/>
                    <a:pt x="144706" y="62630"/>
                  </a:cubicBezTo>
                  <a:cubicBezTo>
                    <a:pt x="79912" y="0"/>
                    <a:pt x="4320" y="19437"/>
                    <a:pt x="2160" y="75588"/>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036643" y="2856638"/>
              <a:ext cx="1981200" cy="646331"/>
            </a:xfrm>
            <a:prstGeom prst="rect">
              <a:avLst/>
            </a:prstGeom>
            <a:noFill/>
          </p:spPr>
          <p:txBody>
            <a:bodyPr wrap="square" rtlCol="0">
              <a:spAutoFit/>
            </a:bodyPr>
            <a:lstStyle/>
            <a:p>
              <a:r>
                <a:rPr lang="en-US" dirty="0" smtClean="0"/>
                <a:t>Medial </a:t>
              </a:r>
              <a:r>
                <a:rPr lang="en-US" dirty="0" err="1" smtClean="0"/>
                <a:t>epicondyle</a:t>
              </a:r>
              <a:endParaRPr lang="en-US" dirty="0"/>
            </a:p>
          </p:txBody>
        </p:sp>
        <p:cxnSp>
          <p:nvCxnSpPr>
            <p:cNvPr id="31" name="Straight Arrow Connector 30"/>
            <p:cNvCxnSpPr/>
            <p:nvPr/>
          </p:nvCxnSpPr>
          <p:spPr>
            <a:xfrm rot="5400000">
              <a:off x="4019257" y="3520356"/>
              <a:ext cx="646331" cy="61155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3285277" y="2133600"/>
            <a:ext cx="2048723" cy="1801300"/>
            <a:chOff x="3285277" y="2133600"/>
            <a:chExt cx="2048723" cy="1801300"/>
          </a:xfrm>
        </p:grpSpPr>
        <p:sp>
          <p:nvSpPr>
            <p:cNvPr id="14" name="Freeform 13"/>
            <p:cNvSpPr/>
            <p:nvPr/>
          </p:nvSpPr>
          <p:spPr>
            <a:xfrm>
              <a:off x="3380067" y="3502969"/>
              <a:ext cx="380123" cy="431931"/>
            </a:xfrm>
            <a:custGeom>
              <a:avLst/>
              <a:gdLst>
                <a:gd name="connsiteX0" fmla="*/ 2160 w 380123"/>
                <a:gd name="connsiteY0" fmla="*/ 21596 h 431931"/>
                <a:gd name="connsiteX1" fmla="*/ 118789 w 380123"/>
                <a:gd name="connsiteY1" fmla="*/ 228923 h 431931"/>
                <a:gd name="connsiteX2" fmla="*/ 377963 w 380123"/>
                <a:gd name="connsiteY2" fmla="*/ 410335 h 431931"/>
                <a:gd name="connsiteX3" fmla="*/ 131747 w 380123"/>
                <a:gd name="connsiteY3" fmla="*/ 99344 h 431931"/>
                <a:gd name="connsiteX4" fmla="*/ 2160 w 380123"/>
                <a:gd name="connsiteY4" fmla="*/ 21596 h 431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123" h="431931">
                  <a:moveTo>
                    <a:pt x="2160" y="21596"/>
                  </a:moveTo>
                  <a:cubicBezTo>
                    <a:pt x="0" y="43192"/>
                    <a:pt x="56155" y="164133"/>
                    <a:pt x="118789" y="228923"/>
                  </a:cubicBezTo>
                  <a:cubicBezTo>
                    <a:pt x="181423" y="293713"/>
                    <a:pt x="375803" y="431931"/>
                    <a:pt x="377963" y="410335"/>
                  </a:cubicBezTo>
                  <a:cubicBezTo>
                    <a:pt x="380123" y="388739"/>
                    <a:pt x="196541" y="159814"/>
                    <a:pt x="131747" y="99344"/>
                  </a:cubicBezTo>
                  <a:cubicBezTo>
                    <a:pt x="66953" y="38874"/>
                    <a:pt x="4320" y="0"/>
                    <a:pt x="2160" y="21596"/>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285277" y="2133600"/>
              <a:ext cx="2048723" cy="369332"/>
            </a:xfrm>
            <a:prstGeom prst="rect">
              <a:avLst/>
            </a:prstGeom>
            <a:noFill/>
          </p:spPr>
          <p:txBody>
            <a:bodyPr wrap="square" rtlCol="0">
              <a:spAutoFit/>
            </a:bodyPr>
            <a:lstStyle/>
            <a:p>
              <a:r>
                <a:rPr lang="en-US" dirty="0" smtClean="0"/>
                <a:t>Adductor tubercle</a:t>
              </a:r>
              <a:endParaRPr lang="en-US" dirty="0"/>
            </a:p>
          </p:txBody>
        </p:sp>
        <p:cxnSp>
          <p:nvCxnSpPr>
            <p:cNvPr id="33" name="Straight Arrow Connector 32"/>
            <p:cNvCxnSpPr>
              <a:endCxn id="14" idx="3"/>
            </p:cNvCxnSpPr>
            <p:nvPr/>
          </p:nvCxnSpPr>
          <p:spPr>
            <a:xfrm rot="5400000">
              <a:off x="3116549" y="2898197"/>
              <a:ext cx="1099381" cy="308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41" name="Picture 40" descr="Fig._25.4_A.jpg"/>
          <p:cNvPicPr>
            <a:picLocks noChangeAspect="1"/>
          </p:cNvPicPr>
          <p:nvPr/>
        </p:nvPicPr>
        <p:blipFill>
          <a:blip r:embed="rId3">
            <a:clrChange>
              <a:clrFrom>
                <a:srgbClr val="FFFFFF"/>
              </a:clrFrom>
              <a:clrTo>
                <a:srgbClr val="FFFFFF">
                  <a:alpha val="0"/>
                </a:srgbClr>
              </a:clrTo>
            </a:clrChange>
            <a:alphaModFix/>
          </a:blip>
          <a:srcRect b="10345"/>
          <a:stretch>
            <a:fillRect/>
          </a:stretch>
        </p:blipFill>
        <p:spPr>
          <a:xfrm>
            <a:off x="1676400" y="4114800"/>
            <a:ext cx="2209800" cy="1981200"/>
          </a:xfrm>
          <a:prstGeom prst="rect">
            <a:avLst/>
          </a:prstGeom>
          <a:effectLst>
            <a:glow rad="127000">
              <a:schemeClr val="tx1">
                <a:alpha val="6000"/>
              </a:schemeClr>
            </a:glow>
            <a:outerShdw blurRad="50800" dist="38100" dir="8100000" algn="tl" rotWithShape="0">
              <a:srgbClr val="000000">
                <a:alpha val="43000"/>
              </a:srgbClr>
            </a:outerShdw>
          </a:effectLst>
        </p:spPr>
      </p:pic>
      <p:sp>
        <p:nvSpPr>
          <p:cNvPr id="42" name="TextBox 41"/>
          <p:cNvSpPr txBox="1"/>
          <p:nvPr/>
        </p:nvSpPr>
        <p:spPr>
          <a:xfrm>
            <a:off x="5486400" y="1600200"/>
            <a:ext cx="3405824" cy="4262706"/>
          </a:xfrm>
          <a:prstGeom prst="rect">
            <a:avLst/>
          </a:prstGeom>
          <a:noFill/>
        </p:spPr>
        <p:txBody>
          <a:bodyPr wrap="square" numCol="1" rtlCol="0">
            <a:spAutoFit/>
          </a:bodyPr>
          <a:lstStyle/>
          <a:p>
            <a:r>
              <a:rPr lang="en-US" sz="2000" dirty="0" smtClean="0"/>
              <a:t>The distal end of the femur articulates with the fibula and tibia of the lower limb at the knee joint. </a:t>
            </a:r>
          </a:p>
          <a:p>
            <a:endParaRPr lang="en-US" sz="2000" dirty="0" smtClean="0"/>
          </a:p>
          <a:p>
            <a:r>
              <a:rPr lang="en-US" sz="2000" dirty="0" smtClean="0"/>
              <a:t>The </a:t>
            </a:r>
            <a:r>
              <a:rPr lang="en-US" sz="2000" b="1" dirty="0" smtClean="0">
                <a:solidFill>
                  <a:srgbClr val="008000"/>
                </a:solidFill>
              </a:rPr>
              <a:t>medial</a:t>
            </a:r>
            <a:r>
              <a:rPr lang="en-US" sz="2000" dirty="0" smtClean="0"/>
              <a:t> and </a:t>
            </a:r>
            <a:r>
              <a:rPr lang="en-US" sz="2000" b="1" dirty="0" smtClean="0">
                <a:solidFill>
                  <a:srgbClr val="008000"/>
                </a:solidFill>
              </a:rPr>
              <a:t>lateral </a:t>
            </a:r>
            <a:r>
              <a:rPr lang="en-US" sz="2000" b="1" dirty="0" err="1" smtClean="0">
                <a:solidFill>
                  <a:srgbClr val="008000"/>
                </a:solidFill>
              </a:rPr>
              <a:t>condyles</a:t>
            </a:r>
            <a:r>
              <a:rPr lang="en-US" sz="2000" b="1" dirty="0" smtClean="0">
                <a:solidFill>
                  <a:srgbClr val="008000"/>
                </a:solidFill>
              </a:rPr>
              <a:t> </a:t>
            </a:r>
            <a:r>
              <a:rPr lang="en-US" sz="2000" dirty="0" smtClean="0"/>
              <a:t>are joined at a surface known as the </a:t>
            </a:r>
            <a:r>
              <a:rPr lang="en-US" sz="2000" b="1" dirty="0" smtClean="0">
                <a:solidFill>
                  <a:schemeClr val="accent4">
                    <a:lumMod val="75000"/>
                  </a:schemeClr>
                </a:solidFill>
              </a:rPr>
              <a:t>patellar surface</a:t>
            </a:r>
            <a:r>
              <a:rPr lang="en-US" sz="2000" dirty="0" smtClean="0"/>
              <a:t>, then split </a:t>
            </a:r>
            <a:r>
              <a:rPr lang="en-US" sz="2000" dirty="0" err="1" smtClean="0"/>
              <a:t>posteriorly</a:t>
            </a:r>
            <a:r>
              <a:rPr lang="en-US" sz="2000" dirty="0" smtClean="0"/>
              <a:t>.</a:t>
            </a:r>
          </a:p>
          <a:p>
            <a:endParaRPr lang="en-US" dirty="0" smtClean="0"/>
          </a:p>
          <a:p>
            <a:endParaRPr lang="en-US" dirty="0" smtClean="0"/>
          </a:p>
          <a:p>
            <a:endParaRPr lang="en-US" dirty="0" smtClean="0"/>
          </a:p>
          <a:p>
            <a:endParaRPr lang="en-US" sz="17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2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2000"/>
                                        <p:tgtEl>
                                          <p:spTgt spid="38"/>
                                        </p:tgtEl>
                                      </p:cBhvr>
                                    </p:animEffect>
                                  </p:childTnLst>
                                </p:cTn>
                              </p:par>
                              <p:par>
                                <p:cTn id="13" presetID="22" presetClass="entr" presetSubtype="1"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20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up)">
                                      <p:cBhvr>
                                        <p:cTn id="20" dur="2000"/>
                                        <p:tgtEl>
                                          <p:spTgt spid="37"/>
                                        </p:tgtEl>
                                      </p:cBhvr>
                                    </p:animEffect>
                                  </p:childTnLst>
                                </p:cTn>
                              </p:par>
                              <p:par>
                                <p:cTn id="21" presetID="22" presetClass="entr" presetSubtype="1"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20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up)">
                                      <p:cBhvr>
                                        <p:cTn id="28" dur="20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4.7_B.jpg"/>
          <p:cNvPicPr>
            <a:picLocks noChangeAspect="1"/>
          </p:cNvPicPr>
          <p:nvPr/>
        </p:nvPicPr>
        <p:blipFill>
          <a:blip r:embed="rId2"/>
          <a:srcRect l="33787" t="67105" r="39897"/>
          <a:stretch>
            <a:fillRect/>
          </a:stretch>
        </p:blipFill>
        <p:spPr>
          <a:xfrm>
            <a:off x="762000" y="990600"/>
            <a:ext cx="4495800" cy="5619750"/>
          </a:xfrm>
          <a:prstGeom prst="rect">
            <a:avLst/>
          </a:prstGeom>
        </p:spPr>
      </p:pic>
      <p:pic>
        <p:nvPicPr>
          <p:cNvPr id="5" name="Picture 4" descr="Fig._24.7_B.jpg"/>
          <p:cNvPicPr>
            <a:picLocks noChangeAspect="1"/>
          </p:cNvPicPr>
          <p:nvPr/>
        </p:nvPicPr>
        <p:blipFill>
          <a:blip r:embed="rId2"/>
          <a:srcRect l="34445" r="33333"/>
          <a:stretch>
            <a:fillRect/>
          </a:stretch>
        </p:blipFill>
        <p:spPr>
          <a:xfrm>
            <a:off x="381000" y="152400"/>
            <a:ext cx="662939" cy="2057400"/>
          </a:xfrm>
          <a:prstGeom prst="rect">
            <a:avLst/>
          </a:prstGeom>
        </p:spPr>
      </p:pic>
      <p:sp>
        <p:nvSpPr>
          <p:cNvPr id="6" name="Rectangle 5"/>
          <p:cNvSpPr/>
          <p:nvPr/>
        </p:nvSpPr>
        <p:spPr>
          <a:xfrm>
            <a:off x="368738" y="1524000"/>
            <a:ext cx="545662" cy="6858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524000" y="228600"/>
            <a:ext cx="1800493" cy="646331"/>
          </a:xfrm>
          <a:prstGeom prst="rect">
            <a:avLst/>
          </a:prstGeom>
          <a:noFill/>
        </p:spPr>
        <p:txBody>
          <a:bodyPr wrap="none" rtlCol="0">
            <a:spAutoFit/>
          </a:bodyPr>
          <a:lstStyle/>
          <a:p>
            <a:pPr algn="ctr"/>
            <a:r>
              <a:rPr lang="en-US" b="1" dirty="0" smtClean="0"/>
              <a:t>Right Femur:</a:t>
            </a:r>
          </a:p>
          <a:p>
            <a:pPr algn="ctr"/>
            <a:r>
              <a:rPr lang="en-US" b="1" dirty="0" smtClean="0"/>
              <a:t>Posterior View</a:t>
            </a:r>
            <a:endParaRPr lang="en-US" b="1" dirty="0"/>
          </a:p>
        </p:txBody>
      </p:sp>
      <p:cxnSp>
        <p:nvCxnSpPr>
          <p:cNvPr id="11" name="Straight Arrow Connector 10"/>
          <p:cNvCxnSpPr/>
          <p:nvPr/>
        </p:nvCxnSpPr>
        <p:spPr>
          <a:xfrm rot="16200000" flipH="1">
            <a:off x="864869" y="3912869"/>
            <a:ext cx="533400" cy="4800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810000" y="5983069"/>
            <a:ext cx="1295400" cy="646331"/>
          </a:xfrm>
          <a:prstGeom prst="rect">
            <a:avLst/>
          </a:prstGeom>
          <a:noFill/>
        </p:spPr>
        <p:txBody>
          <a:bodyPr wrap="square" rtlCol="0">
            <a:spAutoFit/>
          </a:bodyPr>
          <a:lstStyle/>
          <a:p>
            <a:r>
              <a:rPr lang="en-US" dirty="0" smtClean="0"/>
              <a:t>Lateral </a:t>
            </a:r>
            <a:r>
              <a:rPr lang="en-US" dirty="0" err="1" smtClean="0"/>
              <a:t>condyle</a:t>
            </a:r>
            <a:endParaRPr lang="en-US" dirty="0"/>
          </a:p>
        </p:txBody>
      </p:sp>
      <p:sp>
        <p:nvSpPr>
          <p:cNvPr id="16" name="TextBox 15"/>
          <p:cNvSpPr txBox="1"/>
          <p:nvPr/>
        </p:nvSpPr>
        <p:spPr>
          <a:xfrm>
            <a:off x="53339" y="3239868"/>
            <a:ext cx="1981200" cy="646331"/>
          </a:xfrm>
          <a:prstGeom prst="rect">
            <a:avLst/>
          </a:prstGeom>
          <a:noFill/>
        </p:spPr>
        <p:txBody>
          <a:bodyPr wrap="square" rtlCol="0">
            <a:spAutoFit/>
          </a:bodyPr>
          <a:lstStyle/>
          <a:p>
            <a:r>
              <a:rPr lang="en-US" dirty="0" smtClean="0"/>
              <a:t>Medial </a:t>
            </a:r>
            <a:r>
              <a:rPr lang="en-US" dirty="0" err="1" smtClean="0"/>
              <a:t>epicondyle</a:t>
            </a:r>
            <a:endParaRPr lang="en-US" dirty="0"/>
          </a:p>
        </p:txBody>
      </p:sp>
      <p:sp>
        <p:nvSpPr>
          <p:cNvPr id="17" name="TextBox 16"/>
          <p:cNvSpPr txBox="1"/>
          <p:nvPr/>
        </p:nvSpPr>
        <p:spPr>
          <a:xfrm>
            <a:off x="144031" y="6019802"/>
            <a:ext cx="1981200" cy="369332"/>
          </a:xfrm>
          <a:prstGeom prst="rect">
            <a:avLst/>
          </a:prstGeom>
          <a:noFill/>
        </p:spPr>
        <p:txBody>
          <a:bodyPr wrap="square" rtlCol="0">
            <a:spAutoFit/>
          </a:bodyPr>
          <a:lstStyle/>
          <a:p>
            <a:r>
              <a:rPr lang="en-US" dirty="0" smtClean="0"/>
              <a:t>Medial </a:t>
            </a:r>
            <a:r>
              <a:rPr lang="en-US" dirty="0" err="1" smtClean="0"/>
              <a:t>condyle</a:t>
            </a:r>
            <a:endParaRPr lang="en-US" dirty="0"/>
          </a:p>
        </p:txBody>
      </p:sp>
      <p:sp>
        <p:nvSpPr>
          <p:cNvPr id="18" name="Freeform 17"/>
          <p:cNvSpPr/>
          <p:nvPr/>
        </p:nvSpPr>
        <p:spPr>
          <a:xfrm>
            <a:off x="1414992" y="4596342"/>
            <a:ext cx="1026583" cy="1237191"/>
          </a:xfrm>
          <a:custGeom>
            <a:avLst/>
            <a:gdLst>
              <a:gd name="connsiteX0" fmla="*/ 915458 w 1026583"/>
              <a:gd name="connsiteY0" fmla="*/ 998008 h 1237191"/>
              <a:gd name="connsiteX1" fmla="*/ 947208 w 1026583"/>
              <a:gd name="connsiteY1" fmla="*/ 883708 h 1237191"/>
              <a:gd name="connsiteX2" fmla="*/ 966258 w 1026583"/>
              <a:gd name="connsiteY2" fmla="*/ 204258 h 1237191"/>
              <a:gd name="connsiteX3" fmla="*/ 585258 w 1026583"/>
              <a:gd name="connsiteY3" fmla="*/ 7408 h 1237191"/>
              <a:gd name="connsiteX4" fmla="*/ 77258 w 1026583"/>
              <a:gd name="connsiteY4" fmla="*/ 248708 h 1237191"/>
              <a:gd name="connsiteX5" fmla="*/ 121708 w 1026583"/>
              <a:gd name="connsiteY5" fmla="*/ 699558 h 1237191"/>
              <a:gd name="connsiteX6" fmla="*/ 45508 w 1026583"/>
              <a:gd name="connsiteY6" fmla="*/ 985308 h 1237191"/>
              <a:gd name="connsiteX7" fmla="*/ 204258 w 1026583"/>
              <a:gd name="connsiteY7" fmla="*/ 1201208 h 1237191"/>
              <a:gd name="connsiteX8" fmla="*/ 623358 w 1026583"/>
              <a:gd name="connsiteY8" fmla="*/ 1201208 h 1237191"/>
              <a:gd name="connsiteX9" fmla="*/ 915458 w 1026583"/>
              <a:gd name="connsiteY9" fmla="*/ 998008 h 123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6583" h="1237191">
                <a:moveTo>
                  <a:pt x="915458" y="998008"/>
                </a:moveTo>
                <a:cubicBezTo>
                  <a:pt x="969433" y="945091"/>
                  <a:pt x="938741" y="1016000"/>
                  <a:pt x="947208" y="883708"/>
                </a:cubicBezTo>
                <a:cubicBezTo>
                  <a:pt x="955675" y="751416"/>
                  <a:pt x="1026583" y="350308"/>
                  <a:pt x="966258" y="204258"/>
                </a:cubicBezTo>
                <a:cubicBezTo>
                  <a:pt x="905933" y="58208"/>
                  <a:pt x="733425" y="0"/>
                  <a:pt x="585258" y="7408"/>
                </a:cubicBezTo>
                <a:cubicBezTo>
                  <a:pt x="437091" y="14816"/>
                  <a:pt x="154516" y="133350"/>
                  <a:pt x="77258" y="248708"/>
                </a:cubicBezTo>
                <a:cubicBezTo>
                  <a:pt x="0" y="364066"/>
                  <a:pt x="127000" y="576791"/>
                  <a:pt x="121708" y="699558"/>
                </a:cubicBezTo>
                <a:cubicBezTo>
                  <a:pt x="116416" y="822325"/>
                  <a:pt x="31750" y="901700"/>
                  <a:pt x="45508" y="985308"/>
                </a:cubicBezTo>
                <a:cubicBezTo>
                  <a:pt x="59266" y="1068916"/>
                  <a:pt x="107950" y="1165225"/>
                  <a:pt x="204258" y="1201208"/>
                </a:cubicBezTo>
                <a:cubicBezTo>
                  <a:pt x="300566" y="1237191"/>
                  <a:pt x="502708" y="1236133"/>
                  <a:pt x="623358" y="1201208"/>
                </a:cubicBezTo>
                <a:cubicBezTo>
                  <a:pt x="744008" y="1166283"/>
                  <a:pt x="861483" y="1050925"/>
                  <a:pt x="915458" y="998008"/>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2976033" y="4623858"/>
            <a:ext cx="972609" cy="1223434"/>
          </a:xfrm>
          <a:custGeom>
            <a:avLst/>
            <a:gdLst>
              <a:gd name="connsiteX0" fmla="*/ 948267 w 972609"/>
              <a:gd name="connsiteY0" fmla="*/ 373592 h 1223434"/>
              <a:gd name="connsiteX1" fmla="*/ 840317 w 972609"/>
              <a:gd name="connsiteY1" fmla="*/ 170392 h 1223434"/>
              <a:gd name="connsiteX2" fmla="*/ 421217 w 972609"/>
              <a:gd name="connsiteY2" fmla="*/ 5292 h 1223434"/>
              <a:gd name="connsiteX3" fmla="*/ 52917 w 972609"/>
              <a:gd name="connsiteY3" fmla="*/ 138642 h 1223434"/>
              <a:gd name="connsiteX4" fmla="*/ 103717 w 972609"/>
              <a:gd name="connsiteY4" fmla="*/ 500592 h 1223434"/>
              <a:gd name="connsiteX5" fmla="*/ 46567 w 972609"/>
              <a:gd name="connsiteY5" fmla="*/ 786342 h 1223434"/>
              <a:gd name="connsiteX6" fmla="*/ 65617 w 972609"/>
              <a:gd name="connsiteY6" fmla="*/ 983192 h 1223434"/>
              <a:gd name="connsiteX7" fmla="*/ 338667 w 972609"/>
              <a:gd name="connsiteY7" fmla="*/ 1160992 h 1223434"/>
              <a:gd name="connsiteX8" fmla="*/ 783167 w 972609"/>
              <a:gd name="connsiteY8" fmla="*/ 1199092 h 1223434"/>
              <a:gd name="connsiteX9" fmla="*/ 948267 w 972609"/>
              <a:gd name="connsiteY9" fmla="*/ 1014942 h 1223434"/>
              <a:gd name="connsiteX10" fmla="*/ 929217 w 972609"/>
              <a:gd name="connsiteY10" fmla="*/ 843492 h 1223434"/>
              <a:gd name="connsiteX11" fmla="*/ 948267 w 972609"/>
              <a:gd name="connsiteY11" fmla="*/ 437092 h 1223434"/>
              <a:gd name="connsiteX12" fmla="*/ 941917 w 972609"/>
              <a:gd name="connsiteY12" fmla="*/ 322792 h 1223434"/>
              <a:gd name="connsiteX13" fmla="*/ 922867 w 972609"/>
              <a:gd name="connsiteY13" fmla="*/ 265642 h 1223434"/>
              <a:gd name="connsiteX14" fmla="*/ 948267 w 972609"/>
              <a:gd name="connsiteY14" fmla="*/ 373592 h 122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609" h="1223434">
                <a:moveTo>
                  <a:pt x="948267" y="373592"/>
                </a:moveTo>
                <a:cubicBezTo>
                  <a:pt x="934509" y="357717"/>
                  <a:pt x="928159" y="231775"/>
                  <a:pt x="840317" y="170392"/>
                </a:cubicBezTo>
                <a:cubicBezTo>
                  <a:pt x="752475" y="109009"/>
                  <a:pt x="552450" y="10584"/>
                  <a:pt x="421217" y="5292"/>
                </a:cubicBezTo>
                <a:cubicBezTo>
                  <a:pt x="289984" y="0"/>
                  <a:pt x="105834" y="56092"/>
                  <a:pt x="52917" y="138642"/>
                </a:cubicBezTo>
                <a:cubicBezTo>
                  <a:pt x="0" y="221192"/>
                  <a:pt x="104775" y="392642"/>
                  <a:pt x="103717" y="500592"/>
                </a:cubicBezTo>
                <a:cubicBezTo>
                  <a:pt x="102659" y="608542"/>
                  <a:pt x="52917" y="705909"/>
                  <a:pt x="46567" y="786342"/>
                </a:cubicBezTo>
                <a:cubicBezTo>
                  <a:pt x="40217" y="866775"/>
                  <a:pt x="16934" y="920750"/>
                  <a:pt x="65617" y="983192"/>
                </a:cubicBezTo>
                <a:cubicBezTo>
                  <a:pt x="114300" y="1045634"/>
                  <a:pt x="219075" y="1125009"/>
                  <a:pt x="338667" y="1160992"/>
                </a:cubicBezTo>
                <a:cubicBezTo>
                  <a:pt x="458259" y="1196975"/>
                  <a:pt x="681567" y="1223434"/>
                  <a:pt x="783167" y="1199092"/>
                </a:cubicBezTo>
                <a:cubicBezTo>
                  <a:pt x="884767" y="1174750"/>
                  <a:pt x="923925" y="1074209"/>
                  <a:pt x="948267" y="1014942"/>
                </a:cubicBezTo>
                <a:cubicBezTo>
                  <a:pt x="972609" y="955675"/>
                  <a:pt x="929217" y="939800"/>
                  <a:pt x="929217" y="843492"/>
                </a:cubicBezTo>
                <a:cubicBezTo>
                  <a:pt x="929217" y="747184"/>
                  <a:pt x="946150" y="523875"/>
                  <a:pt x="948267" y="437092"/>
                </a:cubicBezTo>
                <a:cubicBezTo>
                  <a:pt x="950384" y="350309"/>
                  <a:pt x="946150" y="351367"/>
                  <a:pt x="941917" y="322792"/>
                </a:cubicBezTo>
                <a:cubicBezTo>
                  <a:pt x="937684" y="294217"/>
                  <a:pt x="922867" y="262467"/>
                  <a:pt x="922867" y="265642"/>
                </a:cubicBezTo>
                <a:cubicBezTo>
                  <a:pt x="922867" y="268817"/>
                  <a:pt x="962025" y="389467"/>
                  <a:pt x="948267" y="373592"/>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1336675" y="3977217"/>
            <a:ext cx="497417" cy="800100"/>
          </a:xfrm>
          <a:custGeom>
            <a:avLst/>
            <a:gdLst>
              <a:gd name="connsiteX0" fmla="*/ 466725 w 497417"/>
              <a:gd name="connsiteY0" fmla="*/ 10583 h 800100"/>
              <a:gd name="connsiteX1" fmla="*/ 377825 w 497417"/>
              <a:gd name="connsiteY1" fmla="*/ 245533 h 800100"/>
              <a:gd name="connsiteX2" fmla="*/ 155575 w 497417"/>
              <a:gd name="connsiteY2" fmla="*/ 493183 h 800100"/>
              <a:gd name="connsiteX3" fmla="*/ 85725 w 497417"/>
              <a:gd name="connsiteY3" fmla="*/ 734483 h 800100"/>
              <a:gd name="connsiteX4" fmla="*/ 22225 w 497417"/>
              <a:gd name="connsiteY4" fmla="*/ 759883 h 800100"/>
              <a:gd name="connsiteX5" fmla="*/ 28575 w 497417"/>
              <a:gd name="connsiteY5" fmla="*/ 493183 h 800100"/>
              <a:gd name="connsiteX6" fmla="*/ 193675 w 497417"/>
              <a:gd name="connsiteY6" fmla="*/ 182033 h 800100"/>
              <a:gd name="connsiteX7" fmla="*/ 466725 w 497417"/>
              <a:gd name="connsiteY7" fmla="*/ 10583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417" h="800100">
                <a:moveTo>
                  <a:pt x="466725" y="10583"/>
                </a:moveTo>
                <a:cubicBezTo>
                  <a:pt x="497417" y="21166"/>
                  <a:pt x="429683" y="165100"/>
                  <a:pt x="377825" y="245533"/>
                </a:cubicBezTo>
                <a:cubicBezTo>
                  <a:pt x="325967" y="325966"/>
                  <a:pt x="204258" y="411691"/>
                  <a:pt x="155575" y="493183"/>
                </a:cubicBezTo>
                <a:cubicBezTo>
                  <a:pt x="106892" y="574675"/>
                  <a:pt x="107950" y="690033"/>
                  <a:pt x="85725" y="734483"/>
                </a:cubicBezTo>
                <a:cubicBezTo>
                  <a:pt x="63500" y="778933"/>
                  <a:pt x="31750" y="800100"/>
                  <a:pt x="22225" y="759883"/>
                </a:cubicBezTo>
                <a:cubicBezTo>
                  <a:pt x="12700" y="719666"/>
                  <a:pt x="0" y="589491"/>
                  <a:pt x="28575" y="493183"/>
                </a:cubicBezTo>
                <a:cubicBezTo>
                  <a:pt x="57150" y="396875"/>
                  <a:pt x="122767" y="264583"/>
                  <a:pt x="193675" y="182033"/>
                </a:cubicBezTo>
                <a:cubicBezTo>
                  <a:pt x="264583" y="99483"/>
                  <a:pt x="436033" y="0"/>
                  <a:pt x="466725" y="10583"/>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1840139" y="3617431"/>
            <a:ext cx="285092" cy="319629"/>
          </a:xfrm>
          <a:custGeom>
            <a:avLst/>
            <a:gdLst>
              <a:gd name="connsiteX0" fmla="*/ 12959 w 285092"/>
              <a:gd name="connsiteY0" fmla="*/ 308831 h 319629"/>
              <a:gd name="connsiteX1" fmla="*/ 155505 w 285092"/>
              <a:gd name="connsiteY1" fmla="*/ 218125 h 319629"/>
              <a:gd name="connsiteX2" fmla="*/ 272133 w 285092"/>
              <a:gd name="connsiteY2" fmla="*/ 10798 h 319629"/>
              <a:gd name="connsiteX3" fmla="*/ 77752 w 285092"/>
              <a:gd name="connsiteY3" fmla="*/ 153335 h 319629"/>
              <a:gd name="connsiteX4" fmla="*/ 12959 w 285092"/>
              <a:gd name="connsiteY4" fmla="*/ 308831 h 31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092" h="319629">
                <a:moveTo>
                  <a:pt x="12959" y="308831"/>
                </a:moveTo>
                <a:cubicBezTo>
                  <a:pt x="25918" y="319629"/>
                  <a:pt x="112309" y="267797"/>
                  <a:pt x="155505" y="218125"/>
                </a:cubicBezTo>
                <a:cubicBezTo>
                  <a:pt x="198701" y="168453"/>
                  <a:pt x="285092" y="21596"/>
                  <a:pt x="272133" y="10798"/>
                </a:cubicBezTo>
                <a:cubicBezTo>
                  <a:pt x="259174" y="0"/>
                  <a:pt x="120948" y="99344"/>
                  <a:pt x="77752" y="153335"/>
                </a:cubicBezTo>
                <a:cubicBezTo>
                  <a:pt x="34556" y="207326"/>
                  <a:pt x="0" y="298033"/>
                  <a:pt x="12959" y="308831"/>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rot="16200000" flipH="1">
            <a:off x="1398269" y="3227070"/>
            <a:ext cx="533400" cy="4800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38200" y="2554069"/>
            <a:ext cx="1424939" cy="646331"/>
          </a:xfrm>
          <a:prstGeom prst="rect">
            <a:avLst/>
          </a:prstGeom>
          <a:noFill/>
        </p:spPr>
        <p:txBody>
          <a:bodyPr wrap="square" rtlCol="0">
            <a:spAutoFit/>
          </a:bodyPr>
          <a:lstStyle/>
          <a:p>
            <a:r>
              <a:rPr lang="en-US" dirty="0" smtClean="0"/>
              <a:t>Adductor tubercle</a:t>
            </a:r>
            <a:endParaRPr lang="en-US" dirty="0"/>
          </a:p>
        </p:txBody>
      </p:sp>
      <p:cxnSp>
        <p:nvCxnSpPr>
          <p:cNvPr id="28" name="Straight Arrow Connector 27"/>
          <p:cNvCxnSpPr/>
          <p:nvPr/>
        </p:nvCxnSpPr>
        <p:spPr>
          <a:xfrm flipV="1">
            <a:off x="1043941" y="5524503"/>
            <a:ext cx="708658" cy="4952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6200000" flipV="1">
            <a:off x="3695698" y="5600700"/>
            <a:ext cx="457202" cy="3810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Freeform 30"/>
          <p:cNvSpPr/>
          <p:nvPr/>
        </p:nvSpPr>
        <p:spPr>
          <a:xfrm>
            <a:off x="3680278" y="4165984"/>
            <a:ext cx="393082" cy="1185653"/>
          </a:xfrm>
          <a:custGeom>
            <a:avLst/>
            <a:gdLst>
              <a:gd name="connsiteX0" fmla="*/ 38876 w 393082"/>
              <a:gd name="connsiteY0" fmla="*/ 19437 h 1185653"/>
              <a:gd name="connsiteX1" fmla="*/ 90711 w 393082"/>
              <a:gd name="connsiteY1" fmla="*/ 369302 h 1185653"/>
              <a:gd name="connsiteX2" fmla="*/ 246216 w 393082"/>
              <a:gd name="connsiteY2" fmla="*/ 680293 h 1185653"/>
              <a:gd name="connsiteX3" fmla="*/ 246216 w 393082"/>
              <a:gd name="connsiteY3" fmla="*/ 978326 h 1185653"/>
              <a:gd name="connsiteX4" fmla="*/ 298050 w 393082"/>
              <a:gd name="connsiteY4" fmla="*/ 1146779 h 1185653"/>
              <a:gd name="connsiteX5" fmla="*/ 388762 w 393082"/>
              <a:gd name="connsiteY5" fmla="*/ 745083 h 1185653"/>
              <a:gd name="connsiteX6" fmla="*/ 323968 w 393082"/>
              <a:gd name="connsiteY6" fmla="*/ 485923 h 1185653"/>
              <a:gd name="connsiteX7" fmla="*/ 38876 w 393082"/>
              <a:gd name="connsiteY7" fmla="*/ 19437 h 118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082" h="1185653">
                <a:moveTo>
                  <a:pt x="38876" y="19437"/>
                </a:moveTo>
                <a:cubicBezTo>
                  <a:pt x="0" y="0"/>
                  <a:pt x="56154" y="259159"/>
                  <a:pt x="90711" y="369302"/>
                </a:cubicBezTo>
                <a:cubicBezTo>
                  <a:pt x="125268" y="479445"/>
                  <a:pt x="220299" y="578789"/>
                  <a:pt x="246216" y="680293"/>
                </a:cubicBezTo>
                <a:cubicBezTo>
                  <a:pt x="272134" y="781797"/>
                  <a:pt x="237577" y="900578"/>
                  <a:pt x="246216" y="978326"/>
                </a:cubicBezTo>
                <a:cubicBezTo>
                  <a:pt x="254855" y="1056074"/>
                  <a:pt x="274292" y="1185653"/>
                  <a:pt x="298050" y="1146779"/>
                </a:cubicBezTo>
                <a:cubicBezTo>
                  <a:pt x="321808" y="1107905"/>
                  <a:pt x="384442" y="855226"/>
                  <a:pt x="388762" y="745083"/>
                </a:cubicBezTo>
                <a:cubicBezTo>
                  <a:pt x="393082" y="634940"/>
                  <a:pt x="382282" y="613343"/>
                  <a:pt x="323968" y="485923"/>
                </a:cubicBezTo>
                <a:cubicBezTo>
                  <a:pt x="265654" y="358503"/>
                  <a:pt x="77752" y="38874"/>
                  <a:pt x="38876" y="19437"/>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114800" y="3087469"/>
            <a:ext cx="1295400" cy="646331"/>
          </a:xfrm>
          <a:prstGeom prst="rect">
            <a:avLst/>
          </a:prstGeom>
          <a:noFill/>
        </p:spPr>
        <p:txBody>
          <a:bodyPr wrap="square" rtlCol="0">
            <a:spAutoFit/>
          </a:bodyPr>
          <a:lstStyle/>
          <a:p>
            <a:r>
              <a:rPr lang="en-US" dirty="0" smtClean="0"/>
              <a:t>Lateral </a:t>
            </a:r>
            <a:r>
              <a:rPr lang="en-US" dirty="0" err="1" smtClean="0"/>
              <a:t>epicondyle</a:t>
            </a:r>
            <a:endParaRPr lang="en-US" dirty="0"/>
          </a:p>
        </p:txBody>
      </p:sp>
      <p:cxnSp>
        <p:nvCxnSpPr>
          <p:cNvPr id="33" name="Straight Arrow Connector 32"/>
          <p:cNvCxnSpPr/>
          <p:nvPr/>
        </p:nvCxnSpPr>
        <p:spPr>
          <a:xfrm rot="5400000">
            <a:off x="3827096" y="3979496"/>
            <a:ext cx="804008" cy="381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6" name="Title 4"/>
          <p:cNvSpPr txBox="1">
            <a:spLocks/>
          </p:cNvSpPr>
          <p:nvPr/>
        </p:nvSpPr>
        <p:spPr>
          <a:xfrm>
            <a:off x="3657600" y="228600"/>
            <a:ext cx="4953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Distal</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 Features of the FEMUR:</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24" name="Rectangle 23"/>
          <p:cNvSpPr/>
          <p:nvPr/>
        </p:nvSpPr>
        <p:spPr>
          <a:xfrm>
            <a:off x="5562600" y="1487031"/>
            <a:ext cx="3429000" cy="5940088"/>
          </a:xfrm>
          <a:prstGeom prst="rect">
            <a:avLst/>
          </a:prstGeom>
        </p:spPr>
        <p:txBody>
          <a:bodyPr wrap="square">
            <a:spAutoFit/>
          </a:bodyPr>
          <a:lstStyle/>
          <a:p>
            <a:r>
              <a:rPr lang="en-US" sz="2000" dirty="0" smtClean="0"/>
              <a:t>The distal end of the femur has 3 points in which it articulates with other bones.  The two</a:t>
            </a:r>
            <a:r>
              <a:rPr lang="en-US" sz="2000" dirty="0" smtClean="0">
                <a:solidFill>
                  <a:srgbClr val="4F6228"/>
                </a:solidFill>
              </a:rPr>
              <a:t> </a:t>
            </a:r>
            <a:r>
              <a:rPr lang="en-US" sz="2000" b="1" dirty="0" err="1" smtClean="0">
                <a:solidFill>
                  <a:srgbClr val="4F6228"/>
                </a:solidFill>
              </a:rPr>
              <a:t>condyles</a:t>
            </a:r>
            <a:r>
              <a:rPr lang="en-US" sz="2000" dirty="0" smtClean="0">
                <a:solidFill>
                  <a:srgbClr val="4F6228"/>
                </a:solidFill>
              </a:rPr>
              <a:t> </a:t>
            </a:r>
            <a:r>
              <a:rPr lang="en-US" sz="2000" dirty="0" smtClean="0"/>
              <a:t>(</a:t>
            </a:r>
            <a:r>
              <a:rPr lang="en-US" sz="2000" b="1" dirty="0" smtClean="0">
                <a:solidFill>
                  <a:srgbClr val="4F6228"/>
                </a:solidFill>
              </a:rPr>
              <a:t>medial</a:t>
            </a:r>
            <a:r>
              <a:rPr lang="en-US" sz="2000" dirty="0" smtClean="0"/>
              <a:t> and </a:t>
            </a:r>
            <a:r>
              <a:rPr lang="en-US" sz="2000" b="1" dirty="0" smtClean="0">
                <a:solidFill>
                  <a:schemeClr val="accent3">
                    <a:lumMod val="50000"/>
                  </a:schemeClr>
                </a:solidFill>
              </a:rPr>
              <a:t>lateral</a:t>
            </a:r>
            <a:r>
              <a:rPr lang="en-US" sz="2000" dirty="0" smtClean="0"/>
              <a:t>) articulate with the tibia at the knee joint.  The patellar surface articulates with the patella.</a:t>
            </a:r>
          </a:p>
          <a:p>
            <a:endParaRPr lang="en-US" sz="2000" dirty="0" smtClean="0"/>
          </a:p>
          <a:p>
            <a:r>
              <a:rPr lang="en-US" sz="2000" dirty="0" smtClean="0"/>
              <a:t>The fibula is not involved in the knee joint and does not make contact with the femur yet the fibular collateral ligament does attach the two, adding stability to the knee joint. </a:t>
            </a:r>
          </a:p>
          <a:p>
            <a:r>
              <a:rPr lang="en-US" sz="2000" dirty="0" smtClean="0"/>
              <a:t>   </a:t>
            </a:r>
          </a:p>
          <a:p>
            <a:endParaRPr lang="en-US" sz="2000" dirty="0" smtClean="0"/>
          </a:p>
          <a:p>
            <a:endParaRPr lang="en-US" sz="2000" dirty="0"/>
          </a:p>
        </p:txBody>
      </p:sp>
      <p:grpSp>
        <p:nvGrpSpPr>
          <p:cNvPr id="25" name="Group 24"/>
          <p:cNvGrpSpPr/>
          <p:nvPr/>
        </p:nvGrpSpPr>
        <p:grpSpPr>
          <a:xfrm>
            <a:off x="2133600" y="5410200"/>
            <a:ext cx="1981200" cy="1083424"/>
            <a:chOff x="2133600" y="5410200"/>
            <a:chExt cx="1981200" cy="1083424"/>
          </a:xfrm>
        </p:grpSpPr>
        <p:cxnSp>
          <p:nvCxnSpPr>
            <p:cNvPr id="26" name="Straight Arrow Connector 25"/>
            <p:cNvCxnSpPr/>
            <p:nvPr/>
          </p:nvCxnSpPr>
          <p:spPr>
            <a:xfrm rot="16200000" flipV="1">
              <a:off x="2495373" y="5581828"/>
              <a:ext cx="495655" cy="1524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33600" y="5847293"/>
              <a:ext cx="1981200" cy="646331"/>
            </a:xfrm>
            <a:prstGeom prst="rect">
              <a:avLst/>
            </a:prstGeom>
            <a:noFill/>
          </p:spPr>
          <p:txBody>
            <a:bodyPr wrap="square" rtlCol="0">
              <a:spAutoFit/>
            </a:bodyPr>
            <a:lstStyle/>
            <a:p>
              <a:r>
                <a:rPr lang="en-US" dirty="0" err="1" smtClean="0"/>
                <a:t>Intercondylar</a:t>
              </a:r>
              <a:endParaRPr lang="en-US" dirty="0" smtClean="0"/>
            </a:p>
            <a:p>
              <a:r>
                <a:rPr lang="en-US" dirty="0" smtClean="0"/>
                <a:t>notch</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par>
                                <p:cTn id="8" presetID="22" presetClass="entr" presetSubtype="1" fill="hold" grpId="1"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2000"/>
                                        <p:tgtEl>
                                          <p:spTgt spid="18"/>
                                        </p:tgtEl>
                                      </p:cBhvr>
                                    </p:animEffect>
                                  </p:childTnLst>
                                </p:cTn>
                              </p:par>
                              <p:par>
                                <p:cTn id="11" presetID="22" presetClass="entr" presetSubtype="1" fill="hold" grpId="1"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2000"/>
                                        <p:tgtEl>
                                          <p:spTgt spid="1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2000"/>
                                        <p:tgtEl>
                                          <p:spTgt spid="17"/>
                                        </p:tgtEl>
                                      </p:cBhvr>
                                    </p:animEffect>
                                  </p:childTnLst>
                                </p:cTn>
                              </p:par>
                              <p:par>
                                <p:cTn id="17" presetID="22" presetClass="entr" presetSubtype="1"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2000"/>
                                        <p:tgtEl>
                                          <p:spTgt spid="28"/>
                                        </p:tgtEl>
                                      </p:cBhvr>
                                    </p:animEffect>
                                  </p:childTnLst>
                                </p:cTn>
                              </p:par>
                              <p:par>
                                <p:cTn id="20" presetID="22" presetClass="entr" presetSubtype="1"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20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2000"/>
                                        <p:tgtEl>
                                          <p:spTgt spid="20"/>
                                        </p:tgtEl>
                                      </p:cBhvr>
                                    </p:animEffect>
                                  </p:childTnLst>
                                </p:cTn>
                              </p:par>
                              <p:par>
                                <p:cTn id="28" presetID="22" presetClass="entr" presetSubtype="1"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2000"/>
                                        <p:tgtEl>
                                          <p:spTgt spid="11"/>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2000"/>
                                        <p:tgtEl>
                                          <p:spTgt spid="16"/>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up)">
                                      <p:cBhvr>
                                        <p:cTn id="36" dur="2000"/>
                                        <p:tgtEl>
                                          <p:spTgt spid="32"/>
                                        </p:tgtEl>
                                      </p:cBhvr>
                                    </p:animEffect>
                                  </p:childTnLst>
                                </p:cTn>
                              </p:par>
                              <p:par>
                                <p:cTn id="37" presetID="22" presetClass="entr" presetSubtype="1"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2000"/>
                                        <p:tgtEl>
                                          <p:spTgt spid="33"/>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up)">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par>
                                <p:cTn id="48" presetID="22" presetClass="entr" presetSubtype="1"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up)">
                                      <p:cBhvr>
                                        <p:cTn id="50" dur="500"/>
                                        <p:tgtEl>
                                          <p:spTgt spid="22"/>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up)">
                                      <p:cBhvr>
                                        <p:cTn id="53" dur="30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down)">
                                      <p:cBhvr>
                                        <p:cTn id="58"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6" grpId="0"/>
      <p:bldP spid="17" grpId="0"/>
      <p:bldP spid="18" grpId="1" animBg="1"/>
      <p:bldP spid="19" grpId="1" animBg="1"/>
      <p:bldP spid="20" grpId="0" animBg="1"/>
      <p:bldP spid="21" grpId="0" animBg="1"/>
      <p:bldP spid="23" grpId="0"/>
      <p:bldP spid="31" grpId="0" animBg="1"/>
      <p:bldP spid="32" grpId="0"/>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ig._28.1_B(2).jpg"/>
          <p:cNvPicPr>
            <a:picLocks noChangeAspect="1"/>
          </p:cNvPicPr>
          <p:nvPr/>
        </p:nvPicPr>
        <p:blipFill>
          <a:blip r:embed="rId2"/>
          <a:srcRect l="37778" t="3333" r="44444" b="46618"/>
          <a:stretch>
            <a:fillRect/>
          </a:stretch>
        </p:blipFill>
        <p:spPr>
          <a:xfrm flipH="1">
            <a:off x="152400" y="152400"/>
            <a:ext cx="1295401" cy="3505200"/>
          </a:xfrm>
          <a:prstGeom prst="rect">
            <a:avLst/>
          </a:prstGeom>
        </p:spPr>
      </p:pic>
      <p:sp>
        <p:nvSpPr>
          <p:cNvPr id="9" name="Freeform 8"/>
          <p:cNvSpPr/>
          <p:nvPr/>
        </p:nvSpPr>
        <p:spPr>
          <a:xfrm>
            <a:off x="353483" y="550333"/>
            <a:ext cx="476250" cy="2526242"/>
          </a:xfrm>
          <a:custGeom>
            <a:avLst/>
            <a:gdLst>
              <a:gd name="connsiteX0" fmla="*/ 395817 w 476250"/>
              <a:gd name="connsiteY0" fmla="*/ 2256367 h 2526242"/>
              <a:gd name="connsiteX1" fmla="*/ 383117 w 476250"/>
              <a:gd name="connsiteY1" fmla="*/ 1837267 h 2526242"/>
              <a:gd name="connsiteX2" fmla="*/ 364067 w 476250"/>
              <a:gd name="connsiteY2" fmla="*/ 1475317 h 2526242"/>
              <a:gd name="connsiteX3" fmla="*/ 408517 w 476250"/>
              <a:gd name="connsiteY3" fmla="*/ 1240367 h 2526242"/>
              <a:gd name="connsiteX4" fmla="*/ 408517 w 476250"/>
              <a:gd name="connsiteY4" fmla="*/ 992717 h 2526242"/>
              <a:gd name="connsiteX5" fmla="*/ 294217 w 476250"/>
              <a:gd name="connsiteY5" fmla="*/ 579967 h 2526242"/>
              <a:gd name="connsiteX6" fmla="*/ 173567 w 476250"/>
              <a:gd name="connsiteY6" fmla="*/ 141817 h 2526242"/>
              <a:gd name="connsiteX7" fmla="*/ 148167 w 476250"/>
              <a:gd name="connsiteY7" fmla="*/ 33867 h 2526242"/>
              <a:gd name="connsiteX8" fmla="*/ 40217 w 476250"/>
              <a:gd name="connsiteY8" fmla="*/ 345017 h 2526242"/>
              <a:gd name="connsiteX9" fmla="*/ 14817 w 476250"/>
              <a:gd name="connsiteY9" fmla="*/ 853017 h 2526242"/>
              <a:gd name="connsiteX10" fmla="*/ 129117 w 476250"/>
              <a:gd name="connsiteY10" fmla="*/ 1443567 h 2526242"/>
              <a:gd name="connsiteX11" fmla="*/ 230717 w 476250"/>
              <a:gd name="connsiteY11" fmla="*/ 1900767 h 2526242"/>
              <a:gd name="connsiteX12" fmla="*/ 256117 w 476250"/>
              <a:gd name="connsiteY12" fmla="*/ 2123017 h 2526242"/>
              <a:gd name="connsiteX13" fmla="*/ 275167 w 476250"/>
              <a:gd name="connsiteY13" fmla="*/ 2364317 h 2526242"/>
              <a:gd name="connsiteX14" fmla="*/ 249767 w 476250"/>
              <a:gd name="connsiteY14" fmla="*/ 2453217 h 2526242"/>
              <a:gd name="connsiteX15" fmla="*/ 452967 w 476250"/>
              <a:gd name="connsiteY15" fmla="*/ 2484967 h 2526242"/>
              <a:gd name="connsiteX16" fmla="*/ 389467 w 476250"/>
              <a:gd name="connsiteY16" fmla="*/ 2205567 h 2526242"/>
              <a:gd name="connsiteX17" fmla="*/ 395817 w 476250"/>
              <a:gd name="connsiteY17" fmla="*/ 2256367 h 252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6250" h="2526242">
                <a:moveTo>
                  <a:pt x="395817" y="2256367"/>
                </a:moveTo>
                <a:cubicBezTo>
                  <a:pt x="394759" y="2194984"/>
                  <a:pt x="388409" y="1967442"/>
                  <a:pt x="383117" y="1837267"/>
                </a:cubicBezTo>
                <a:cubicBezTo>
                  <a:pt x="377825" y="1707092"/>
                  <a:pt x="359834" y="1574800"/>
                  <a:pt x="364067" y="1475317"/>
                </a:cubicBezTo>
                <a:cubicBezTo>
                  <a:pt x="368300" y="1375834"/>
                  <a:pt x="401109" y="1320800"/>
                  <a:pt x="408517" y="1240367"/>
                </a:cubicBezTo>
                <a:cubicBezTo>
                  <a:pt x="415925" y="1159934"/>
                  <a:pt x="427567" y="1102783"/>
                  <a:pt x="408517" y="992717"/>
                </a:cubicBezTo>
                <a:cubicBezTo>
                  <a:pt x="389467" y="882651"/>
                  <a:pt x="294217" y="579967"/>
                  <a:pt x="294217" y="579967"/>
                </a:cubicBezTo>
                <a:cubicBezTo>
                  <a:pt x="255059" y="438150"/>
                  <a:pt x="197909" y="232834"/>
                  <a:pt x="173567" y="141817"/>
                </a:cubicBezTo>
                <a:cubicBezTo>
                  <a:pt x="149225" y="50800"/>
                  <a:pt x="170392" y="0"/>
                  <a:pt x="148167" y="33867"/>
                </a:cubicBezTo>
                <a:cubicBezTo>
                  <a:pt x="125942" y="67734"/>
                  <a:pt x="62442" y="208492"/>
                  <a:pt x="40217" y="345017"/>
                </a:cubicBezTo>
                <a:cubicBezTo>
                  <a:pt x="17992" y="481542"/>
                  <a:pt x="0" y="669925"/>
                  <a:pt x="14817" y="853017"/>
                </a:cubicBezTo>
                <a:cubicBezTo>
                  <a:pt x="29634" y="1036109"/>
                  <a:pt x="93134" y="1268942"/>
                  <a:pt x="129117" y="1443567"/>
                </a:cubicBezTo>
                <a:cubicBezTo>
                  <a:pt x="165100" y="1618192"/>
                  <a:pt x="209550" y="1787526"/>
                  <a:pt x="230717" y="1900767"/>
                </a:cubicBezTo>
                <a:cubicBezTo>
                  <a:pt x="251884" y="2014008"/>
                  <a:pt x="248709" y="2045759"/>
                  <a:pt x="256117" y="2123017"/>
                </a:cubicBezTo>
                <a:cubicBezTo>
                  <a:pt x="263525" y="2200275"/>
                  <a:pt x="276225" y="2309284"/>
                  <a:pt x="275167" y="2364317"/>
                </a:cubicBezTo>
                <a:cubicBezTo>
                  <a:pt x="274109" y="2419350"/>
                  <a:pt x="220134" y="2433109"/>
                  <a:pt x="249767" y="2453217"/>
                </a:cubicBezTo>
                <a:cubicBezTo>
                  <a:pt x="279400" y="2473325"/>
                  <a:pt x="429684" y="2526242"/>
                  <a:pt x="452967" y="2484967"/>
                </a:cubicBezTo>
                <a:cubicBezTo>
                  <a:pt x="476250" y="2443692"/>
                  <a:pt x="401109" y="2244725"/>
                  <a:pt x="389467" y="2205567"/>
                </a:cubicBezTo>
                <a:cubicBezTo>
                  <a:pt x="377825" y="2166409"/>
                  <a:pt x="396875" y="2317750"/>
                  <a:pt x="395817" y="2256367"/>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709083" y="1595967"/>
            <a:ext cx="330200" cy="1445683"/>
          </a:xfrm>
          <a:custGeom>
            <a:avLst/>
            <a:gdLst>
              <a:gd name="connsiteX0" fmla="*/ 65617 w 330200"/>
              <a:gd name="connsiteY0" fmla="*/ 4233 h 1445683"/>
              <a:gd name="connsiteX1" fmla="*/ 40217 w 330200"/>
              <a:gd name="connsiteY1" fmla="*/ 270933 h 1445683"/>
              <a:gd name="connsiteX2" fmla="*/ 2117 w 330200"/>
              <a:gd name="connsiteY2" fmla="*/ 537633 h 1445683"/>
              <a:gd name="connsiteX3" fmla="*/ 27517 w 330200"/>
              <a:gd name="connsiteY3" fmla="*/ 931333 h 1445683"/>
              <a:gd name="connsiteX4" fmla="*/ 46567 w 330200"/>
              <a:gd name="connsiteY4" fmla="*/ 1248833 h 1445683"/>
              <a:gd name="connsiteX5" fmla="*/ 262467 w 330200"/>
              <a:gd name="connsiteY5" fmla="*/ 1420283 h 1445683"/>
              <a:gd name="connsiteX6" fmla="*/ 306917 w 330200"/>
              <a:gd name="connsiteY6" fmla="*/ 1401233 h 1445683"/>
              <a:gd name="connsiteX7" fmla="*/ 319617 w 330200"/>
              <a:gd name="connsiteY7" fmla="*/ 1318683 h 1445683"/>
              <a:gd name="connsiteX8" fmla="*/ 325967 w 330200"/>
              <a:gd name="connsiteY8" fmla="*/ 1013883 h 1445683"/>
              <a:gd name="connsiteX9" fmla="*/ 306917 w 330200"/>
              <a:gd name="connsiteY9" fmla="*/ 709083 h 1445683"/>
              <a:gd name="connsiteX10" fmla="*/ 186267 w 330200"/>
              <a:gd name="connsiteY10" fmla="*/ 296333 h 1445683"/>
              <a:gd name="connsiteX11" fmla="*/ 65617 w 330200"/>
              <a:gd name="connsiteY11" fmla="*/ 4233 h 144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0200" h="1445683">
                <a:moveTo>
                  <a:pt x="65617" y="4233"/>
                </a:moveTo>
                <a:cubicBezTo>
                  <a:pt x="41275" y="0"/>
                  <a:pt x="50800" y="182033"/>
                  <a:pt x="40217" y="270933"/>
                </a:cubicBezTo>
                <a:cubicBezTo>
                  <a:pt x="29634" y="359833"/>
                  <a:pt x="4234" y="427566"/>
                  <a:pt x="2117" y="537633"/>
                </a:cubicBezTo>
                <a:cubicBezTo>
                  <a:pt x="0" y="647700"/>
                  <a:pt x="20109" y="812800"/>
                  <a:pt x="27517" y="931333"/>
                </a:cubicBezTo>
                <a:cubicBezTo>
                  <a:pt x="34925" y="1049866"/>
                  <a:pt x="7409" y="1167342"/>
                  <a:pt x="46567" y="1248833"/>
                </a:cubicBezTo>
                <a:cubicBezTo>
                  <a:pt x="85725" y="1330324"/>
                  <a:pt x="219076" y="1394883"/>
                  <a:pt x="262467" y="1420283"/>
                </a:cubicBezTo>
                <a:cubicBezTo>
                  <a:pt x="305858" y="1445683"/>
                  <a:pt x="297392" y="1418166"/>
                  <a:pt x="306917" y="1401233"/>
                </a:cubicBezTo>
                <a:cubicBezTo>
                  <a:pt x="316442" y="1384300"/>
                  <a:pt x="316442" y="1383241"/>
                  <a:pt x="319617" y="1318683"/>
                </a:cubicBezTo>
                <a:cubicBezTo>
                  <a:pt x="322792" y="1254125"/>
                  <a:pt x="328084" y="1115483"/>
                  <a:pt x="325967" y="1013883"/>
                </a:cubicBezTo>
                <a:cubicBezTo>
                  <a:pt x="323850" y="912283"/>
                  <a:pt x="330200" y="828675"/>
                  <a:pt x="306917" y="709083"/>
                </a:cubicBezTo>
                <a:cubicBezTo>
                  <a:pt x="283634" y="589491"/>
                  <a:pt x="223309" y="419100"/>
                  <a:pt x="186267" y="296333"/>
                </a:cubicBezTo>
                <a:cubicBezTo>
                  <a:pt x="149225" y="173566"/>
                  <a:pt x="89959" y="8466"/>
                  <a:pt x="65617" y="4233"/>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95275" y="1122892"/>
            <a:ext cx="338667" cy="1906058"/>
          </a:xfrm>
          <a:custGeom>
            <a:avLst/>
            <a:gdLst>
              <a:gd name="connsiteX0" fmla="*/ 263525 w 338667"/>
              <a:gd name="connsiteY0" fmla="*/ 1906058 h 1906058"/>
              <a:gd name="connsiteX1" fmla="*/ 333375 w 338667"/>
              <a:gd name="connsiteY1" fmla="*/ 1728258 h 1906058"/>
              <a:gd name="connsiteX2" fmla="*/ 295275 w 338667"/>
              <a:gd name="connsiteY2" fmla="*/ 1398058 h 1906058"/>
              <a:gd name="connsiteX3" fmla="*/ 212725 w 338667"/>
              <a:gd name="connsiteY3" fmla="*/ 940858 h 1906058"/>
              <a:gd name="connsiteX4" fmla="*/ 92075 w 338667"/>
              <a:gd name="connsiteY4" fmla="*/ 470958 h 1906058"/>
              <a:gd name="connsiteX5" fmla="*/ 60325 w 338667"/>
              <a:gd name="connsiteY5" fmla="*/ 39158 h 1906058"/>
              <a:gd name="connsiteX6" fmla="*/ 22225 w 338667"/>
              <a:gd name="connsiteY6" fmla="*/ 236008 h 1906058"/>
              <a:gd name="connsiteX7" fmla="*/ 3175 w 338667"/>
              <a:gd name="connsiteY7" fmla="*/ 629708 h 1906058"/>
              <a:gd name="connsiteX8" fmla="*/ 41275 w 338667"/>
              <a:gd name="connsiteY8" fmla="*/ 1042458 h 1906058"/>
              <a:gd name="connsiteX9" fmla="*/ 123825 w 338667"/>
              <a:gd name="connsiteY9" fmla="*/ 1461558 h 1906058"/>
              <a:gd name="connsiteX10" fmla="*/ 212725 w 338667"/>
              <a:gd name="connsiteY10" fmla="*/ 1728258 h 1906058"/>
              <a:gd name="connsiteX11" fmla="*/ 263525 w 338667"/>
              <a:gd name="connsiteY11" fmla="*/ 1906058 h 190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667" h="1906058">
                <a:moveTo>
                  <a:pt x="263525" y="1906058"/>
                </a:moveTo>
                <a:cubicBezTo>
                  <a:pt x="283633" y="1906058"/>
                  <a:pt x="328083" y="1812925"/>
                  <a:pt x="333375" y="1728258"/>
                </a:cubicBezTo>
                <a:cubicBezTo>
                  <a:pt x="338667" y="1643591"/>
                  <a:pt x="315383" y="1529291"/>
                  <a:pt x="295275" y="1398058"/>
                </a:cubicBezTo>
                <a:cubicBezTo>
                  <a:pt x="275167" y="1266825"/>
                  <a:pt x="246592" y="1095375"/>
                  <a:pt x="212725" y="940858"/>
                </a:cubicBezTo>
                <a:cubicBezTo>
                  <a:pt x="178858" y="786341"/>
                  <a:pt x="117475" y="621241"/>
                  <a:pt x="92075" y="470958"/>
                </a:cubicBezTo>
                <a:cubicBezTo>
                  <a:pt x="66675" y="320675"/>
                  <a:pt x="71967" y="78316"/>
                  <a:pt x="60325" y="39158"/>
                </a:cubicBezTo>
                <a:cubicBezTo>
                  <a:pt x="48683" y="0"/>
                  <a:pt x="31750" y="137583"/>
                  <a:pt x="22225" y="236008"/>
                </a:cubicBezTo>
                <a:cubicBezTo>
                  <a:pt x="12700" y="334433"/>
                  <a:pt x="0" y="495300"/>
                  <a:pt x="3175" y="629708"/>
                </a:cubicBezTo>
                <a:cubicBezTo>
                  <a:pt x="6350" y="764116"/>
                  <a:pt x="21167" y="903816"/>
                  <a:pt x="41275" y="1042458"/>
                </a:cubicBezTo>
                <a:cubicBezTo>
                  <a:pt x="61383" y="1181100"/>
                  <a:pt x="95250" y="1347258"/>
                  <a:pt x="123825" y="1461558"/>
                </a:cubicBezTo>
                <a:cubicBezTo>
                  <a:pt x="152400" y="1575858"/>
                  <a:pt x="193675" y="1660525"/>
                  <a:pt x="212725" y="1728258"/>
                </a:cubicBezTo>
                <a:cubicBezTo>
                  <a:pt x="231775" y="1795991"/>
                  <a:pt x="243417" y="1906058"/>
                  <a:pt x="263525" y="1906058"/>
                </a:cubicBezTo>
                <a:close/>
              </a:path>
            </a:pathLst>
          </a:custGeom>
          <a:solidFill>
            <a:srgbClr val="00009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432858" y="220133"/>
            <a:ext cx="677334" cy="3013075"/>
          </a:xfrm>
          <a:custGeom>
            <a:avLst/>
            <a:gdLst>
              <a:gd name="connsiteX0" fmla="*/ 17992 w 677334"/>
              <a:gd name="connsiteY0" fmla="*/ 40217 h 3013075"/>
              <a:gd name="connsiteX1" fmla="*/ 106892 w 677334"/>
              <a:gd name="connsiteY1" fmla="*/ 491067 h 3013075"/>
              <a:gd name="connsiteX2" fmla="*/ 246592 w 677334"/>
              <a:gd name="connsiteY2" fmla="*/ 999067 h 3013075"/>
              <a:gd name="connsiteX3" fmla="*/ 437092 w 677334"/>
              <a:gd name="connsiteY3" fmla="*/ 1583267 h 3013075"/>
              <a:gd name="connsiteX4" fmla="*/ 570442 w 677334"/>
              <a:gd name="connsiteY4" fmla="*/ 1996017 h 3013075"/>
              <a:gd name="connsiteX5" fmla="*/ 602192 w 677334"/>
              <a:gd name="connsiteY5" fmla="*/ 2415117 h 3013075"/>
              <a:gd name="connsiteX6" fmla="*/ 608542 w 677334"/>
              <a:gd name="connsiteY6" fmla="*/ 2910417 h 3013075"/>
              <a:gd name="connsiteX7" fmla="*/ 627592 w 677334"/>
              <a:gd name="connsiteY7" fmla="*/ 2999317 h 3013075"/>
              <a:gd name="connsiteX8" fmla="*/ 659342 w 677334"/>
              <a:gd name="connsiteY8" fmla="*/ 2827867 h 3013075"/>
              <a:gd name="connsiteX9" fmla="*/ 665692 w 677334"/>
              <a:gd name="connsiteY9" fmla="*/ 2529417 h 3013075"/>
              <a:gd name="connsiteX10" fmla="*/ 672042 w 677334"/>
              <a:gd name="connsiteY10" fmla="*/ 2142067 h 3013075"/>
              <a:gd name="connsiteX11" fmla="*/ 633942 w 677334"/>
              <a:gd name="connsiteY11" fmla="*/ 1875367 h 3013075"/>
              <a:gd name="connsiteX12" fmla="*/ 525992 w 677334"/>
              <a:gd name="connsiteY12" fmla="*/ 1335617 h 3013075"/>
              <a:gd name="connsiteX13" fmla="*/ 386292 w 677334"/>
              <a:gd name="connsiteY13" fmla="*/ 954617 h 3013075"/>
              <a:gd name="connsiteX14" fmla="*/ 284692 w 677334"/>
              <a:gd name="connsiteY14" fmla="*/ 510117 h 3013075"/>
              <a:gd name="connsiteX15" fmla="*/ 214842 w 677334"/>
              <a:gd name="connsiteY15" fmla="*/ 249767 h 3013075"/>
              <a:gd name="connsiteX16" fmla="*/ 17992 w 677334"/>
              <a:gd name="connsiteY16" fmla="*/ 40217 h 301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7334" h="3013075">
                <a:moveTo>
                  <a:pt x="17992" y="40217"/>
                </a:moveTo>
                <a:cubicBezTo>
                  <a:pt x="0" y="80434"/>
                  <a:pt x="68792" y="331259"/>
                  <a:pt x="106892" y="491067"/>
                </a:cubicBezTo>
                <a:cubicBezTo>
                  <a:pt x="144992" y="650875"/>
                  <a:pt x="191559" y="817034"/>
                  <a:pt x="246592" y="999067"/>
                </a:cubicBezTo>
                <a:cubicBezTo>
                  <a:pt x="301625" y="1181100"/>
                  <a:pt x="383117" y="1417109"/>
                  <a:pt x="437092" y="1583267"/>
                </a:cubicBezTo>
                <a:cubicBezTo>
                  <a:pt x="491067" y="1749425"/>
                  <a:pt x="542925" y="1857375"/>
                  <a:pt x="570442" y="1996017"/>
                </a:cubicBezTo>
                <a:cubicBezTo>
                  <a:pt x="597959" y="2134659"/>
                  <a:pt x="595842" y="2262717"/>
                  <a:pt x="602192" y="2415117"/>
                </a:cubicBezTo>
                <a:cubicBezTo>
                  <a:pt x="608542" y="2567517"/>
                  <a:pt x="604309" y="2813050"/>
                  <a:pt x="608542" y="2910417"/>
                </a:cubicBezTo>
                <a:cubicBezTo>
                  <a:pt x="612775" y="3007784"/>
                  <a:pt x="619125" y="3013075"/>
                  <a:pt x="627592" y="2999317"/>
                </a:cubicBezTo>
                <a:cubicBezTo>
                  <a:pt x="636059" y="2985559"/>
                  <a:pt x="652992" y="2906184"/>
                  <a:pt x="659342" y="2827867"/>
                </a:cubicBezTo>
                <a:cubicBezTo>
                  <a:pt x="665692" y="2749550"/>
                  <a:pt x="663575" y="2643717"/>
                  <a:pt x="665692" y="2529417"/>
                </a:cubicBezTo>
                <a:cubicBezTo>
                  <a:pt x="667809" y="2415117"/>
                  <a:pt x="677334" y="2251075"/>
                  <a:pt x="672042" y="2142067"/>
                </a:cubicBezTo>
                <a:cubicBezTo>
                  <a:pt x="666750" y="2033059"/>
                  <a:pt x="658284" y="2009775"/>
                  <a:pt x="633942" y="1875367"/>
                </a:cubicBezTo>
                <a:cubicBezTo>
                  <a:pt x="609600" y="1740959"/>
                  <a:pt x="567267" y="1489075"/>
                  <a:pt x="525992" y="1335617"/>
                </a:cubicBezTo>
                <a:cubicBezTo>
                  <a:pt x="484717" y="1182159"/>
                  <a:pt x="426509" y="1092200"/>
                  <a:pt x="386292" y="954617"/>
                </a:cubicBezTo>
                <a:cubicBezTo>
                  <a:pt x="346075" y="817034"/>
                  <a:pt x="313267" y="627592"/>
                  <a:pt x="284692" y="510117"/>
                </a:cubicBezTo>
                <a:cubicBezTo>
                  <a:pt x="256117" y="392642"/>
                  <a:pt x="259292" y="327025"/>
                  <a:pt x="214842" y="249767"/>
                </a:cubicBezTo>
                <a:cubicBezTo>
                  <a:pt x="170392" y="172509"/>
                  <a:pt x="35984" y="0"/>
                  <a:pt x="17992" y="40217"/>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1087967" y="1296458"/>
            <a:ext cx="147108" cy="1676400"/>
          </a:xfrm>
          <a:custGeom>
            <a:avLst/>
            <a:gdLst>
              <a:gd name="connsiteX0" fmla="*/ 16933 w 147108"/>
              <a:gd name="connsiteY0" fmla="*/ 1630892 h 1676400"/>
              <a:gd name="connsiteX1" fmla="*/ 67733 w 147108"/>
              <a:gd name="connsiteY1" fmla="*/ 1338792 h 1676400"/>
              <a:gd name="connsiteX2" fmla="*/ 74083 w 147108"/>
              <a:gd name="connsiteY2" fmla="*/ 1103842 h 1676400"/>
              <a:gd name="connsiteX3" fmla="*/ 99483 w 147108"/>
              <a:gd name="connsiteY3" fmla="*/ 894292 h 1676400"/>
              <a:gd name="connsiteX4" fmla="*/ 143933 w 147108"/>
              <a:gd name="connsiteY4" fmla="*/ 316442 h 1676400"/>
              <a:gd name="connsiteX5" fmla="*/ 118533 w 147108"/>
              <a:gd name="connsiteY5" fmla="*/ 81492 h 1676400"/>
              <a:gd name="connsiteX6" fmla="*/ 86783 w 147108"/>
              <a:gd name="connsiteY6" fmla="*/ 62442 h 1676400"/>
              <a:gd name="connsiteX7" fmla="*/ 48683 w 147108"/>
              <a:gd name="connsiteY7" fmla="*/ 456142 h 1676400"/>
              <a:gd name="connsiteX8" fmla="*/ 4233 w 147108"/>
              <a:gd name="connsiteY8" fmla="*/ 906992 h 1676400"/>
              <a:gd name="connsiteX9" fmla="*/ 23283 w 147108"/>
              <a:gd name="connsiteY9" fmla="*/ 1065742 h 1676400"/>
              <a:gd name="connsiteX10" fmla="*/ 16933 w 147108"/>
              <a:gd name="connsiteY10" fmla="*/ 1630892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08" h="1676400">
                <a:moveTo>
                  <a:pt x="16933" y="1630892"/>
                </a:moveTo>
                <a:cubicBezTo>
                  <a:pt x="24341" y="1676400"/>
                  <a:pt x="58208" y="1426634"/>
                  <a:pt x="67733" y="1338792"/>
                </a:cubicBezTo>
                <a:cubicBezTo>
                  <a:pt x="77258" y="1250950"/>
                  <a:pt x="68791" y="1177925"/>
                  <a:pt x="74083" y="1103842"/>
                </a:cubicBezTo>
                <a:cubicBezTo>
                  <a:pt x="79375" y="1029759"/>
                  <a:pt x="87841" y="1025525"/>
                  <a:pt x="99483" y="894292"/>
                </a:cubicBezTo>
                <a:cubicBezTo>
                  <a:pt x="111125" y="763059"/>
                  <a:pt x="140758" y="451909"/>
                  <a:pt x="143933" y="316442"/>
                </a:cubicBezTo>
                <a:cubicBezTo>
                  <a:pt x="147108" y="180975"/>
                  <a:pt x="128058" y="123825"/>
                  <a:pt x="118533" y="81492"/>
                </a:cubicBezTo>
                <a:cubicBezTo>
                  <a:pt x="109008" y="39159"/>
                  <a:pt x="98425" y="0"/>
                  <a:pt x="86783" y="62442"/>
                </a:cubicBezTo>
                <a:cubicBezTo>
                  <a:pt x="75141" y="124884"/>
                  <a:pt x="62441" y="315384"/>
                  <a:pt x="48683" y="456142"/>
                </a:cubicBezTo>
                <a:cubicBezTo>
                  <a:pt x="34925" y="596900"/>
                  <a:pt x="8466" y="805392"/>
                  <a:pt x="4233" y="906992"/>
                </a:cubicBezTo>
                <a:cubicBezTo>
                  <a:pt x="0" y="1008592"/>
                  <a:pt x="22225" y="946150"/>
                  <a:pt x="23283" y="1065742"/>
                </a:cubicBezTo>
                <a:cubicBezTo>
                  <a:pt x="24341" y="1185334"/>
                  <a:pt x="9525" y="1585384"/>
                  <a:pt x="16933" y="1630892"/>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866775" y="1115483"/>
            <a:ext cx="313267" cy="853017"/>
          </a:xfrm>
          <a:custGeom>
            <a:avLst/>
            <a:gdLst>
              <a:gd name="connsiteX0" fmla="*/ 142875 w 313267"/>
              <a:gd name="connsiteY0" fmla="*/ 2117 h 853017"/>
              <a:gd name="connsiteX1" fmla="*/ 9525 w 313267"/>
              <a:gd name="connsiteY1" fmla="*/ 192617 h 853017"/>
              <a:gd name="connsiteX2" fmla="*/ 85725 w 313267"/>
              <a:gd name="connsiteY2" fmla="*/ 389467 h 853017"/>
              <a:gd name="connsiteX3" fmla="*/ 174625 w 313267"/>
              <a:gd name="connsiteY3" fmla="*/ 802217 h 853017"/>
              <a:gd name="connsiteX4" fmla="*/ 250825 w 313267"/>
              <a:gd name="connsiteY4" fmla="*/ 694267 h 853017"/>
              <a:gd name="connsiteX5" fmla="*/ 269875 w 313267"/>
              <a:gd name="connsiteY5" fmla="*/ 484717 h 853017"/>
              <a:gd name="connsiteX6" fmla="*/ 295275 w 313267"/>
              <a:gd name="connsiteY6" fmla="*/ 205317 h 853017"/>
              <a:gd name="connsiteX7" fmla="*/ 142875 w 313267"/>
              <a:gd name="connsiteY7" fmla="*/ 2117 h 85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267" h="853017">
                <a:moveTo>
                  <a:pt x="142875" y="2117"/>
                </a:moveTo>
                <a:cubicBezTo>
                  <a:pt x="95250" y="0"/>
                  <a:pt x="19050" y="128059"/>
                  <a:pt x="9525" y="192617"/>
                </a:cubicBezTo>
                <a:cubicBezTo>
                  <a:pt x="0" y="257175"/>
                  <a:pt x="58208" y="287867"/>
                  <a:pt x="85725" y="389467"/>
                </a:cubicBezTo>
                <a:cubicBezTo>
                  <a:pt x="113242" y="491067"/>
                  <a:pt x="147108" y="751417"/>
                  <a:pt x="174625" y="802217"/>
                </a:cubicBezTo>
                <a:cubicBezTo>
                  <a:pt x="202142" y="853017"/>
                  <a:pt x="234950" y="747184"/>
                  <a:pt x="250825" y="694267"/>
                </a:cubicBezTo>
                <a:cubicBezTo>
                  <a:pt x="266700" y="641350"/>
                  <a:pt x="269875" y="484717"/>
                  <a:pt x="269875" y="484717"/>
                </a:cubicBezTo>
                <a:cubicBezTo>
                  <a:pt x="277283" y="403225"/>
                  <a:pt x="313267" y="292100"/>
                  <a:pt x="295275" y="205317"/>
                </a:cubicBezTo>
                <a:cubicBezTo>
                  <a:pt x="277283" y="118534"/>
                  <a:pt x="190500" y="4234"/>
                  <a:pt x="142875" y="2117"/>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1041929" y="1745192"/>
            <a:ext cx="86254" cy="453495"/>
          </a:xfrm>
          <a:custGeom>
            <a:avLst/>
            <a:gdLst>
              <a:gd name="connsiteX0" fmla="*/ 40746 w 86254"/>
              <a:gd name="connsiteY0" fmla="*/ 420158 h 453495"/>
              <a:gd name="connsiteX1" fmla="*/ 82021 w 86254"/>
              <a:gd name="connsiteY1" fmla="*/ 58208 h 453495"/>
              <a:gd name="connsiteX2" fmla="*/ 66146 w 86254"/>
              <a:gd name="connsiteY2" fmla="*/ 70908 h 453495"/>
              <a:gd name="connsiteX3" fmla="*/ 8996 w 86254"/>
              <a:gd name="connsiteY3" fmla="*/ 213783 h 453495"/>
              <a:gd name="connsiteX4" fmla="*/ 12171 w 86254"/>
              <a:gd name="connsiteY4" fmla="*/ 258233 h 453495"/>
              <a:gd name="connsiteX5" fmla="*/ 40746 w 86254"/>
              <a:gd name="connsiteY5" fmla="*/ 420158 h 45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254" h="453495">
                <a:moveTo>
                  <a:pt x="40746" y="420158"/>
                </a:moveTo>
                <a:cubicBezTo>
                  <a:pt x="52388" y="386821"/>
                  <a:pt x="77788" y="116416"/>
                  <a:pt x="82021" y="58208"/>
                </a:cubicBezTo>
                <a:cubicBezTo>
                  <a:pt x="86254" y="0"/>
                  <a:pt x="78317" y="44979"/>
                  <a:pt x="66146" y="70908"/>
                </a:cubicBezTo>
                <a:cubicBezTo>
                  <a:pt x="53975" y="96837"/>
                  <a:pt x="17992" y="182562"/>
                  <a:pt x="8996" y="213783"/>
                </a:cubicBezTo>
                <a:cubicBezTo>
                  <a:pt x="0" y="245004"/>
                  <a:pt x="6879" y="225954"/>
                  <a:pt x="12171" y="258233"/>
                </a:cubicBezTo>
                <a:cubicBezTo>
                  <a:pt x="17463" y="290512"/>
                  <a:pt x="29104" y="453495"/>
                  <a:pt x="40746" y="420158"/>
                </a:cubicBezTo>
                <a:close/>
              </a:path>
            </a:pathLst>
          </a:custGeom>
          <a:solidFill>
            <a:schemeClr val="bg1">
              <a:alpha val="4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171450" y="2476500"/>
            <a:ext cx="1098550" cy="152400"/>
          </a:xfrm>
          <a:custGeom>
            <a:avLst/>
            <a:gdLst>
              <a:gd name="connsiteX0" fmla="*/ 152400 w 1098550"/>
              <a:gd name="connsiteY0" fmla="*/ 12700 h 152400"/>
              <a:gd name="connsiteX1" fmla="*/ 0 w 1098550"/>
              <a:gd name="connsiteY1" fmla="*/ 146050 h 152400"/>
              <a:gd name="connsiteX2" fmla="*/ 952500 w 1098550"/>
              <a:gd name="connsiteY2" fmla="*/ 152400 h 152400"/>
              <a:gd name="connsiteX3" fmla="*/ 1098550 w 1098550"/>
              <a:gd name="connsiteY3" fmla="*/ 0 h 152400"/>
              <a:gd name="connsiteX4" fmla="*/ 1035050 w 1098550"/>
              <a:gd name="connsiteY4" fmla="*/ 12700 h 152400"/>
              <a:gd name="connsiteX5" fmla="*/ 939800 w 1098550"/>
              <a:gd name="connsiteY5" fmla="*/ 82550 h 152400"/>
              <a:gd name="connsiteX6" fmla="*/ 857250 w 1098550"/>
              <a:gd name="connsiteY6" fmla="*/ 114300 h 152400"/>
              <a:gd name="connsiteX7" fmla="*/ 768350 w 1098550"/>
              <a:gd name="connsiteY7" fmla="*/ 120650 h 152400"/>
              <a:gd name="connsiteX8" fmla="*/ 635000 w 1098550"/>
              <a:gd name="connsiteY8" fmla="*/ 120650 h 152400"/>
              <a:gd name="connsiteX9" fmla="*/ 527050 w 1098550"/>
              <a:gd name="connsiteY9" fmla="*/ 120650 h 152400"/>
              <a:gd name="connsiteX10" fmla="*/ 412750 w 1098550"/>
              <a:gd name="connsiteY10" fmla="*/ 120650 h 152400"/>
              <a:gd name="connsiteX11" fmla="*/ 317500 w 1098550"/>
              <a:gd name="connsiteY11" fmla="*/ 107950 h 152400"/>
              <a:gd name="connsiteX12" fmla="*/ 228600 w 1098550"/>
              <a:gd name="connsiteY12" fmla="*/ 95250 h 152400"/>
              <a:gd name="connsiteX13" fmla="*/ 177800 w 1098550"/>
              <a:gd name="connsiteY13" fmla="*/ 63500 h 152400"/>
              <a:gd name="connsiteX14" fmla="*/ 152400 w 1098550"/>
              <a:gd name="connsiteY14" fmla="*/ 127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8550" h="152400">
                <a:moveTo>
                  <a:pt x="152400" y="12700"/>
                </a:moveTo>
                <a:lnTo>
                  <a:pt x="0" y="146050"/>
                </a:lnTo>
                <a:lnTo>
                  <a:pt x="952500" y="152400"/>
                </a:lnTo>
                <a:lnTo>
                  <a:pt x="1098550" y="0"/>
                </a:lnTo>
                <a:lnTo>
                  <a:pt x="1035050" y="12700"/>
                </a:lnTo>
                <a:lnTo>
                  <a:pt x="939800" y="82550"/>
                </a:lnTo>
                <a:lnTo>
                  <a:pt x="857250" y="114300"/>
                </a:lnTo>
                <a:lnTo>
                  <a:pt x="768350" y="120650"/>
                </a:lnTo>
                <a:lnTo>
                  <a:pt x="635000" y="120650"/>
                </a:lnTo>
                <a:lnTo>
                  <a:pt x="527050" y="120650"/>
                </a:lnTo>
                <a:lnTo>
                  <a:pt x="412750" y="120650"/>
                </a:lnTo>
                <a:lnTo>
                  <a:pt x="317500" y="107950"/>
                </a:lnTo>
                <a:lnTo>
                  <a:pt x="228600" y="95250"/>
                </a:lnTo>
                <a:lnTo>
                  <a:pt x="177800" y="63500"/>
                </a:lnTo>
                <a:lnTo>
                  <a:pt x="152400" y="12700"/>
                </a:lnTo>
                <a:close/>
              </a:path>
            </a:pathLst>
          </a:custGeom>
          <a:solidFill>
            <a:srgbClr val="660066">
              <a:alpha val="30000"/>
            </a:srgbClr>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Cross Section of the Thigh</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2" name="Picture 1" descr="Fig._27.44_A.jpg"/>
          <p:cNvPicPr>
            <a:picLocks noChangeAspect="1"/>
          </p:cNvPicPr>
          <p:nvPr/>
        </p:nvPicPr>
        <p:blipFill>
          <a:blip r:embed="rId3"/>
          <a:srcRect l="18889" t="22222" r="22222" b="16667"/>
          <a:stretch>
            <a:fillRect/>
          </a:stretch>
        </p:blipFill>
        <p:spPr>
          <a:xfrm>
            <a:off x="1219200" y="2133600"/>
            <a:ext cx="4038600" cy="4191000"/>
          </a:xfrm>
          <a:prstGeom prst="rect">
            <a:avLst/>
          </a:prstGeom>
        </p:spPr>
      </p:pic>
      <p:sp>
        <p:nvSpPr>
          <p:cNvPr id="10" name="Freeform 9"/>
          <p:cNvSpPr/>
          <p:nvPr/>
        </p:nvSpPr>
        <p:spPr>
          <a:xfrm rot="10800000">
            <a:off x="2914650" y="2398183"/>
            <a:ext cx="1373717" cy="425450"/>
          </a:xfrm>
          <a:custGeom>
            <a:avLst/>
            <a:gdLst>
              <a:gd name="connsiteX0" fmla="*/ 1354667 w 1373717"/>
              <a:gd name="connsiteY0" fmla="*/ 277283 h 425450"/>
              <a:gd name="connsiteX1" fmla="*/ 1335617 w 1373717"/>
              <a:gd name="connsiteY1" fmla="*/ 220133 h 425450"/>
              <a:gd name="connsiteX2" fmla="*/ 1126067 w 1373717"/>
              <a:gd name="connsiteY2" fmla="*/ 61383 h 425450"/>
              <a:gd name="connsiteX3" fmla="*/ 865717 w 1373717"/>
              <a:gd name="connsiteY3" fmla="*/ 10583 h 425450"/>
              <a:gd name="connsiteX4" fmla="*/ 567267 w 1373717"/>
              <a:gd name="connsiteY4" fmla="*/ 10583 h 425450"/>
              <a:gd name="connsiteX5" fmla="*/ 319617 w 1373717"/>
              <a:gd name="connsiteY5" fmla="*/ 10583 h 425450"/>
              <a:gd name="connsiteX6" fmla="*/ 52917 w 1373717"/>
              <a:gd name="connsiteY6" fmla="*/ 74083 h 425450"/>
              <a:gd name="connsiteX7" fmla="*/ 8467 w 1373717"/>
              <a:gd name="connsiteY7" fmla="*/ 99483 h 425450"/>
              <a:gd name="connsiteX8" fmla="*/ 103717 w 1373717"/>
              <a:gd name="connsiteY8" fmla="*/ 201083 h 425450"/>
              <a:gd name="connsiteX9" fmla="*/ 364067 w 1373717"/>
              <a:gd name="connsiteY9" fmla="*/ 340783 h 425450"/>
              <a:gd name="connsiteX10" fmla="*/ 726017 w 1373717"/>
              <a:gd name="connsiteY10" fmla="*/ 416983 h 425450"/>
              <a:gd name="connsiteX11" fmla="*/ 1043517 w 1373717"/>
              <a:gd name="connsiteY11" fmla="*/ 391583 h 425450"/>
              <a:gd name="connsiteX12" fmla="*/ 1284817 w 1373717"/>
              <a:gd name="connsiteY12" fmla="*/ 340783 h 425450"/>
              <a:gd name="connsiteX13" fmla="*/ 1354667 w 1373717"/>
              <a:gd name="connsiteY13" fmla="*/ 277283 h 4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3717" h="425450">
                <a:moveTo>
                  <a:pt x="1354667" y="277283"/>
                </a:moveTo>
                <a:cubicBezTo>
                  <a:pt x="1363134" y="257175"/>
                  <a:pt x="1373717" y="256116"/>
                  <a:pt x="1335617" y="220133"/>
                </a:cubicBezTo>
                <a:cubicBezTo>
                  <a:pt x="1297517" y="184150"/>
                  <a:pt x="1204384" y="96308"/>
                  <a:pt x="1126067" y="61383"/>
                </a:cubicBezTo>
                <a:cubicBezTo>
                  <a:pt x="1047750" y="26458"/>
                  <a:pt x="958850" y="19050"/>
                  <a:pt x="865717" y="10583"/>
                </a:cubicBezTo>
                <a:cubicBezTo>
                  <a:pt x="772584" y="2116"/>
                  <a:pt x="567267" y="10583"/>
                  <a:pt x="567267" y="10583"/>
                </a:cubicBezTo>
                <a:cubicBezTo>
                  <a:pt x="476250" y="10583"/>
                  <a:pt x="405342" y="0"/>
                  <a:pt x="319617" y="10583"/>
                </a:cubicBezTo>
                <a:cubicBezTo>
                  <a:pt x="233892" y="21166"/>
                  <a:pt x="104775" y="59266"/>
                  <a:pt x="52917" y="74083"/>
                </a:cubicBezTo>
                <a:cubicBezTo>
                  <a:pt x="1059" y="88900"/>
                  <a:pt x="0" y="78316"/>
                  <a:pt x="8467" y="99483"/>
                </a:cubicBezTo>
                <a:cubicBezTo>
                  <a:pt x="16934" y="120650"/>
                  <a:pt x="44450" y="160866"/>
                  <a:pt x="103717" y="201083"/>
                </a:cubicBezTo>
                <a:cubicBezTo>
                  <a:pt x="162984" y="241300"/>
                  <a:pt x="260350" y="304800"/>
                  <a:pt x="364067" y="340783"/>
                </a:cubicBezTo>
                <a:cubicBezTo>
                  <a:pt x="467784" y="376766"/>
                  <a:pt x="612775" y="408516"/>
                  <a:pt x="726017" y="416983"/>
                </a:cubicBezTo>
                <a:cubicBezTo>
                  <a:pt x="839259" y="425450"/>
                  <a:pt x="950384" y="404283"/>
                  <a:pt x="1043517" y="391583"/>
                </a:cubicBezTo>
                <a:cubicBezTo>
                  <a:pt x="1136650" y="378883"/>
                  <a:pt x="1235075" y="356658"/>
                  <a:pt x="1284817" y="340783"/>
                </a:cubicBezTo>
                <a:cubicBezTo>
                  <a:pt x="1334559" y="324908"/>
                  <a:pt x="1346200" y="297391"/>
                  <a:pt x="1354667" y="277283"/>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rot="10800000">
            <a:off x="1698625" y="3068108"/>
            <a:ext cx="545042" cy="1017059"/>
          </a:xfrm>
          <a:custGeom>
            <a:avLst/>
            <a:gdLst>
              <a:gd name="connsiteX0" fmla="*/ 141817 w 545042"/>
              <a:gd name="connsiteY0" fmla="*/ 967317 h 1017059"/>
              <a:gd name="connsiteX1" fmla="*/ 332317 w 545042"/>
              <a:gd name="connsiteY1" fmla="*/ 700617 h 1017059"/>
              <a:gd name="connsiteX2" fmla="*/ 491067 w 545042"/>
              <a:gd name="connsiteY2" fmla="*/ 357717 h 1017059"/>
              <a:gd name="connsiteX3" fmla="*/ 535517 w 545042"/>
              <a:gd name="connsiteY3" fmla="*/ 46567 h 1017059"/>
              <a:gd name="connsiteX4" fmla="*/ 433917 w 545042"/>
              <a:gd name="connsiteY4" fmla="*/ 78317 h 1017059"/>
              <a:gd name="connsiteX5" fmla="*/ 364067 w 545042"/>
              <a:gd name="connsiteY5" fmla="*/ 78317 h 1017059"/>
              <a:gd name="connsiteX6" fmla="*/ 294217 w 545042"/>
              <a:gd name="connsiteY6" fmla="*/ 160867 h 1017059"/>
              <a:gd name="connsiteX7" fmla="*/ 129117 w 545042"/>
              <a:gd name="connsiteY7" fmla="*/ 535517 h 1017059"/>
              <a:gd name="connsiteX8" fmla="*/ 14817 w 545042"/>
              <a:gd name="connsiteY8" fmla="*/ 865717 h 1017059"/>
              <a:gd name="connsiteX9" fmla="*/ 40217 w 545042"/>
              <a:gd name="connsiteY9" fmla="*/ 999067 h 1017059"/>
              <a:gd name="connsiteX10" fmla="*/ 141817 w 545042"/>
              <a:gd name="connsiteY10" fmla="*/ 967317 h 101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042" h="1017059">
                <a:moveTo>
                  <a:pt x="141817" y="967317"/>
                </a:moveTo>
                <a:cubicBezTo>
                  <a:pt x="190500" y="917575"/>
                  <a:pt x="274109" y="802217"/>
                  <a:pt x="332317" y="700617"/>
                </a:cubicBezTo>
                <a:cubicBezTo>
                  <a:pt x="390525" y="599017"/>
                  <a:pt x="457200" y="466725"/>
                  <a:pt x="491067" y="357717"/>
                </a:cubicBezTo>
                <a:cubicBezTo>
                  <a:pt x="524934" y="248709"/>
                  <a:pt x="545042" y="93134"/>
                  <a:pt x="535517" y="46567"/>
                </a:cubicBezTo>
                <a:cubicBezTo>
                  <a:pt x="525992" y="0"/>
                  <a:pt x="462492" y="73025"/>
                  <a:pt x="433917" y="78317"/>
                </a:cubicBezTo>
                <a:cubicBezTo>
                  <a:pt x="405342" y="83609"/>
                  <a:pt x="387350" y="64559"/>
                  <a:pt x="364067" y="78317"/>
                </a:cubicBezTo>
                <a:cubicBezTo>
                  <a:pt x="340784" y="92075"/>
                  <a:pt x="333375" y="84667"/>
                  <a:pt x="294217" y="160867"/>
                </a:cubicBezTo>
                <a:cubicBezTo>
                  <a:pt x="255059" y="237067"/>
                  <a:pt x="175684" y="418042"/>
                  <a:pt x="129117" y="535517"/>
                </a:cubicBezTo>
                <a:cubicBezTo>
                  <a:pt x="82550" y="652992"/>
                  <a:pt x="29634" y="788459"/>
                  <a:pt x="14817" y="865717"/>
                </a:cubicBezTo>
                <a:cubicBezTo>
                  <a:pt x="0" y="942975"/>
                  <a:pt x="19050" y="981075"/>
                  <a:pt x="40217" y="999067"/>
                </a:cubicBezTo>
                <a:cubicBezTo>
                  <a:pt x="61384" y="1017059"/>
                  <a:pt x="93134" y="1017059"/>
                  <a:pt x="141817" y="967317"/>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rot="10800000">
            <a:off x="2270125" y="2564342"/>
            <a:ext cx="857250" cy="1286933"/>
          </a:xfrm>
          <a:custGeom>
            <a:avLst/>
            <a:gdLst>
              <a:gd name="connsiteX0" fmla="*/ 28575 w 857250"/>
              <a:gd name="connsiteY0" fmla="*/ 34925 h 1286933"/>
              <a:gd name="connsiteX1" fmla="*/ 282575 w 857250"/>
              <a:gd name="connsiteY1" fmla="*/ 123825 h 1286933"/>
              <a:gd name="connsiteX2" fmla="*/ 625475 w 857250"/>
              <a:gd name="connsiteY2" fmla="*/ 365125 h 1286933"/>
              <a:gd name="connsiteX3" fmla="*/ 790575 w 857250"/>
              <a:gd name="connsiteY3" fmla="*/ 606425 h 1286933"/>
              <a:gd name="connsiteX4" fmla="*/ 835025 w 857250"/>
              <a:gd name="connsiteY4" fmla="*/ 911225 h 1286933"/>
              <a:gd name="connsiteX5" fmla="*/ 657225 w 857250"/>
              <a:gd name="connsiteY5" fmla="*/ 1095375 h 1286933"/>
              <a:gd name="connsiteX6" fmla="*/ 346075 w 857250"/>
              <a:gd name="connsiteY6" fmla="*/ 1266825 h 1286933"/>
              <a:gd name="connsiteX7" fmla="*/ 187325 w 857250"/>
              <a:gd name="connsiteY7" fmla="*/ 1216025 h 1286933"/>
              <a:gd name="connsiteX8" fmla="*/ 15875 w 857250"/>
              <a:gd name="connsiteY8" fmla="*/ 1044575 h 1286933"/>
              <a:gd name="connsiteX9" fmla="*/ 92075 w 857250"/>
              <a:gd name="connsiteY9" fmla="*/ 841375 h 1286933"/>
              <a:gd name="connsiteX10" fmla="*/ 174625 w 857250"/>
              <a:gd name="connsiteY10" fmla="*/ 593725 h 1286933"/>
              <a:gd name="connsiteX11" fmla="*/ 98425 w 857250"/>
              <a:gd name="connsiteY11" fmla="*/ 396875 h 1286933"/>
              <a:gd name="connsiteX12" fmla="*/ 117475 w 857250"/>
              <a:gd name="connsiteY12" fmla="*/ 333375 h 1286933"/>
              <a:gd name="connsiteX13" fmla="*/ 28575 w 857250"/>
              <a:gd name="connsiteY13" fmla="*/ 34925 h 1286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0" h="1286933">
                <a:moveTo>
                  <a:pt x="28575" y="34925"/>
                </a:moveTo>
                <a:cubicBezTo>
                  <a:pt x="56092" y="0"/>
                  <a:pt x="183092" y="68792"/>
                  <a:pt x="282575" y="123825"/>
                </a:cubicBezTo>
                <a:cubicBezTo>
                  <a:pt x="382058" y="178858"/>
                  <a:pt x="540808" y="284692"/>
                  <a:pt x="625475" y="365125"/>
                </a:cubicBezTo>
                <a:cubicBezTo>
                  <a:pt x="710142" y="445558"/>
                  <a:pt x="755650" y="515408"/>
                  <a:pt x="790575" y="606425"/>
                </a:cubicBezTo>
                <a:cubicBezTo>
                  <a:pt x="825500" y="697442"/>
                  <a:pt x="857250" y="829733"/>
                  <a:pt x="835025" y="911225"/>
                </a:cubicBezTo>
                <a:cubicBezTo>
                  <a:pt x="812800" y="992717"/>
                  <a:pt x="738717" y="1036108"/>
                  <a:pt x="657225" y="1095375"/>
                </a:cubicBezTo>
                <a:cubicBezTo>
                  <a:pt x="575733" y="1154642"/>
                  <a:pt x="424392" y="1246717"/>
                  <a:pt x="346075" y="1266825"/>
                </a:cubicBezTo>
                <a:cubicBezTo>
                  <a:pt x="267758" y="1286933"/>
                  <a:pt x="242358" y="1253067"/>
                  <a:pt x="187325" y="1216025"/>
                </a:cubicBezTo>
                <a:cubicBezTo>
                  <a:pt x="132292" y="1178983"/>
                  <a:pt x="31750" y="1107017"/>
                  <a:pt x="15875" y="1044575"/>
                </a:cubicBezTo>
                <a:cubicBezTo>
                  <a:pt x="0" y="982133"/>
                  <a:pt x="65617" y="916517"/>
                  <a:pt x="92075" y="841375"/>
                </a:cubicBezTo>
                <a:cubicBezTo>
                  <a:pt x="118533" y="766233"/>
                  <a:pt x="173567" y="667808"/>
                  <a:pt x="174625" y="593725"/>
                </a:cubicBezTo>
                <a:cubicBezTo>
                  <a:pt x="175683" y="519642"/>
                  <a:pt x="107950" y="440267"/>
                  <a:pt x="98425" y="396875"/>
                </a:cubicBezTo>
                <a:cubicBezTo>
                  <a:pt x="88900" y="353483"/>
                  <a:pt x="129117" y="391583"/>
                  <a:pt x="117475" y="333375"/>
                </a:cubicBezTo>
                <a:cubicBezTo>
                  <a:pt x="105833" y="275167"/>
                  <a:pt x="1058" y="69850"/>
                  <a:pt x="28575" y="34925"/>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rot="10800000">
            <a:off x="4016375" y="2798233"/>
            <a:ext cx="933450" cy="2221442"/>
          </a:xfrm>
          <a:custGeom>
            <a:avLst/>
            <a:gdLst>
              <a:gd name="connsiteX0" fmla="*/ 917575 w 933450"/>
              <a:gd name="connsiteY0" fmla="*/ 2028825 h 2221442"/>
              <a:gd name="connsiteX1" fmla="*/ 720725 w 933450"/>
              <a:gd name="connsiteY1" fmla="*/ 1838325 h 2221442"/>
              <a:gd name="connsiteX2" fmla="*/ 568325 w 933450"/>
              <a:gd name="connsiteY2" fmla="*/ 1489075 h 2221442"/>
              <a:gd name="connsiteX3" fmla="*/ 511175 w 933450"/>
              <a:gd name="connsiteY3" fmla="*/ 1089025 h 2221442"/>
              <a:gd name="connsiteX4" fmla="*/ 600075 w 933450"/>
              <a:gd name="connsiteY4" fmla="*/ 752475 h 2221442"/>
              <a:gd name="connsiteX5" fmla="*/ 746125 w 933450"/>
              <a:gd name="connsiteY5" fmla="*/ 511175 h 2221442"/>
              <a:gd name="connsiteX6" fmla="*/ 885825 w 933450"/>
              <a:gd name="connsiteY6" fmla="*/ 358775 h 2221442"/>
              <a:gd name="connsiteX7" fmla="*/ 777875 w 933450"/>
              <a:gd name="connsiteY7" fmla="*/ 301625 h 2221442"/>
              <a:gd name="connsiteX8" fmla="*/ 625475 w 933450"/>
              <a:gd name="connsiteY8" fmla="*/ 200025 h 2221442"/>
              <a:gd name="connsiteX9" fmla="*/ 485775 w 933450"/>
              <a:gd name="connsiteY9" fmla="*/ 73025 h 2221442"/>
              <a:gd name="connsiteX10" fmla="*/ 339725 w 933450"/>
              <a:gd name="connsiteY10" fmla="*/ 9525 h 2221442"/>
              <a:gd name="connsiteX11" fmla="*/ 212725 w 933450"/>
              <a:gd name="connsiteY11" fmla="*/ 41275 h 2221442"/>
              <a:gd name="connsiteX12" fmla="*/ 142875 w 933450"/>
              <a:gd name="connsiteY12" fmla="*/ 257175 h 2221442"/>
              <a:gd name="connsiteX13" fmla="*/ 22225 w 933450"/>
              <a:gd name="connsiteY13" fmla="*/ 606425 h 2221442"/>
              <a:gd name="connsiteX14" fmla="*/ 9525 w 933450"/>
              <a:gd name="connsiteY14" fmla="*/ 1063625 h 2221442"/>
              <a:gd name="connsiteX15" fmla="*/ 79375 w 933450"/>
              <a:gd name="connsiteY15" fmla="*/ 1463675 h 2221442"/>
              <a:gd name="connsiteX16" fmla="*/ 219075 w 933450"/>
              <a:gd name="connsiteY16" fmla="*/ 1749425 h 2221442"/>
              <a:gd name="connsiteX17" fmla="*/ 403225 w 933450"/>
              <a:gd name="connsiteY17" fmla="*/ 2073275 h 2221442"/>
              <a:gd name="connsiteX18" fmla="*/ 625475 w 933450"/>
              <a:gd name="connsiteY18" fmla="*/ 2212975 h 2221442"/>
              <a:gd name="connsiteX19" fmla="*/ 815975 w 933450"/>
              <a:gd name="connsiteY19" fmla="*/ 2124075 h 2221442"/>
              <a:gd name="connsiteX20" fmla="*/ 917575 w 933450"/>
              <a:gd name="connsiteY20" fmla="*/ 2028825 h 222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3450" h="2221442">
                <a:moveTo>
                  <a:pt x="917575" y="2028825"/>
                </a:moveTo>
                <a:cubicBezTo>
                  <a:pt x="901700" y="1981200"/>
                  <a:pt x="778933" y="1928283"/>
                  <a:pt x="720725" y="1838325"/>
                </a:cubicBezTo>
                <a:cubicBezTo>
                  <a:pt x="662517" y="1748367"/>
                  <a:pt x="603250" y="1613958"/>
                  <a:pt x="568325" y="1489075"/>
                </a:cubicBezTo>
                <a:cubicBezTo>
                  <a:pt x="533400" y="1364192"/>
                  <a:pt x="505883" y="1211792"/>
                  <a:pt x="511175" y="1089025"/>
                </a:cubicBezTo>
                <a:cubicBezTo>
                  <a:pt x="516467" y="966258"/>
                  <a:pt x="560917" y="848783"/>
                  <a:pt x="600075" y="752475"/>
                </a:cubicBezTo>
                <a:cubicBezTo>
                  <a:pt x="639233" y="656167"/>
                  <a:pt x="698500" y="576792"/>
                  <a:pt x="746125" y="511175"/>
                </a:cubicBezTo>
                <a:cubicBezTo>
                  <a:pt x="793750" y="445558"/>
                  <a:pt x="880533" y="393700"/>
                  <a:pt x="885825" y="358775"/>
                </a:cubicBezTo>
                <a:cubicBezTo>
                  <a:pt x="891117" y="323850"/>
                  <a:pt x="821267" y="328083"/>
                  <a:pt x="777875" y="301625"/>
                </a:cubicBezTo>
                <a:cubicBezTo>
                  <a:pt x="734483" y="275167"/>
                  <a:pt x="674158" y="238125"/>
                  <a:pt x="625475" y="200025"/>
                </a:cubicBezTo>
                <a:cubicBezTo>
                  <a:pt x="576792" y="161925"/>
                  <a:pt x="533400" y="104775"/>
                  <a:pt x="485775" y="73025"/>
                </a:cubicBezTo>
                <a:cubicBezTo>
                  <a:pt x="438150" y="41275"/>
                  <a:pt x="385233" y="14817"/>
                  <a:pt x="339725" y="9525"/>
                </a:cubicBezTo>
                <a:cubicBezTo>
                  <a:pt x="294217" y="4233"/>
                  <a:pt x="245533" y="0"/>
                  <a:pt x="212725" y="41275"/>
                </a:cubicBezTo>
                <a:cubicBezTo>
                  <a:pt x="179917" y="82550"/>
                  <a:pt x="174625" y="162983"/>
                  <a:pt x="142875" y="257175"/>
                </a:cubicBezTo>
                <a:cubicBezTo>
                  <a:pt x="111125" y="351367"/>
                  <a:pt x="44450" y="472017"/>
                  <a:pt x="22225" y="606425"/>
                </a:cubicBezTo>
                <a:cubicBezTo>
                  <a:pt x="0" y="740833"/>
                  <a:pt x="0" y="920750"/>
                  <a:pt x="9525" y="1063625"/>
                </a:cubicBezTo>
                <a:cubicBezTo>
                  <a:pt x="19050" y="1206500"/>
                  <a:pt x="44450" y="1349375"/>
                  <a:pt x="79375" y="1463675"/>
                </a:cubicBezTo>
                <a:cubicBezTo>
                  <a:pt x="114300" y="1577975"/>
                  <a:pt x="165100" y="1647825"/>
                  <a:pt x="219075" y="1749425"/>
                </a:cubicBezTo>
                <a:cubicBezTo>
                  <a:pt x="273050" y="1851025"/>
                  <a:pt x="335492" y="1996017"/>
                  <a:pt x="403225" y="2073275"/>
                </a:cubicBezTo>
                <a:cubicBezTo>
                  <a:pt x="470958" y="2150533"/>
                  <a:pt x="556683" y="2204508"/>
                  <a:pt x="625475" y="2212975"/>
                </a:cubicBezTo>
                <a:cubicBezTo>
                  <a:pt x="694267" y="2221442"/>
                  <a:pt x="768350" y="2155825"/>
                  <a:pt x="815975" y="2124075"/>
                </a:cubicBezTo>
                <a:cubicBezTo>
                  <a:pt x="863600" y="2092325"/>
                  <a:pt x="933450" y="2076450"/>
                  <a:pt x="917575" y="2028825"/>
                </a:cubicBezTo>
                <a:close/>
              </a:path>
            </a:pathLst>
          </a:custGeom>
          <a:solidFill>
            <a:srgbClr val="00009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rot="10800000">
            <a:off x="1842558" y="4001558"/>
            <a:ext cx="1545167" cy="1750484"/>
          </a:xfrm>
          <a:custGeom>
            <a:avLst/>
            <a:gdLst>
              <a:gd name="connsiteX0" fmla="*/ 187325 w 1545167"/>
              <a:gd name="connsiteY0" fmla="*/ 1732492 h 1750484"/>
              <a:gd name="connsiteX1" fmla="*/ 301625 w 1545167"/>
              <a:gd name="connsiteY1" fmla="*/ 1580092 h 1750484"/>
              <a:gd name="connsiteX2" fmla="*/ 473075 w 1545167"/>
              <a:gd name="connsiteY2" fmla="*/ 1421342 h 1750484"/>
              <a:gd name="connsiteX3" fmla="*/ 695325 w 1545167"/>
              <a:gd name="connsiteY3" fmla="*/ 1281642 h 1750484"/>
              <a:gd name="connsiteX4" fmla="*/ 949325 w 1545167"/>
              <a:gd name="connsiteY4" fmla="*/ 1065742 h 1750484"/>
              <a:gd name="connsiteX5" fmla="*/ 1165225 w 1545167"/>
              <a:gd name="connsiteY5" fmla="*/ 983192 h 1750484"/>
              <a:gd name="connsiteX6" fmla="*/ 1463675 w 1545167"/>
              <a:gd name="connsiteY6" fmla="*/ 926042 h 1750484"/>
              <a:gd name="connsiteX7" fmla="*/ 1539875 w 1545167"/>
              <a:gd name="connsiteY7" fmla="*/ 830792 h 1750484"/>
              <a:gd name="connsiteX8" fmla="*/ 1495425 w 1545167"/>
              <a:gd name="connsiteY8" fmla="*/ 481542 h 1750484"/>
              <a:gd name="connsiteX9" fmla="*/ 1482725 w 1545167"/>
              <a:gd name="connsiteY9" fmla="*/ 303742 h 1750484"/>
              <a:gd name="connsiteX10" fmla="*/ 1419225 w 1545167"/>
              <a:gd name="connsiteY10" fmla="*/ 176742 h 1750484"/>
              <a:gd name="connsiteX11" fmla="*/ 1311275 w 1545167"/>
              <a:gd name="connsiteY11" fmla="*/ 56092 h 1750484"/>
              <a:gd name="connsiteX12" fmla="*/ 1254125 w 1545167"/>
              <a:gd name="connsiteY12" fmla="*/ 17992 h 1750484"/>
              <a:gd name="connsiteX13" fmla="*/ 1285875 w 1545167"/>
              <a:gd name="connsiteY13" fmla="*/ 164042 h 1750484"/>
              <a:gd name="connsiteX14" fmla="*/ 1235075 w 1545167"/>
              <a:gd name="connsiteY14" fmla="*/ 284692 h 1750484"/>
              <a:gd name="connsiteX15" fmla="*/ 1095375 w 1545167"/>
              <a:gd name="connsiteY15" fmla="*/ 449792 h 1750484"/>
              <a:gd name="connsiteX16" fmla="*/ 777875 w 1545167"/>
              <a:gd name="connsiteY16" fmla="*/ 735542 h 1750484"/>
              <a:gd name="connsiteX17" fmla="*/ 549275 w 1545167"/>
              <a:gd name="connsiteY17" fmla="*/ 1008592 h 1750484"/>
              <a:gd name="connsiteX18" fmla="*/ 263525 w 1545167"/>
              <a:gd name="connsiteY18" fmla="*/ 1218142 h 1750484"/>
              <a:gd name="connsiteX19" fmla="*/ 73025 w 1545167"/>
              <a:gd name="connsiteY19" fmla="*/ 1364192 h 1750484"/>
              <a:gd name="connsiteX20" fmla="*/ 22225 w 1545167"/>
              <a:gd name="connsiteY20" fmla="*/ 1478492 h 1750484"/>
              <a:gd name="connsiteX21" fmla="*/ 22225 w 1545167"/>
              <a:gd name="connsiteY21" fmla="*/ 1573742 h 1750484"/>
              <a:gd name="connsiteX22" fmla="*/ 155575 w 1545167"/>
              <a:gd name="connsiteY22" fmla="*/ 1688042 h 1750484"/>
              <a:gd name="connsiteX23" fmla="*/ 187325 w 1545167"/>
              <a:gd name="connsiteY23" fmla="*/ 1732492 h 17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45167" h="1750484">
                <a:moveTo>
                  <a:pt x="187325" y="1732492"/>
                </a:moveTo>
                <a:cubicBezTo>
                  <a:pt x="211667" y="1714500"/>
                  <a:pt x="254000" y="1631950"/>
                  <a:pt x="301625" y="1580092"/>
                </a:cubicBezTo>
                <a:cubicBezTo>
                  <a:pt x="349250" y="1528234"/>
                  <a:pt x="407458" y="1471084"/>
                  <a:pt x="473075" y="1421342"/>
                </a:cubicBezTo>
                <a:cubicBezTo>
                  <a:pt x="538692" y="1371600"/>
                  <a:pt x="615950" y="1340909"/>
                  <a:pt x="695325" y="1281642"/>
                </a:cubicBezTo>
                <a:cubicBezTo>
                  <a:pt x="774700" y="1222375"/>
                  <a:pt x="871008" y="1115484"/>
                  <a:pt x="949325" y="1065742"/>
                </a:cubicBezTo>
                <a:cubicBezTo>
                  <a:pt x="1027642" y="1016000"/>
                  <a:pt x="1079500" y="1006475"/>
                  <a:pt x="1165225" y="983192"/>
                </a:cubicBezTo>
                <a:cubicBezTo>
                  <a:pt x="1250950" y="959909"/>
                  <a:pt x="1401233" y="951442"/>
                  <a:pt x="1463675" y="926042"/>
                </a:cubicBezTo>
                <a:cubicBezTo>
                  <a:pt x="1526117" y="900642"/>
                  <a:pt x="1534583" y="904875"/>
                  <a:pt x="1539875" y="830792"/>
                </a:cubicBezTo>
                <a:cubicBezTo>
                  <a:pt x="1545167" y="756709"/>
                  <a:pt x="1504950" y="569384"/>
                  <a:pt x="1495425" y="481542"/>
                </a:cubicBezTo>
                <a:cubicBezTo>
                  <a:pt x="1485900" y="393700"/>
                  <a:pt x="1495425" y="354542"/>
                  <a:pt x="1482725" y="303742"/>
                </a:cubicBezTo>
                <a:cubicBezTo>
                  <a:pt x="1470025" y="252942"/>
                  <a:pt x="1447800" y="218017"/>
                  <a:pt x="1419225" y="176742"/>
                </a:cubicBezTo>
                <a:cubicBezTo>
                  <a:pt x="1390650" y="135467"/>
                  <a:pt x="1338792" y="82550"/>
                  <a:pt x="1311275" y="56092"/>
                </a:cubicBezTo>
                <a:cubicBezTo>
                  <a:pt x="1283758" y="29634"/>
                  <a:pt x="1258358" y="0"/>
                  <a:pt x="1254125" y="17992"/>
                </a:cubicBezTo>
                <a:cubicBezTo>
                  <a:pt x="1249892" y="35984"/>
                  <a:pt x="1289050" y="119592"/>
                  <a:pt x="1285875" y="164042"/>
                </a:cubicBezTo>
                <a:cubicBezTo>
                  <a:pt x="1282700" y="208492"/>
                  <a:pt x="1266825" y="237067"/>
                  <a:pt x="1235075" y="284692"/>
                </a:cubicBezTo>
                <a:cubicBezTo>
                  <a:pt x="1203325" y="332317"/>
                  <a:pt x="1171575" y="374650"/>
                  <a:pt x="1095375" y="449792"/>
                </a:cubicBezTo>
                <a:cubicBezTo>
                  <a:pt x="1019175" y="524934"/>
                  <a:pt x="868892" y="642409"/>
                  <a:pt x="777875" y="735542"/>
                </a:cubicBezTo>
                <a:cubicBezTo>
                  <a:pt x="686858" y="828675"/>
                  <a:pt x="635000" y="928159"/>
                  <a:pt x="549275" y="1008592"/>
                </a:cubicBezTo>
                <a:cubicBezTo>
                  <a:pt x="463550" y="1089025"/>
                  <a:pt x="342900" y="1158875"/>
                  <a:pt x="263525" y="1218142"/>
                </a:cubicBezTo>
                <a:cubicBezTo>
                  <a:pt x="184150" y="1277409"/>
                  <a:pt x="113242" y="1320800"/>
                  <a:pt x="73025" y="1364192"/>
                </a:cubicBezTo>
                <a:cubicBezTo>
                  <a:pt x="32808" y="1407584"/>
                  <a:pt x="30692" y="1443567"/>
                  <a:pt x="22225" y="1478492"/>
                </a:cubicBezTo>
                <a:cubicBezTo>
                  <a:pt x="13758" y="1513417"/>
                  <a:pt x="0" y="1538817"/>
                  <a:pt x="22225" y="1573742"/>
                </a:cubicBezTo>
                <a:cubicBezTo>
                  <a:pt x="44450" y="1608667"/>
                  <a:pt x="129117" y="1661584"/>
                  <a:pt x="155575" y="1688042"/>
                </a:cubicBezTo>
                <a:cubicBezTo>
                  <a:pt x="182033" y="1714500"/>
                  <a:pt x="162983" y="1750484"/>
                  <a:pt x="187325" y="1732492"/>
                </a:cubicBezTo>
                <a:close/>
              </a:path>
            </a:pathLst>
          </a:custGeom>
          <a:solidFill>
            <a:schemeClr val="bg1">
              <a:alpha val="4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rot="10800000">
            <a:off x="1859492" y="3927475"/>
            <a:ext cx="1341966" cy="857250"/>
          </a:xfrm>
          <a:custGeom>
            <a:avLst/>
            <a:gdLst>
              <a:gd name="connsiteX0" fmla="*/ 39158 w 1341966"/>
              <a:gd name="connsiteY0" fmla="*/ 847725 h 857250"/>
              <a:gd name="connsiteX1" fmla="*/ 134408 w 1341966"/>
              <a:gd name="connsiteY1" fmla="*/ 720725 h 857250"/>
              <a:gd name="connsiteX2" fmla="*/ 267758 w 1341966"/>
              <a:gd name="connsiteY2" fmla="*/ 650875 h 857250"/>
              <a:gd name="connsiteX3" fmla="*/ 547158 w 1341966"/>
              <a:gd name="connsiteY3" fmla="*/ 542925 h 857250"/>
              <a:gd name="connsiteX4" fmla="*/ 826558 w 1341966"/>
              <a:gd name="connsiteY4" fmla="*/ 415925 h 857250"/>
              <a:gd name="connsiteX5" fmla="*/ 1131358 w 1341966"/>
              <a:gd name="connsiteY5" fmla="*/ 263525 h 857250"/>
              <a:gd name="connsiteX6" fmla="*/ 1296458 w 1341966"/>
              <a:gd name="connsiteY6" fmla="*/ 161925 h 857250"/>
              <a:gd name="connsiteX7" fmla="*/ 1340908 w 1341966"/>
              <a:gd name="connsiteY7" fmla="*/ 41275 h 857250"/>
              <a:gd name="connsiteX8" fmla="*/ 1302808 w 1341966"/>
              <a:gd name="connsiteY8" fmla="*/ 3175 h 857250"/>
              <a:gd name="connsiteX9" fmla="*/ 1144058 w 1341966"/>
              <a:gd name="connsiteY9" fmla="*/ 22225 h 857250"/>
              <a:gd name="connsiteX10" fmla="*/ 972608 w 1341966"/>
              <a:gd name="connsiteY10" fmla="*/ 47625 h 857250"/>
              <a:gd name="connsiteX11" fmla="*/ 712258 w 1341966"/>
              <a:gd name="connsiteY11" fmla="*/ 187325 h 857250"/>
              <a:gd name="connsiteX12" fmla="*/ 547158 w 1341966"/>
              <a:gd name="connsiteY12" fmla="*/ 320675 h 857250"/>
              <a:gd name="connsiteX13" fmla="*/ 267758 w 1341966"/>
              <a:gd name="connsiteY13" fmla="*/ 504825 h 857250"/>
              <a:gd name="connsiteX14" fmla="*/ 70908 w 1341966"/>
              <a:gd name="connsiteY14" fmla="*/ 676275 h 857250"/>
              <a:gd name="connsiteX15" fmla="*/ 7408 w 1341966"/>
              <a:gd name="connsiteY15" fmla="*/ 777875 h 857250"/>
              <a:gd name="connsiteX16" fmla="*/ 39158 w 1341966"/>
              <a:gd name="connsiteY16" fmla="*/ 847725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41966" h="857250">
                <a:moveTo>
                  <a:pt x="39158" y="847725"/>
                </a:moveTo>
                <a:cubicBezTo>
                  <a:pt x="60325" y="838200"/>
                  <a:pt x="96308" y="753533"/>
                  <a:pt x="134408" y="720725"/>
                </a:cubicBezTo>
                <a:cubicBezTo>
                  <a:pt x="172508" y="687917"/>
                  <a:pt x="198966" y="680508"/>
                  <a:pt x="267758" y="650875"/>
                </a:cubicBezTo>
                <a:cubicBezTo>
                  <a:pt x="336550" y="621242"/>
                  <a:pt x="454025" y="582083"/>
                  <a:pt x="547158" y="542925"/>
                </a:cubicBezTo>
                <a:cubicBezTo>
                  <a:pt x="640291" y="503767"/>
                  <a:pt x="729191" y="462492"/>
                  <a:pt x="826558" y="415925"/>
                </a:cubicBezTo>
                <a:cubicBezTo>
                  <a:pt x="923925" y="369358"/>
                  <a:pt x="1053041" y="305858"/>
                  <a:pt x="1131358" y="263525"/>
                </a:cubicBezTo>
                <a:cubicBezTo>
                  <a:pt x="1209675" y="221192"/>
                  <a:pt x="1261533" y="198967"/>
                  <a:pt x="1296458" y="161925"/>
                </a:cubicBezTo>
                <a:cubicBezTo>
                  <a:pt x="1331383" y="124883"/>
                  <a:pt x="1339850" y="67733"/>
                  <a:pt x="1340908" y="41275"/>
                </a:cubicBezTo>
                <a:cubicBezTo>
                  <a:pt x="1341966" y="14817"/>
                  <a:pt x="1335616" y="6350"/>
                  <a:pt x="1302808" y="3175"/>
                </a:cubicBezTo>
                <a:cubicBezTo>
                  <a:pt x="1270000" y="0"/>
                  <a:pt x="1199091" y="14817"/>
                  <a:pt x="1144058" y="22225"/>
                </a:cubicBezTo>
                <a:cubicBezTo>
                  <a:pt x="1089025" y="29633"/>
                  <a:pt x="1044575" y="20108"/>
                  <a:pt x="972608" y="47625"/>
                </a:cubicBezTo>
                <a:cubicBezTo>
                  <a:pt x="900641" y="75142"/>
                  <a:pt x="783166" y="141817"/>
                  <a:pt x="712258" y="187325"/>
                </a:cubicBezTo>
                <a:cubicBezTo>
                  <a:pt x="641350" y="232833"/>
                  <a:pt x="621241" y="267758"/>
                  <a:pt x="547158" y="320675"/>
                </a:cubicBezTo>
                <a:cubicBezTo>
                  <a:pt x="473075" y="373592"/>
                  <a:pt x="347133" y="445558"/>
                  <a:pt x="267758" y="504825"/>
                </a:cubicBezTo>
                <a:cubicBezTo>
                  <a:pt x="188383" y="564092"/>
                  <a:pt x="114300" y="630767"/>
                  <a:pt x="70908" y="676275"/>
                </a:cubicBezTo>
                <a:cubicBezTo>
                  <a:pt x="27516" y="721783"/>
                  <a:pt x="14816" y="751417"/>
                  <a:pt x="7408" y="777875"/>
                </a:cubicBezTo>
                <a:cubicBezTo>
                  <a:pt x="0" y="804333"/>
                  <a:pt x="17991" y="857250"/>
                  <a:pt x="39158" y="847725"/>
                </a:cubicBezTo>
                <a:close/>
              </a:path>
            </a:pathLst>
          </a:cu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rot="10800000">
            <a:off x="1602317" y="4722283"/>
            <a:ext cx="252941" cy="728134"/>
          </a:xfrm>
          <a:custGeom>
            <a:avLst/>
            <a:gdLst>
              <a:gd name="connsiteX0" fmla="*/ 242358 w 252941"/>
              <a:gd name="connsiteY0" fmla="*/ 700617 h 728134"/>
              <a:gd name="connsiteX1" fmla="*/ 210608 w 252941"/>
              <a:gd name="connsiteY1" fmla="*/ 503767 h 728134"/>
              <a:gd name="connsiteX2" fmla="*/ 102658 w 252941"/>
              <a:gd name="connsiteY2" fmla="*/ 167217 h 728134"/>
              <a:gd name="connsiteX3" fmla="*/ 13758 w 252941"/>
              <a:gd name="connsiteY3" fmla="*/ 27517 h 728134"/>
              <a:gd name="connsiteX4" fmla="*/ 20108 w 252941"/>
              <a:gd name="connsiteY4" fmla="*/ 332317 h 728134"/>
              <a:gd name="connsiteX5" fmla="*/ 39158 w 252941"/>
              <a:gd name="connsiteY5" fmla="*/ 510117 h 728134"/>
              <a:gd name="connsiteX6" fmla="*/ 147108 w 252941"/>
              <a:gd name="connsiteY6" fmla="*/ 668867 h 728134"/>
              <a:gd name="connsiteX7" fmla="*/ 242358 w 252941"/>
              <a:gd name="connsiteY7" fmla="*/ 700617 h 7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941" h="728134">
                <a:moveTo>
                  <a:pt x="242358" y="700617"/>
                </a:moveTo>
                <a:cubicBezTo>
                  <a:pt x="252941" y="673100"/>
                  <a:pt x="233891" y="592667"/>
                  <a:pt x="210608" y="503767"/>
                </a:cubicBezTo>
                <a:cubicBezTo>
                  <a:pt x="187325" y="414867"/>
                  <a:pt x="135466" y="246592"/>
                  <a:pt x="102658" y="167217"/>
                </a:cubicBezTo>
                <a:cubicBezTo>
                  <a:pt x="69850" y="87842"/>
                  <a:pt x="27516" y="0"/>
                  <a:pt x="13758" y="27517"/>
                </a:cubicBezTo>
                <a:cubicBezTo>
                  <a:pt x="0" y="55034"/>
                  <a:pt x="15875" y="251884"/>
                  <a:pt x="20108" y="332317"/>
                </a:cubicBezTo>
                <a:cubicBezTo>
                  <a:pt x="24341" y="412750"/>
                  <a:pt x="17991" y="454025"/>
                  <a:pt x="39158" y="510117"/>
                </a:cubicBezTo>
                <a:cubicBezTo>
                  <a:pt x="60325" y="566209"/>
                  <a:pt x="114300" y="635000"/>
                  <a:pt x="147108" y="668867"/>
                </a:cubicBezTo>
                <a:cubicBezTo>
                  <a:pt x="179916" y="702734"/>
                  <a:pt x="231775" y="728134"/>
                  <a:pt x="242358" y="700617"/>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1558083" y="2301733"/>
            <a:ext cx="3480099" cy="2803978"/>
            <a:chOff x="1575342" y="2287117"/>
            <a:chExt cx="3480099" cy="2803978"/>
          </a:xfrm>
        </p:grpSpPr>
        <p:sp>
          <p:nvSpPr>
            <p:cNvPr id="21" name="Freeform 20"/>
            <p:cNvSpPr/>
            <p:nvPr/>
          </p:nvSpPr>
          <p:spPr>
            <a:xfrm rot="10800000">
              <a:off x="1575342" y="2287117"/>
              <a:ext cx="3480099" cy="2803978"/>
            </a:xfrm>
            <a:custGeom>
              <a:avLst/>
              <a:gdLst>
                <a:gd name="connsiteX0" fmla="*/ 3169376 w 3480099"/>
                <a:gd name="connsiteY0" fmla="*/ 1829188 h 2803978"/>
                <a:gd name="connsiteX1" fmla="*/ 3402418 w 3480099"/>
                <a:gd name="connsiteY1" fmla="*/ 1374804 h 2803978"/>
                <a:gd name="connsiteX2" fmla="*/ 3449027 w 3480099"/>
                <a:gd name="connsiteY2" fmla="*/ 932070 h 2803978"/>
                <a:gd name="connsiteX3" fmla="*/ 3215984 w 3480099"/>
                <a:gd name="connsiteY3" fmla="*/ 1013626 h 2803978"/>
                <a:gd name="connsiteX4" fmla="*/ 3006246 w 3480099"/>
                <a:gd name="connsiteY4" fmla="*/ 1165088 h 2803978"/>
                <a:gd name="connsiteX5" fmla="*/ 2889725 w 3480099"/>
                <a:gd name="connsiteY5" fmla="*/ 1374804 h 2803978"/>
                <a:gd name="connsiteX6" fmla="*/ 2749899 w 3480099"/>
                <a:gd name="connsiteY6" fmla="*/ 1561218 h 2803978"/>
                <a:gd name="connsiteX7" fmla="*/ 2411988 w 3480099"/>
                <a:gd name="connsiteY7" fmla="*/ 1421407 h 2803978"/>
                <a:gd name="connsiteX8" fmla="*/ 2062424 w 3480099"/>
                <a:gd name="connsiteY8" fmla="*/ 1211691 h 2803978"/>
                <a:gd name="connsiteX9" fmla="*/ 1922599 w 3480099"/>
                <a:gd name="connsiteY9" fmla="*/ 1223342 h 2803978"/>
                <a:gd name="connsiteX10" fmla="*/ 2015816 w 3480099"/>
                <a:gd name="connsiteY10" fmla="*/ 1631123 h 2803978"/>
                <a:gd name="connsiteX11" fmla="*/ 1771121 w 3480099"/>
                <a:gd name="connsiteY11" fmla="*/ 1805886 h 2803978"/>
                <a:gd name="connsiteX12" fmla="*/ 1526427 w 3480099"/>
                <a:gd name="connsiteY12" fmla="*/ 1817537 h 2803978"/>
                <a:gd name="connsiteX13" fmla="*/ 1188516 w 3480099"/>
                <a:gd name="connsiteY13" fmla="*/ 1677727 h 2803978"/>
                <a:gd name="connsiteX14" fmla="*/ 1060342 w 3480099"/>
                <a:gd name="connsiteY14" fmla="*/ 1398105 h 2803978"/>
                <a:gd name="connsiteX15" fmla="*/ 1223472 w 3480099"/>
                <a:gd name="connsiteY15" fmla="*/ 1130135 h 2803978"/>
                <a:gd name="connsiteX16" fmla="*/ 1444862 w 3480099"/>
                <a:gd name="connsiteY16" fmla="*/ 967023 h 2803978"/>
                <a:gd name="connsiteX17" fmla="*/ 1456514 w 3480099"/>
                <a:gd name="connsiteY17" fmla="*/ 885467 h 2803978"/>
                <a:gd name="connsiteX18" fmla="*/ 1316689 w 3480099"/>
                <a:gd name="connsiteY18" fmla="*/ 594195 h 2803978"/>
                <a:gd name="connsiteX19" fmla="*/ 1048690 w 3480099"/>
                <a:gd name="connsiteY19" fmla="*/ 431082 h 2803978"/>
                <a:gd name="connsiteX20" fmla="*/ 629214 w 3480099"/>
                <a:gd name="connsiteY20" fmla="*/ 198065 h 2803978"/>
                <a:gd name="connsiteX21" fmla="*/ 384519 w 3480099"/>
                <a:gd name="connsiteY21" fmla="*/ 0 h 2803978"/>
                <a:gd name="connsiteX22" fmla="*/ 198085 w 3480099"/>
                <a:gd name="connsiteY22" fmla="*/ 198065 h 2803978"/>
                <a:gd name="connsiteX23" fmla="*/ 34956 w 3480099"/>
                <a:gd name="connsiteY23" fmla="*/ 652449 h 2803978"/>
                <a:gd name="connsiteX24" fmla="*/ 23304 w 3480099"/>
                <a:gd name="connsiteY24" fmla="*/ 1269946 h 2803978"/>
                <a:gd name="connsiteX25" fmla="*/ 174781 w 3480099"/>
                <a:gd name="connsiteY25" fmla="*/ 1829188 h 2803978"/>
                <a:gd name="connsiteX26" fmla="*/ 570953 w 3480099"/>
                <a:gd name="connsiteY26" fmla="*/ 2388430 h 2803978"/>
                <a:gd name="connsiteX27" fmla="*/ 1071994 w 3480099"/>
                <a:gd name="connsiteY27" fmla="*/ 2679702 h 2803978"/>
                <a:gd name="connsiteX28" fmla="*/ 1654600 w 3480099"/>
                <a:gd name="connsiteY28" fmla="*/ 2784560 h 2803978"/>
                <a:gd name="connsiteX29" fmla="*/ 2365380 w 3480099"/>
                <a:gd name="connsiteY29" fmla="*/ 2563194 h 2803978"/>
                <a:gd name="connsiteX30" fmla="*/ 2819812 w 3480099"/>
                <a:gd name="connsiteY30" fmla="*/ 2248620 h 2803978"/>
                <a:gd name="connsiteX31" fmla="*/ 3169376 w 3480099"/>
                <a:gd name="connsiteY31" fmla="*/ 1829188 h 280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80099" h="2803978">
                  <a:moveTo>
                    <a:pt x="3169376" y="1829188"/>
                  </a:moveTo>
                  <a:cubicBezTo>
                    <a:pt x="3266477" y="1683552"/>
                    <a:pt x="3355810" y="1524324"/>
                    <a:pt x="3402418" y="1374804"/>
                  </a:cubicBezTo>
                  <a:cubicBezTo>
                    <a:pt x="3449026" y="1225284"/>
                    <a:pt x="3480099" y="992266"/>
                    <a:pt x="3449027" y="932070"/>
                  </a:cubicBezTo>
                  <a:cubicBezTo>
                    <a:pt x="3417955" y="871874"/>
                    <a:pt x="3289781" y="974790"/>
                    <a:pt x="3215984" y="1013626"/>
                  </a:cubicBezTo>
                  <a:cubicBezTo>
                    <a:pt x="3142187" y="1052462"/>
                    <a:pt x="3060623" y="1104892"/>
                    <a:pt x="3006246" y="1165088"/>
                  </a:cubicBezTo>
                  <a:cubicBezTo>
                    <a:pt x="2951870" y="1225284"/>
                    <a:pt x="2932450" y="1308782"/>
                    <a:pt x="2889725" y="1374804"/>
                  </a:cubicBezTo>
                  <a:cubicBezTo>
                    <a:pt x="2847001" y="1440826"/>
                    <a:pt x="2829522" y="1553451"/>
                    <a:pt x="2749899" y="1561218"/>
                  </a:cubicBezTo>
                  <a:cubicBezTo>
                    <a:pt x="2670276" y="1568985"/>
                    <a:pt x="2526567" y="1479661"/>
                    <a:pt x="2411988" y="1421407"/>
                  </a:cubicBezTo>
                  <a:cubicBezTo>
                    <a:pt x="2297409" y="1363153"/>
                    <a:pt x="2143989" y="1244702"/>
                    <a:pt x="2062424" y="1211691"/>
                  </a:cubicBezTo>
                  <a:cubicBezTo>
                    <a:pt x="1980859" y="1178680"/>
                    <a:pt x="1930367" y="1153437"/>
                    <a:pt x="1922599" y="1223342"/>
                  </a:cubicBezTo>
                  <a:cubicBezTo>
                    <a:pt x="1914831" y="1293247"/>
                    <a:pt x="2041062" y="1534032"/>
                    <a:pt x="2015816" y="1631123"/>
                  </a:cubicBezTo>
                  <a:cubicBezTo>
                    <a:pt x="1990570" y="1728214"/>
                    <a:pt x="1852686" y="1774817"/>
                    <a:pt x="1771121" y="1805886"/>
                  </a:cubicBezTo>
                  <a:cubicBezTo>
                    <a:pt x="1689556" y="1836955"/>
                    <a:pt x="1623528" y="1838897"/>
                    <a:pt x="1526427" y="1817537"/>
                  </a:cubicBezTo>
                  <a:cubicBezTo>
                    <a:pt x="1429326" y="1796177"/>
                    <a:pt x="1266197" y="1747632"/>
                    <a:pt x="1188516" y="1677727"/>
                  </a:cubicBezTo>
                  <a:cubicBezTo>
                    <a:pt x="1110835" y="1607822"/>
                    <a:pt x="1054516" y="1489370"/>
                    <a:pt x="1060342" y="1398105"/>
                  </a:cubicBezTo>
                  <a:cubicBezTo>
                    <a:pt x="1066168" y="1306840"/>
                    <a:pt x="1159385" y="1201982"/>
                    <a:pt x="1223472" y="1130135"/>
                  </a:cubicBezTo>
                  <a:cubicBezTo>
                    <a:pt x="1287559" y="1058288"/>
                    <a:pt x="1406022" y="1007801"/>
                    <a:pt x="1444862" y="967023"/>
                  </a:cubicBezTo>
                  <a:cubicBezTo>
                    <a:pt x="1483702" y="926245"/>
                    <a:pt x="1477876" y="947605"/>
                    <a:pt x="1456514" y="885467"/>
                  </a:cubicBezTo>
                  <a:cubicBezTo>
                    <a:pt x="1435152" y="823329"/>
                    <a:pt x="1384660" y="669926"/>
                    <a:pt x="1316689" y="594195"/>
                  </a:cubicBezTo>
                  <a:cubicBezTo>
                    <a:pt x="1248718" y="518464"/>
                    <a:pt x="1163269" y="497104"/>
                    <a:pt x="1048690" y="431082"/>
                  </a:cubicBezTo>
                  <a:cubicBezTo>
                    <a:pt x="934111" y="365060"/>
                    <a:pt x="739909" y="269912"/>
                    <a:pt x="629214" y="198065"/>
                  </a:cubicBezTo>
                  <a:cubicBezTo>
                    <a:pt x="518519" y="126218"/>
                    <a:pt x="456374" y="0"/>
                    <a:pt x="384519" y="0"/>
                  </a:cubicBezTo>
                  <a:cubicBezTo>
                    <a:pt x="312664" y="0"/>
                    <a:pt x="256345" y="89324"/>
                    <a:pt x="198085" y="198065"/>
                  </a:cubicBezTo>
                  <a:cubicBezTo>
                    <a:pt x="139825" y="306806"/>
                    <a:pt x="64086" y="473802"/>
                    <a:pt x="34956" y="652449"/>
                  </a:cubicBezTo>
                  <a:cubicBezTo>
                    <a:pt x="5826" y="831096"/>
                    <a:pt x="0" y="1073823"/>
                    <a:pt x="23304" y="1269946"/>
                  </a:cubicBezTo>
                  <a:cubicBezTo>
                    <a:pt x="46608" y="1466069"/>
                    <a:pt x="83506" y="1642774"/>
                    <a:pt x="174781" y="1829188"/>
                  </a:cubicBezTo>
                  <a:cubicBezTo>
                    <a:pt x="266056" y="2015602"/>
                    <a:pt x="421418" y="2246678"/>
                    <a:pt x="570953" y="2388430"/>
                  </a:cubicBezTo>
                  <a:cubicBezTo>
                    <a:pt x="720488" y="2530182"/>
                    <a:pt x="891386" y="2613680"/>
                    <a:pt x="1071994" y="2679702"/>
                  </a:cubicBezTo>
                  <a:cubicBezTo>
                    <a:pt x="1252602" y="2745724"/>
                    <a:pt x="1439036" y="2803978"/>
                    <a:pt x="1654600" y="2784560"/>
                  </a:cubicBezTo>
                  <a:cubicBezTo>
                    <a:pt x="1870164" y="2765142"/>
                    <a:pt x="2171178" y="2652517"/>
                    <a:pt x="2365380" y="2563194"/>
                  </a:cubicBezTo>
                  <a:cubicBezTo>
                    <a:pt x="2559582" y="2473871"/>
                    <a:pt x="2683871" y="2374838"/>
                    <a:pt x="2819812" y="2248620"/>
                  </a:cubicBezTo>
                  <a:cubicBezTo>
                    <a:pt x="2955753" y="2122402"/>
                    <a:pt x="3072275" y="1974824"/>
                    <a:pt x="3169376" y="1829188"/>
                  </a:cubicBezTo>
                  <a:close/>
                </a:path>
              </a:pathLst>
            </a:custGeom>
            <a:solidFill>
              <a:schemeClr val="bg1">
                <a:alpha val="40000"/>
              </a:schemeClr>
            </a:solidFill>
            <a:ln w="47625">
              <a:solidFill>
                <a:srgbClr val="0004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2658211" y="2514600"/>
              <a:ext cx="1685189" cy="646331"/>
            </a:xfrm>
            <a:prstGeom prst="rect">
              <a:avLst/>
            </a:prstGeom>
            <a:noFill/>
          </p:spPr>
          <p:txBody>
            <a:bodyPr wrap="none" rtlCol="0">
              <a:spAutoFit/>
            </a:bodyPr>
            <a:lstStyle/>
            <a:p>
              <a:pPr algn="ctr"/>
              <a:r>
                <a:rPr lang="en-US" b="1" dirty="0" smtClean="0"/>
                <a:t>Anterior </a:t>
              </a:r>
            </a:p>
            <a:p>
              <a:pPr algn="ctr"/>
              <a:r>
                <a:rPr lang="en-US" b="1" dirty="0" smtClean="0"/>
                <a:t>Compartment</a:t>
              </a:r>
              <a:endParaRPr lang="en-US" b="1" dirty="0"/>
            </a:p>
          </p:txBody>
        </p:sp>
      </p:grpSp>
      <p:grpSp>
        <p:nvGrpSpPr>
          <p:cNvPr id="34" name="Group 33"/>
          <p:cNvGrpSpPr/>
          <p:nvPr/>
        </p:nvGrpSpPr>
        <p:grpSpPr>
          <a:xfrm>
            <a:off x="2090208" y="4085168"/>
            <a:ext cx="2595033" cy="2029884"/>
            <a:chOff x="2127250" y="4122208"/>
            <a:chExt cx="2595033" cy="2029884"/>
          </a:xfrm>
        </p:grpSpPr>
        <p:sp>
          <p:nvSpPr>
            <p:cNvPr id="32" name="Freeform 31"/>
            <p:cNvSpPr/>
            <p:nvPr/>
          </p:nvSpPr>
          <p:spPr>
            <a:xfrm>
              <a:off x="2127250" y="4122208"/>
              <a:ext cx="2595033" cy="2029884"/>
            </a:xfrm>
            <a:custGeom>
              <a:avLst/>
              <a:gdLst>
                <a:gd name="connsiteX0" fmla="*/ 2527300 w 2595033"/>
                <a:gd name="connsiteY0" fmla="*/ 1072092 h 2029884"/>
                <a:gd name="connsiteX1" fmla="*/ 2298700 w 2595033"/>
                <a:gd name="connsiteY1" fmla="*/ 799042 h 2029884"/>
                <a:gd name="connsiteX2" fmla="*/ 1809750 w 2595033"/>
                <a:gd name="connsiteY2" fmla="*/ 532342 h 2029884"/>
                <a:gd name="connsiteX3" fmla="*/ 1562100 w 2595033"/>
                <a:gd name="connsiteY3" fmla="*/ 329142 h 2029884"/>
                <a:gd name="connsiteX4" fmla="*/ 1441450 w 2595033"/>
                <a:gd name="connsiteY4" fmla="*/ 43392 h 2029884"/>
                <a:gd name="connsiteX5" fmla="*/ 1390650 w 2595033"/>
                <a:gd name="connsiteY5" fmla="*/ 68792 h 2029884"/>
                <a:gd name="connsiteX6" fmla="*/ 1257300 w 2595033"/>
                <a:gd name="connsiteY6" fmla="*/ 75142 h 2029884"/>
                <a:gd name="connsiteX7" fmla="*/ 1257300 w 2595033"/>
                <a:gd name="connsiteY7" fmla="*/ 151342 h 2029884"/>
                <a:gd name="connsiteX8" fmla="*/ 1270000 w 2595033"/>
                <a:gd name="connsiteY8" fmla="*/ 443442 h 2029884"/>
                <a:gd name="connsiteX9" fmla="*/ 1428750 w 2595033"/>
                <a:gd name="connsiteY9" fmla="*/ 633942 h 2029884"/>
                <a:gd name="connsiteX10" fmla="*/ 1257300 w 2595033"/>
                <a:gd name="connsiteY10" fmla="*/ 640292 h 2029884"/>
                <a:gd name="connsiteX11" fmla="*/ 1104900 w 2595033"/>
                <a:gd name="connsiteY11" fmla="*/ 779992 h 2029884"/>
                <a:gd name="connsiteX12" fmla="*/ 1035050 w 2595033"/>
                <a:gd name="connsiteY12" fmla="*/ 843492 h 2029884"/>
                <a:gd name="connsiteX13" fmla="*/ 863600 w 2595033"/>
                <a:gd name="connsiteY13" fmla="*/ 767292 h 2029884"/>
                <a:gd name="connsiteX14" fmla="*/ 615950 w 2595033"/>
                <a:gd name="connsiteY14" fmla="*/ 779992 h 2029884"/>
                <a:gd name="connsiteX15" fmla="*/ 488950 w 2595033"/>
                <a:gd name="connsiteY15" fmla="*/ 887942 h 2029884"/>
                <a:gd name="connsiteX16" fmla="*/ 292100 w 2595033"/>
                <a:gd name="connsiteY16" fmla="*/ 1097492 h 2029884"/>
                <a:gd name="connsiteX17" fmla="*/ 95250 w 2595033"/>
                <a:gd name="connsiteY17" fmla="*/ 1256242 h 2029884"/>
                <a:gd name="connsiteX18" fmla="*/ 6350 w 2595033"/>
                <a:gd name="connsiteY18" fmla="*/ 1414992 h 2029884"/>
                <a:gd name="connsiteX19" fmla="*/ 57150 w 2595033"/>
                <a:gd name="connsiteY19" fmla="*/ 1757892 h 2029884"/>
                <a:gd name="connsiteX20" fmla="*/ 342900 w 2595033"/>
                <a:gd name="connsiteY20" fmla="*/ 1884892 h 2029884"/>
                <a:gd name="connsiteX21" fmla="*/ 1085850 w 2595033"/>
                <a:gd name="connsiteY21" fmla="*/ 2024592 h 2029884"/>
                <a:gd name="connsiteX22" fmla="*/ 1631950 w 2595033"/>
                <a:gd name="connsiteY22" fmla="*/ 1916642 h 2029884"/>
                <a:gd name="connsiteX23" fmla="*/ 1968500 w 2595033"/>
                <a:gd name="connsiteY23" fmla="*/ 1713442 h 2029884"/>
                <a:gd name="connsiteX24" fmla="*/ 2501900 w 2595033"/>
                <a:gd name="connsiteY24" fmla="*/ 1243542 h 2029884"/>
                <a:gd name="connsiteX25" fmla="*/ 2527300 w 2595033"/>
                <a:gd name="connsiteY25" fmla="*/ 1072092 h 202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95033" h="2029884">
                  <a:moveTo>
                    <a:pt x="2527300" y="1072092"/>
                  </a:moveTo>
                  <a:cubicBezTo>
                    <a:pt x="2493433" y="998009"/>
                    <a:pt x="2418292" y="889000"/>
                    <a:pt x="2298700" y="799042"/>
                  </a:cubicBezTo>
                  <a:cubicBezTo>
                    <a:pt x="2179108" y="709084"/>
                    <a:pt x="1932517" y="610659"/>
                    <a:pt x="1809750" y="532342"/>
                  </a:cubicBezTo>
                  <a:cubicBezTo>
                    <a:pt x="1686983" y="454025"/>
                    <a:pt x="1623483" y="410634"/>
                    <a:pt x="1562100" y="329142"/>
                  </a:cubicBezTo>
                  <a:cubicBezTo>
                    <a:pt x="1500717" y="247650"/>
                    <a:pt x="1470025" y="86784"/>
                    <a:pt x="1441450" y="43392"/>
                  </a:cubicBezTo>
                  <a:cubicBezTo>
                    <a:pt x="1412875" y="0"/>
                    <a:pt x="1421342" y="63500"/>
                    <a:pt x="1390650" y="68792"/>
                  </a:cubicBezTo>
                  <a:cubicBezTo>
                    <a:pt x="1359958" y="74084"/>
                    <a:pt x="1279525" y="61384"/>
                    <a:pt x="1257300" y="75142"/>
                  </a:cubicBezTo>
                  <a:cubicBezTo>
                    <a:pt x="1235075" y="88900"/>
                    <a:pt x="1255183" y="89959"/>
                    <a:pt x="1257300" y="151342"/>
                  </a:cubicBezTo>
                  <a:cubicBezTo>
                    <a:pt x="1259417" y="212725"/>
                    <a:pt x="1241425" y="363009"/>
                    <a:pt x="1270000" y="443442"/>
                  </a:cubicBezTo>
                  <a:cubicBezTo>
                    <a:pt x="1298575" y="523875"/>
                    <a:pt x="1430867" y="601134"/>
                    <a:pt x="1428750" y="633942"/>
                  </a:cubicBezTo>
                  <a:cubicBezTo>
                    <a:pt x="1426633" y="666750"/>
                    <a:pt x="1311275" y="615950"/>
                    <a:pt x="1257300" y="640292"/>
                  </a:cubicBezTo>
                  <a:cubicBezTo>
                    <a:pt x="1203325" y="664634"/>
                    <a:pt x="1104900" y="779992"/>
                    <a:pt x="1104900" y="779992"/>
                  </a:cubicBezTo>
                  <a:cubicBezTo>
                    <a:pt x="1067858" y="813859"/>
                    <a:pt x="1075267" y="845609"/>
                    <a:pt x="1035050" y="843492"/>
                  </a:cubicBezTo>
                  <a:cubicBezTo>
                    <a:pt x="994833" y="841375"/>
                    <a:pt x="933450" y="777875"/>
                    <a:pt x="863600" y="767292"/>
                  </a:cubicBezTo>
                  <a:cubicBezTo>
                    <a:pt x="793750" y="756709"/>
                    <a:pt x="678392" y="759884"/>
                    <a:pt x="615950" y="779992"/>
                  </a:cubicBezTo>
                  <a:cubicBezTo>
                    <a:pt x="553508" y="800100"/>
                    <a:pt x="542925" y="835025"/>
                    <a:pt x="488950" y="887942"/>
                  </a:cubicBezTo>
                  <a:cubicBezTo>
                    <a:pt x="434975" y="940859"/>
                    <a:pt x="357717" y="1036109"/>
                    <a:pt x="292100" y="1097492"/>
                  </a:cubicBezTo>
                  <a:cubicBezTo>
                    <a:pt x="226483" y="1158875"/>
                    <a:pt x="142875" y="1203325"/>
                    <a:pt x="95250" y="1256242"/>
                  </a:cubicBezTo>
                  <a:cubicBezTo>
                    <a:pt x="47625" y="1309159"/>
                    <a:pt x="12700" y="1331384"/>
                    <a:pt x="6350" y="1414992"/>
                  </a:cubicBezTo>
                  <a:cubicBezTo>
                    <a:pt x="0" y="1498600"/>
                    <a:pt x="1058" y="1679575"/>
                    <a:pt x="57150" y="1757892"/>
                  </a:cubicBezTo>
                  <a:cubicBezTo>
                    <a:pt x="113242" y="1836209"/>
                    <a:pt x="171450" y="1840442"/>
                    <a:pt x="342900" y="1884892"/>
                  </a:cubicBezTo>
                  <a:cubicBezTo>
                    <a:pt x="514350" y="1929342"/>
                    <a:pt x="871008" y="2019300"/>
                    <a:pt x="1085850" y="2024592"/>
                  </a:cubicBezTo>
                  <a:cubicBezTo>
                    <a:pt x="1300692" y="2029884"/>
                    <a:pt x="1484842" y="1968500"/>
                    <a:pt x="1631950" y="1916642"/>
                  </a:cubicBezTo>
                  <a:cubicBezTo>
                    <a:pt x="1779058" y="1864784"/>
                    <a:pt x="1823508" y="1825625"/>
                    <a:pt x="1968500" y="1713442"/>
                  </a:cubicBezTo>
                  <a:cubicBezTo>
                    <a:pt x="2113492" y="1601259"/>
                    <a:pt x="2408767" y="1349375"/>
                    <a:pt x="2501900" y="1243542"/>
                  </a:cubicBezTo>
                  <a:cubicBezTo>
                    <a:pt x="2595033" y="1137709"/>
                    <a:pt x="2561167" y="1146175"/>
                    <a:pt x="2527300" y="1072092"/>
                  </a:cubicBezTo>
                  <a:close/>
                </a:path>
              </a:pathLst>
            </a:custGeom>
            <a:solidFill>
              <a:schemeClr val="bg1">
                <a:alpha val="40000"/>
              </a:schemeClr>
            </a:solid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438400" y="5029200"/>
              <a:ext cx="1685189" cy="646331"/>
            </a:xfrm>
            <a:prstGeom prst="rect">
              <a:avLst/>
            </a:prstGeom>
            <a:noFill/>
          </p:spPr>
          <p:txBody>
            <a:bodyPr wrap="none" rtlCol="0">
              <a:spAutoFit/>
            </a:bodyPr>
            <a:lstStyle/>
            <a:p>
              <a:pPr algn="ctr"/>
              <a:r>
                <a:rPr lang="en-US" b="1" dirty="0" smtClean="0"/>
                <a:t>Posterior </a:t>
              </a:r>
            </a:p>
            <a:p>
              <a:pPr algn="ctr"/>
              <a:r>
                <a:rPr lang="en-US" b="1" dirty="0" smtClean="0"/>
                <a:t>Compartment</a:t>
              </a:r>
              <a:endParaRPr lang="en-US" b="1" dirty="0"/>
            </a:p>
          </p:txBody>
        </p:sp>
      </p:grpSp>
      <p:grpSp>
        <p:nvGrpSpPr>
          <p:cNvPr id="39" name="Group 38"/>
          <p:cNvGrpSpPr/>
          <p:nvPr/>
        </p:nvGrpSpPr>
        <p:grpSpPr>
          <a:xfrm>
            <a:off x="1519766" y="3927475"/>
            <a:ext cx="1867959" cy="1869017"/>
            <a:chOff x="-585680" y="5105711"/>
            <a:chExt cx="1867959" cy="1869017"/>
          </a:xfrm>
        </p:grpSpPr>
        <p:sp>
          <p:nvSpPr>
            <p:cNvPr id="33" name="Freeform 32"/>
            <p:cNvSpPr/>
            <p:nvPr/>
          </p:nvSpPr>
          <p:spPr>
            <a:xfrm>
              <a:off x="-585680" y="5105711"/>
              <a:ext cx="1867959" cy="1869017"/>
            </a:xfrm>
            <a:custGeom>
              <a:avLst/>
              <a:gdLst>
                <a:gd name="connsiteX0" fmla="*/ 491067 w 1867959"/>
                <a:gd name="connsiteY0" fmla="*/ 1816100 h 1869017"/>
                <a:gd name="connsiteX1" fmla="*/ 554567 w 1867959"/>
                <a:gd name="connsiteY1" fmla="*/ 1816100 h 1869017"/>
                <a:gd name="connsiteX2" fmla="*/ 579967 w 1867959"/>
                <a:gd name="connsiteY2" fmla="*/ 1612900 h 1869017"/>
                <a:gd name="connsiteX3" fmla="*/ 726017 w 1867959"/>
                <a:gd name="connsiteY3" fmla="*/ 1416050 h 1869017"/>
                <a:gd name="connsiteX4" fmla="*/ 999067 w 1867959"/>
                <a:gd name="connsiteY4" fmla="*/ 1149350 h 1869017"/>
                <a:gd name="connsiteX5" fmla="*/ 1259417 w 1867959"/>
                <a:gd name="connsiteY5" fmla="*/ 876300 h 1869017"/>
                <a:gd name="connsiteX6" fmla="*/ 1500717 w 1867959"/>
                <a:gd name="connsiteY6" fmla="*/ 673100 h 1869017"/>
                <a:gd name="connsiteX7" fmla="*/ 1742017 w 1867959"/>
                <a:gd name="connsiteY7" fmla="*/ 482600 h 1869017"/>
                <a:gd name="connsiteX8" fmla="*/ 1862667 w 1867959"/>
                <a:gd name="connsiteY8" fmla="*/ 279400 h 1869017"/>
                <a:gd name="connsiteX9" fmla="*/ 1773767 w 1867959"/>
                <a:gd name="connsiteY9" fmla="*/ 241300 h 1869017"/>
                <a:gd name="connsiteX10" fmla="*/ 1646767 w 1867959"/>
                <a:gd name="connsiteY10" fmla="*/ 63500 h 1869017"/>
                <a:gd name="connsiteX11" fmla="*/ 1589617 w 1867959"/>
                <a:gd name="connsiteY11" fmla="*/ 6350 h 1869017"/>
                <a:gd name="connsiteX12" fmla="*/ 1513417 w 1867959"/>
                <a:gd name="connsiteY12" fmla="*/ 101600 h 1869017"/>
                <a:gd name="connsiteX13" fmla="*/ 1291167 w 1867959"/>
                <a:gd name="connsiteY13" fmla="*/ 222250 h 1869017"/>
                <a:gd name="connsiteX14" fmla="*/ 1189567 w 1867959"/>
                <a:gd name="connsiteY14" fmla="*/ 152400 h 1869017"/>
                <a:gd name="connsiteX15" fmla="*/ 1164167 w 1867959"/>
                <a:gd name="connsiteY15" fmla="*/ 88900 h 1869017"/>
                <a:gd name="connsiteX16" fmla="*/ 1011767 w 1867959"/>
                <a:gd name="connsiteY16" fmla="*/ 139700 h 1869017"/>
                <a:gd name="connsiteX17" fmla="*/ 884767 w 1867959"/>
                <a:gd name="connsiteY17" fmla="*/ 190500 h 1869017"/>
                <a:gd name="connsiteX18" fmla="*/ 681567 w 1867959"/>
                <a:gd name="connsiteY18" fmla="*/ 203200 h 1869017"/>
                <a:gd name="connsiteX19" fmla="*/ 440267 w 1867959"/>
                <a:gd name="connsiteY19" fmla="*/ 133350 h 1869017"/>
                <a:gd name="connsiteX20" fmla="*/ 205317 w 1867959"/>
                <a:gd name="connsiteY20" fmla="*/ 196850 h 1869017"/>
                <a:gd name="connsiteX21" fmla="*/ 59267 w 1867959"/>
                <a:gd name="connsiteY21" fmla="*/ 419100 h 1869017"/>
                <a:gd name="connsiteX22" fmla="*/ 2117 w 1867959"/>
                <a:gd name="connsiteY22" fmla="*/ 800100 h 1869017"/>
                <a:gd name="connsiteX23" fmla="*/ 71967 w 1867959"/>
                <a:gd name="connsiteY23" fmla="*/ 1143000 h 1869017"/>
                <a:gd name="connsiteX24" fmla="*/ 186267 w 1867959"/>
                <a:gd name="connsiteY24" fmla="*/ 1498600 h 1869017"/>
                <a:gd name="connsiteX25" fmla="*/ 433917 w 1867959"/>
                <a:gd name="connsiteY25" fmla="*/ 1816100 h 1869017"/>
                <a:gd name="connsiteX26" fmla="*/ 491067 w 1867959"/>
                <a:gd name="connsiteY26" fmla="*/ 1816100 h 186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67959" h="1869017">
                  <a:moveTo>
                    <a:pt x="491067" y="1816100"/>
                  </a:moveTo>
                  <a:cubicBezTo>
                    <a:pt x="511175" y="1816100"/>
                    <a:pt x="539750" y="1849967"/>
                    <a:pt x="554567" y="1816100"/>
                  </a:cubicBezTo>
                  <a:cubicBezTo>
                    <a:pt x="569384" y="1782233"/>
                    <a:pt x="551392" y="1679575"/>
                    <a:pt x="579967" y="1612900"/>
                  </a:cubicBezTo>
                  <a:cubicBezTo>
                    <a:pt x="608542" y="1546225"/>
                    <a:pt x="656167" y="1493308"/>
                    <a:pt x="726017" y="1416050"/>
                  </a:cubicBezTo>
                  <a:cubicBezTo>
                    <a:pt x="795867" y="1338792"/>
                    <a:pt x="910167" y="1239308"/>
                    <a:pt x="999067" y="1149350"/>
                  </a:cubicBezTo>
                  <a:cubicBezTo>
                    <a:pt x="1087967" y="1059392"/>
                    <a:pt x="1175809" y="955675"/>
                    <a:pt x="1259417" y="876300"/>
                  </a:cubicBezTo>
                  <a:cubicBezTo>
                    <a:pt x="1343025" y="796925"/>
                    <a:pt x="1420284" y="738717"/>
                    <a:pt x="1500717" y="673100"/>
                  </a:cubicBezTo>
                  <a:cubicBezTo>
                    <a:pt x="1581150" y="607483"/>
                    <a:pt x="1681692" y="548217"/>
                    <a:pt x="1742017" y="482600"/>
                  </a:cubicBezTo>
                  <a:cubicBezTo>
                    <a:pt x="1802342" y="416983"/>
                    <a:pt x="1857375" y="319617"/>
                    <a:pt x="1862667" y="279400"/>
                  </a:cubicBezTo>
                  <a:cubicBezTo>
                    <a:pt x="1867959" y="239183"/>
                    <a:pt x="1809750" y="277283"/>
                    <a:pt x="1773767" y="241300"/>
                  </a:cubicBezTo>
                  <a:cubicBezTo>
                    <a:pt x="1737784" y="205317"/>
                    <a:pt x="1677459" y="102658"/>
                    <a:pt x="1646767" y="63500"/>
                  </a:cubicBezTo>
                  <a:cubicBezTo>
                    <a:pt x="1616075" y="24342"/>
                    <a:pt x="1611842" y="0"/>
                    <a:pt x="1589617" y="6350"/>
                  </a:cubicBezTo>
                  <a:cubicBezTo>
                    <a:pt x="1567392" y="12700"/>
                    <a:pt x="1563159" y="65617"/>
                    <a:pt x="1513417" y="101600"/>
                  </a:cubicBezTo>
                  <a:cubicBezTo>
                    <a:pt x="1463675" y="137583"/>
                    <a:pt x="1345142" y="213783"/>
                    <a:pt x="1291167" y="222250"/>
                  </a:cubicBezTo>
                  <a:cubicBezTo>
                    <a:pt x="1237192" y="230717"/>
                    <a:pt x="1210734" y="174625"/>
                    <a:pt x="1189567" y="152400"/>
                  </a:cubicBezTo>
                  <a:cubicBezTo>
                    <a:pt x="1168400" y="130175"/>
                    <a:pt x="1193800" y="91017"/>
                    <a:pt x="1164167" y="88900"/>
                  </a:cubicBezTo>
                  <a:cubicBezTo>
                    <a:pt x="1134534" y="86783"/>
                    <a:pt x="1058334" y="122767"/>
                    <a:pt x="1011767" y="139700"/>
                  </a:cubicBezTo>
                  <a:cubicBezTo>
                    <a:pt x="965200" y="156633"/>
                    <a:pt x="939800" y="179917"/>
                    <a:pt x="884767" y="190500"/>
                  </a:cubicBezTo>
                  <a:cubicBezTo>
                    <a:pt x="829734" y="201083"/>
                    <a:pt x="755650" y="212725"/>
                    <a:pt x="681567" y="203200"/>
                  </a:cubicBezTo>
                  <a:cubicBezTo>
                    <a:pt x="607484" y="193675"/>
                    <a:pt x="519642" y="134408"/>
                    <a:pt x="440267" y="133350"/>
                  </a:cubicBezTo>
                  <a:cubicBezTo>
                    <a:pt x="360892" y="132292"/>
                    <a:pt x="268817" y="149225"/>
                    <a:pt x="205317" y="196850"/>
                  </a:cubicBezTo>
                  <a:cubicBezTo>
                    <a:pt x="141817" y="244475"/>
                    <a:pt x="93134" y="318558"/>
                    <a:pt x="59267" y="419100"/>
                  </a:cubicBezTo>
                  <a:cubicBezTo>
                    <a:pt x="25400" y="519642"/>
                    <a:pt x="0" y="679450"/>
                    <a:pt x="2117" y="800100"/>
                  </a:cubicBezTo>
                  <a:cubicBezTo>
                    <a:pt x="4234" y="920750"/>
                    <a:pt x="41275" y="1026583"/>
                    <a:pt x="71967" y="1143000"/>
                  </a:cubicBezTo>
                  <a:cubicBezTo>
                    <a:pt x="102659" y="1259417"/>
                    <a:pt x="125942" y="1386417"/>
                    <a:pt x="186267" y="1498600"/>
                  </a:cubicBezTo>
                  <a:cubicBezTo>
                    <a:pt x="246592" y="1610783"/>
                    <a:pt x="375709" y="1763183"/>
                    <a:pt x="433917" y="1816100"/>
                  </a:cubicBezTo>
                  <a:cubicBezTo>
                    <a:pt x="492125" y="1869017"/>
                    <a:pt x="470959" y="1816100"/>
                    <a:pt x="491067" y="1816100"/>
                  </a:cubicBezTo>
                  <a:close/>
                </a:path>
              </a:pathLst>
            </a:custGeom>
            <a:solidFill>
              <a:schemeClr val="bg1">
                <a:alpha val="40000"/>
              </a:schemeClr>
            </a:solid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51487" y="5518461"/>
              <a:ext cx="902974" cy="646331"/>
            </a:xfrm>
            <a:prstGeom prst="rect">
              <a:avLst/>
            </a:prstGeom>
            <a:noFill/>
          </p:spPr>
          <p:txBody>
            <a:bodyPr wrap="none" rtlCol="0">
              <a:spAutoFit/>
            </a:bodyPr>
            <a:lstStyle/>
            <a:p>
              <a:pPr algn="ctr"/>
              <a:r>
                <a:rPr lang="en-US" b="1" dirty="0" smtClean="0"/>
                <a:t>Medial </a:t>
              </a:r>
            </a:p>
            <a:p>
              <a:pPr algn="ctr"/>
              <a:r>
                <a:rPr lang="en-US" b="1" dirty="0" smtClean="0"/>
                <a:t>Comp.</a:t>
              </a:r>
              <a:endParaRPr lang="en-US" b="1" dirty="0"/>
            </a:p>
          </p:txBody>
        </p:sp>
      </p:grpSp>
      <p:sp>
        <p:nvSpPr>
          <p:cNvPr id="38" name="Rectangle 37"/>
          <p:cNvSpPr/>
          <p:nvPr/>
        </p:nvSpPr>
        <p:spPr>
          <a:xfrm>
            <a:off x="5496983" y="1981200"/>
            <a:ext cx="3266017" cy="3693319"/>
          </a:xfrm>
          <a:prstGeom prst="rect">
            <a:avLst/>
          </a:prstGeom>
        </p:spPr>
        <p:txBody>
          <a:bodyPr wrap="square">
            <a:spAutoFit/>
          </a:bodyPr>
          <a:lstStyle/>
          <a:p>
            <a:pPr>
              <a:buNone/>
            </a:pPr>
            <a:r>
              <a:rPr lang="en-US" dirty="0" smtClean="0">
                <a:solidFill>
                  <a:srgbClr val="000000"/>
                </a:solidFill>
              </a:rPr>
              <a:t>The </a:t>
            </a:r>
            <a:r>
              <a:rPr lang="en-US" dirty="0" err="1" smtClean="0">
                <a:solidFill>
                  <a:srgbClr val="000000"/>
                </a:solidFill>
              </a:rPr>
              <a:t>facia</a:t>
            </a:r>
            <a:r>
              <a:rPr lang="en-US" dirty="0" smtClean="0">
                <a:solidFill>
                  <a:srgbClr val="000000"/>
                </a:solidFill>
              </a:rPr>
              <a:t> extends inward to separate the thigh into anterior, posterior and medial compartments.  </a:t>
            </a:r>
          </a:p>
          <a:p>
            <a:pPr>
              <a:buNone/>
            </a:pPr>
            <a:endParaRPr lang="en-US" dirty="0" smtClean="0">
              <a:solidFill>
                <a:srgbClr val="000000"/>
              </a:solidFill>
            </a:endParaRPr>
          </a:p>
          <a:p>
            <a:pPr>
              <a:buNone/>
            </a:pPr>
            <a:r>
              <a:rPr lang="en-US" dirty="0" smtClean="0">
                <a:solidFill>
                  <a:srgbClr val="000000"/>
                </a:solidFill>
              </a:rPr>
              <a:t>The </a:t>
            </a:r>
            <a:r>
              <a:rPr lang="en-US" b="1" dirty="0" smtClean="0">
                <a:solidFill>
                  <a:srgbClr val="000000"/>
                </a:solidFill>
              </a:rPr>
              <a:t>anterior compartment </a:t>
            </a:r>
            <a:r>
              <a:rPr lang="en-US" dirty="0" smtClean="0">
                <a:solidFill>
                  <a:srgbClr val="000000"/>
                </a:solidFill>
              </a:rPr>
              <a:t>consists of the thighs primary flexors.  The </a:t>
            </a:r>
            <a:r>
              <a:rPr lang="en-US" b="1" dirty="0" smtClean="0">
                <a:solidFill>
                  <a:srgbClr val="000000"/>
                </a:solidFill>
              </a:rPr>
              <a:t>posterior compartment</a:t>
            </a:r>
            <a:r>
              <a:rPr lang="en-US" dirty="0" smtClean="0">
                <a:solidFill>
                  <a:srgbClr val="000000"/>
                </a:solidFill>
              </a:rPr>
              <a:t> consists of the thighs primary extenders. The </a:t>
            </a:r>
            <a:r>
              <a:rPr lang="en-US" b="1" dirty="0" smtClean="0">
                <a:solidFill>
                  <a:srgbClr val="000000"/>
                </a:solidFill>
              </a:rPr>
              <a:t>medial compartment </a:t>
            </a:r>
            <a:r>
              <a:rPr lang="en-US" dirty="0" smtClean="0">
                <a:solidFill>
                  <a:srgbClr val="000000"/>
                </a:solidFill>
              </a:rPr>
              <a:t>consists of the thighs primary </a:t>
            </a:r>
            <a:r>
              <a:rPr lang="en-US" dirty="0" err="1" smtClean="0">
                <a:solidFill>
                  <a:srgbClr val="000000"/>
                </a:solidFill>
              </a:rPr>
              <a:t>aDductors</a:t>
            </a:r>
            <a:r>
              <a:rPr lang="en-US" dirty="0" smtClean="0">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000"/>
                                        <p:tgtEl>
                                          <p:spTgt spid="9"/>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2000"/>
                                        <p:tgtEl>
                                          <p:spTgt spid="11"/>
                                        </p:tgtEl>
                                      </p:cBhvr>
                                    </p:animEffect>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10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2000"/>
                                        <p:tgtEl>
                                          <p:spTgt spid="13"/>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10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2000"/>
                                        <p:tgtEl>
                                          <p:spTgt spid="14"/>
                                        </p:tgtEl>
                                      </p:cBhvr>
                                    </p:animEffect>
                                  </p:childTnLst>
                                </p:cTn>
                              </p:par>
                            </p:childTnLst>
                          </p:cTn>
                        </p:par>
                        <p:par>
                          <p:cTn id="35" fill="hold">
                            <p:stCondLst>
                              <p:cond delay="2000"/>
                            </p:stCondLst>
                            <p:childTnLst>
                              <p:par>
                                <p:cTn id="36" presetID="22" presetClass="entr" presetSubtype="4" fill="hold" grpId="0"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10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2000"/>
                                        <p:tgtEl>
                                          <p:spTgt spid="18"/>
                                        </p:tgtEl>
                                      </p:cBhvr>
                                    </p:animEffect>
                                  </p:childTnLst>
                                </p:cTn>
                              </p:par>
                            </p:childTnLst>
                          </p:cTn>
                        </p:par>
                        <p:par>
                          <p:cTn id="44" fill="hold">
                            <p:stCondLst>
                              <p:cond delay="2000"/>
                            </p:stCondLst>
                            <p:childTnLst>
                              <p:par>
                                <p:cTn id="45" presetID="22" presetClass="entr" presetSubtype="4"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10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2000"/>
                                        <p:tgtEl>
                                          <p:spTgt spid="22"/>
                                        </p:tgtEl>
                                      </p:cBhvr>
                                    </p:animEffect>
                                  </p:childTnLst>
                                </p:cTn>
                              </p:par>
                            </p:childTnLst>
                          </p:cTn>
                        </p:par>
                        <p:par>
                          <p:cTn id="53" fill="hold">
                            <p:stCondLst>
                              <p:cond delay="2000"/>
                            </p:stCondLst>
                            <p:childTnLst>
                              <p:par>
                                <p:cTn id="54" presetID="22" presetClass="entr" presetSubtype="4"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10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up)">
                                      <p:cBhvr>
                                        <p:cTn id="61" dur="2000"/>
                                        <p:tgtEl>
                                          <p:spTgt spid="17"/>
                                        </p:tgtEl>
                                      </p:cBhvr>
                                    </p:animEffect>
                                  </p:childTnLst>
                                </p:cTn>
                              </p:par>
                            </p:childTnLst>
                          </p:cTn>
                        </p:par>
                        <p:par>
                          <p:cTn id="62" fill="hold">
                            <p:stCondLst>
                              <p:cond delay="2000"/>
                            </p:stCondLst>
                            <p:childTnLst>
                              <p:par>
                                <p:cTn id="63" presetID="22" presetClass="entr" presetSubtype="4"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down)">
                                      <p:cBhvr>
                                        <p:cTn id="65" dur="10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20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20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7" grpId="0" animBg="1"/>
      <p:bldP spid="18" grpId="0" animBg="1"/>
      <p:bldP spid="22" grpId="0" animBg="1"/>
      <p:bldP spid="10" grpId="0" animBg="1"/>
      <p:bldP spid="23" grpId="0" animBg="1"/>
      <p:bldP spid="24" grpId="0" animBg="1"/>
      <p:bldP spid="25" grpId="0" animBg="1"/>
      <p:bldP spid="27" grpId="0" animBg="1"/>
      <p:bldP spid="28" grpId="0" animBg="1"/>
      <p:bldP spid="29" grpId="0" animBg="1"/>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Life – The Lower Limb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cs typeface="Times New Roman" pitchFamily="18" charset="0"/>
              </a:rPr>
              <a:t>The Lower Limb will be presented in three different modules:</a:t>
            </a:r>
          </a:p>
          <a:p>
            <a:pPr algn="ctr">
              <a:buNone/>
            </a:pPr>
            <a:endParaRPr lang="en-US" dirty="0" smtClean="0">
              <a:cs typeface="Times New Roman" pitchFamily="18" charset="0"/>
            </a:endParaRPr>
          </a:p>
          <a:p>
            <a:pPr marL="514350" indent="-514350" algn="ctr">
              <a:buAutoNum type="arabicPeriod"/>
            </a:pPr>
            <a:r>
              <a:rPr lang="en-US" dirty="0" smtClean="0">
                <a:cs typeface="Times New Roman" pitchFamily="18" charset="0"/>
              </a:rPr>
              <a:t>The Thigh</a:t>
            </a:r>
          </a:p>
          <a:p>
            <a:pPr marL="514350" indent="-514350" algn="ctr">
              <a:buAutoNum type="arabicPeriod"/>
            </a:pPr>
            <a:r>
              <a:rPr lang="en-US" dirty="0" smtClean="0">
                <a:cs typeface="Times New Roman" pitchFamily="18" charset="0"/>
              </a:rPr>
              <a:t>The Lower Leg</a:t>
            </a:r>
          </a:p>
          <a:p>
            <a:pPr marL="514350" indent="-514350" algn="ctr">
              <a:buAutoNum type="arabicPeriod"/>
            </a:pPr>
            <a:r>
              <a:rPr lang="en-US" dirty="0" smtClean="0">
                <a:cs typeface="Times New Roman" pitchFamily="18" charset="0"/>
              </a:rPr>
              <a:t>The Foot</a:t>
            </a:r>
          </a:p>
          <a:p>
            <a:pPr marL="514350" indent="-514350">
              <a:buNone/>
            </a:pPr>
            <a:endParaRPr lang="en-US" dirty="0" smtClean="0">
              <a:cs typeface="Times New Roman" pitchFamily="18" charset="0"/>
            </a:endParaRPr>
          </a:p>
          <a:p>
            <a:pPr marL="514350" indent="-514350">
              <a:buNone/>
            </a:pPr>
            <a:r>
              <a:rPr lang="en-US" dirty="0" smtClean="0">
                <a:cs typeface="Times New Roman" pitchFamily="18" charset="0"/>
              </a:rPr>
              <a:t>	Within each module relevant structure of bone, muscle, nerve innervation, arterial and venous supply and lymphatic system will be described as a unit.</a:t>
            </a:r>
            <a:endParaRPr lang="en-US" dirty="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2057400" y="838200"/>
            <a:ext cx="5257800" cy="5847756"/>
          </a:xfrm>
          <a:prstGeom prst="rect">
            <a:avLst/>
          </a:prstGeom>
        </p:spPr>
        <p:txBody>
          <a:bodyPr wrap="square">
            <a:spAutoFit/>
          </a:bodyPr>
          <a:lstStyle/>
          <a:p>
            <a:r>
              <a:rPr lang="en-US" dirty="0" smtClean="0"/>
              <a:t>The muscles of the thigh are divided into an anterior and a posterior section.  The anterior section consists of majority flexors innervated by the femoral nerve, including the </a:t>
            </a:r>
            <a:r>
              <a:rPr lang="en-US" b="1" dirty="0" err="1" smtClean="0">
                <a:solidFill>
                  <a:schemeClr val="accent3">
                    <a:lumMod val="50000"/>
                  </a:schemeClr>
                </a:solidFill>
              </a:rPr>
              <a:t>sartorius</a:t>
            </a:r>
            <a:r>
              <a:rPr lang="en-US" dirty="0" smtClean="0"/>
              <a:t> and the </a:t>
            </a:r>
            <a:r>
              <a:rPr lang="en-US" b="1" dirty="0" err="1" smtClean="0">
                <a:solidFill>
                  <a:srgbClr val="CBC924"/>
                </a:solidFill>
              </a:rPr>
              <a:t>quadraceps</a:t>
            </a:r>
            <a:r>
              <a:rPr lang="en-US" b="1" dirty="0" smtClean="0">
                <a:solidFill>
                  <a:srgbClr val="CBC924"/>
                </a:solidFill>
              </a:rPr>
              <a:t> </a:t>
            </a:r>
            <a:r>
              <a:rPr lang="en-US" b="1" dirty="0" err="1" smtClean="0">
                <a:solidFill>
                  <a:srgbClr val="CBC924"/>
                </a:solidFill>
              </a:rPr>
              <a:t>femoris</a:t>
            </a:r>
            <a:r>
              <a:rPr lang="en-US" dirty="0" smtClean="0"/>
              <a:t>.</a:t>
            </a:r>
          </a:p>
          <a:p>
            <a:endParaRPr lang="en-US" dirty="0" smtClean="0"/>
          </a:p>
          <a:p>
            <a:r>
              <a:rPr lang="en-US" dirty="0" smtClean="0"/>
              <a:t>The </a:t>
            </a:r>
            <a:r>
              <a:rPr lang="en-US" b="1" dirty="0" err="1" smtClean="0">
                <a:solidFill>
                  <a:schemeClr val="accent3">
                    <a:lumMod val="50000"/>
                  </a:schemeClr>
                </a:solidFill>
              </a:rPr>
              <a:t>sartorius</a:t>
            </a:r>
            <a:r>
              <a:rPr lang="en-US" dirty="0" smtClean="0"/>
              <a:t> is the lateral edge of what is known as the femoral triangle.  It rests on top of the adductor canal and is commonly used in surgical practice as a guide to locating the femoral artery. It serves to </a:t>
            </a:r>
            <a:r>
              <a:rPr lang="en-US" i="1" dirty="0" smtClean="0"/>
              <a:t>flex, </a:t>
            </a:r>
            <a:r>
              <a:rPr lang="en-US" i="1" dirty="0" err="1" smtClean="0"/>
              <a:t>aBduct</a:t>
            </a:r>
            <a:r>
              <a:rPr lang="en-US" i="1" dirty="0" smtClean="0"/>
              <a:t> and externally rotate the hip joint </a:t>
            </a:r>
            <a:r>
              <a:rPr lang="en-US" dirty="0" smtClean="0"/>
              <a:t>and </a:t>
            </a:r>
            <a:r>
              <a:rPr lang="en-US" i="1" dirty="0" smtClean="0"/>
              <a:t>flex and internally rotate at the knee joint</a:t>
            </a:r>
            <a:r>
              <a:rPr lang="en-US" dirty="0" smtClean="0"/>
              <a:t>.  It’s this internal flexion and rotation that aids in sitting cross-legged. </a:t>
            </a:r>
          </a:p>
          <a:p>
            <a:endParaRPr lang="en-US" dirty="0" smtClean="0"/>
          </a:p>
          <a:p>
            <a:r>
              <a:rPr lang="en-US" dirty="0" smtClean="0"/>
              <a:t>The </a:t>
            </a:r>
            <a:r>
              <a:rPr lang="en-US" b="1" dirty="0" err="1" smtClean="0">
                <a:solidFill>
                  <a:srgbClr val="CBC924"/>
                </a:solidFill>
              </a:rPr>
              <a:t>quadraceps</a:t>
            </a:r>
            <a:r>
              <a:rPr lang="en-US" b="1" dirty="0" smtClean="0">
                <a:solidFill>
                  <a:srgbClr val="CBC924"/>
                </a:solidFill>
              </a:rPr>
              <a:t> </a:t>
            </a:r>
            <a:r>
              <a:rPr lang="en-US" b="1" dirty="0" err="1" smtClean="0">
                <a:solidFill>
                  <a:srgbClr val="CBC924"/>
                </a:solidFill>
              </a:rPr>
              <a:t>femoris</a:t>
            </a:r>
            <a:r>
              <a:rPr lang="en-US" b="1" dirty="0" smtClean="0">
                <a:solidFill>
                  <a:srgbClr val="CBC924"/>
                </a:solidFill>
              </a:rPr>
              <a:t> </a:t>
            </a:r>
            <a:r>
              <a:rPr lang="en-US" dirty="0" smtClean="0"/>
              <a:t>muscles allow for </a:t>
            </a:r>
            <a:r>
              <a:rPr lang="en-US" i="1" dirty="0" smtClean="0"/>
              <a:t>flexion at the hip joint </a:t>
            </a:r>
            <a:r>
              <a:rPr lang="en-US" dirty="0" smtClean="0"/>
              <a:t>and </a:t>
            </a:r>
            <a:r>
              <a:rPr lang="en-US" i="1" dirty="0" smtClean="0"/>
              <a:t>extension at the knee </a:t>
            </a:r>
            <a:r>
              <a:rPr lang="en-US" dirty="0" smtClean="0"/>
              <a:t>as when juggling (bouncing) and kicking a soccer ball.  These muscles are very important in running and are exercised while performing squats. </a:t>
            </a:r>
          </a:p>
          <a:p>
            <a:endParaRPr lang="en-US" sz="1400" dirty="0" smtClean="0"/>
          </a:p>
        </p:txBody>
      </p:sp>
      <p:pic>
        <p:nvPicPr>
          <p:cNvPr id="5" name="Picture 4" descr="Fig._24.14_A(2).jpg"/>
          <p:cNvPicPr>
            <a:picLocks noChangeAspect="1"/>
          </p:cNvPicPr>
          <p:nvPr/>
        </p:nvPicPr>
        <p:blipFill>
          <a:blip r:embed="rId2"/>
          <a:srcRect l="34190" r="38032" b="3588"/>
          <a:stretch>
            <a:fillRect/>
          </a:stretch>
        </p:blipFill>
        <p:spPr>
          <a:xfrm>
            <a:off x="152400" y="152400"/>
            <a:ext cx="1905000" cy="6611937"/>
          </a:xfrm>
          <a:prstGeom prst="rect">
            <a:avLst/>
          </a:prstGeom>
        </p:spPr>
      </p:pic>
      <p:sp>
        <p:nvSpPr>
          <p:cNvPr id="9" name="Freeform 8"/>
          <p:cNvSpPr/>
          <p:nvPr/>
        </p:nvSpPr>
        <p:spPr>
          <a:xfrm>
            <a:off x="294217" y="2336801"/>
            <a:ext cx="1008591" cy="3080808"/>
          </a:xfrm>
          <a:custGeom>
            <a:avLst/>
            <a:gdLst>
              <a:gd name="connsiteX0" fmla="*/ 328083 w 1008591"/>
              <a:gd name="connsiteY0" fmla="*/ 64558 h 3704166"/>
              <a:gd name="connsiteX1" fmla="*/ 397933 w 1008591"/>
              <a:gd name="connsiteY1" fmla="*/ 343958 h 3704166"/>
              <a:gd name="connsiteX2" fmla="*/ 518583 w 1008591"/>
              <a:gd name="connsiteY2" fmla="*/ 902758 h 3704166"/>
              <a:gd name="connsiteX3" fmla="*/ 664633 w 1008591"/>
              <a:gd name="connsiteY3" fmla="*/ 1442508 h 3704166"/>
              <a:gd name="connsiteX4" fmla="*/ 918633 w 1008591"/>
              <a:gd name="connsiteY4" fmla="*/ 2210858 h 3704166"/>
              <a:gd name="connsiteX5" fmla="*/ 988483 w 1008591"/>
              <a:gd name="connsiteY5" fmla="*/ 2661708 h 3704166"/>
              <a:gd name="connsiteX6" fmla="*/ 1001183 w 1008591"/>
              <a:gd name="connsiteY6" fmla="*/ 3188758 h 3704166"/>
              <a:gd name="connsiteX7" fmla="*/ 994833 w 1008591"/>
              <a:gd name="connsiteY7" fmla="*/ 3620558 h 3704166"/>
              <a:gd name="connsiteX8" fmla="*/ 918633 w 1008591"/>
              <a:gd name="connsiteY8" fmla="*/ 3690408 h 3704166"/>
              <a:gd name="connsiteX9" fmla="*/ 715433 w 1008591"/>
              <a:gd name="connsiteY9" fmla="*/ 3557058 h 3704166"/>
              <a:gd name="connsiteX10" fmla="*/ 651933 w 1008591"/>
              <a:gd name="connsiteY10" fmla="*/ 3449108 h 3704166"/>
              <a:gd name="connsiteX11" fmla="*/ 613833 w 1008591"/>
              <a:gd name="connsiteY11" fmla="*/ 3188758 h 3704166"/>
              <a:gd name="connsiteX12" fmla="*/ 601133 w 1008591"/>
              <a:gd name="connsiteY12" fmla="*/ 2985558 h 3704166"/>
              <a:gd name="connsiteX13" fmla="*/ 404283 w 1008591"/>
              <a:gd name="connsiteY13" fmla="*/ 2991908 h 3704166"/>
              <a:gd name="connsiteX14" fmla="*/ 429683 w 1008591"/>
              <a:gd name="connsiteY14" fmla="*/ 3112558 h 3704166"/>
              <a:gd name="connsiteX15" fmla="*/ 442383 w 1008591"/>
              <a:gd name="connsiteY15" fmla="*/ 3423708 h 3704166"/>
              <a:gd name="connsiteX16" fmla="*/ 309033 w 1008591"/>
              <a:gd name="connsiteY16" fmla="*/ 3449108 h 3704166"/>
              <a:gd name="connsiteX17" fmla="*/ 251883 w 1008591"/>
              <a:gd name="connsiteY17" fmla="*/ 3341158 h 3704166"/>
              <a:gd name="connsiteX18" fmla="*/ 143933 w 1008591"/>
              <a:gd name="connsiteY18" fmla="*/ 3023658 h 3704166"/>
              <a:gd name="connsiteX19" fmla="*/ 42333 w 1008591"/>
              <a:gd name="connsiteY19" fmla="*/ 2464858 h 3704166"/>
              <a:gd name="connsiteX20" fmla="*/ 4233 w 1008591"/>
              <a:gd name="connsiteY20" fmla="*/ 1772708 h 3704166"/>
              <a:gd name="connsiteX21" fmla="*/ 16933 w 1008591"/>
              <a:gd name="connsiteY21" fmla="*/ 1417108 h 3704166"/>
              <a:gd name="connsiteX22" fmla="*/ 93133 w 1008591"/>
              <a:gd name="connsiteY22" fmla="*/ 978958 h 3704166"/>
              <a:gd name="connsiteX23" fmla="*/ 124883 w 1008591"/>
              <a:gd name="connsiteY23" fmla="*/ 661458 h 3704166"/>
              <a:gd name="connsiteX24" fmla="*/ 226483 w 1008591"/>
              <a:gd name="connsiteY24" fmla="*/ 750358 h 3704166"/>
              <a:gd name="connsiteX25" fmla="*/ 391583 w 1008591"/>
              <a:gd name="connsiteY25" fmla="*/ 775758 h 3704166"/>
              <a:gd name="connsiteX26" fmla="*/ 474133 w 1008591"/>
              <a:gd name="connsiteY26" fmla="*/ 731308 h 3704166"/>
              <a:gd name="connsiteX27" fmla="*/ 328083 w 1008591"/>
              <a:gd name="connsiteY27" fmla="*/ 64558 h 3704166"/>
              <a:gd name="connsiteX0" fmla="*/ 474133 w 1008591"/>
              <a:gd name="connsiteY0" fmla="*/ 415925 h 3388783"/>
              <a:gd name="connsiteX1" fmla="*/ 397933 w 1008591"/>
              <a:gd name="connsiteY1" fmla="*/ 28575 h 3388783"/>
              <a:gd name="connsiteX2" fmla="*/ 518583 w 1008591"/>
              <a:gd name="connsiteY2" fmla="*/ 587375 h 3388783"/>
              <a:gd name="connsiteX3" fmla="*/ 664633 w 1008591"/>
              <a:gd name="connsiteY3" fmla="*/ 1127125 h 3388783"/>
              <a:gd name="connsiteX4" fmla="*/ 918633 w 1008591"/>
              <a:gd name="connsiteY4" fmla="*/ 1895475 h 3388783"/>
              <a:gd name="connsiteX5" fmla="*/ 988483 w 1008591"/>
              <a:gd name="connsiteY5" fmla="*/ 2346325 h 3388783"/>
              <a:gd name="connsiteX6" fmla="*/ 1001183 w 1008591"/>
              <a:gd name="connsiteY6" fmla="*/ 2873375 h 3388783"/>
              <a:gd name="connsiteX7" fmla="*/ 994833 w 1008591"/>
              <a:gd name="connsiteY7" fmla="*/ 3305175 h 3388783"/>
              <a:gd name="connsiteX8" fmla="*/ 918633 w 1008591"/>
              <a:gd name="connsiteY8" fmla="*/ 3375025 h 3388783"/>
              <a:gd name="connsiteX9" fmla="*/ 715433 w 1008591"/>
              <a:gd name="connsiteY9" fmla="*/ 3241675 h 3388783"/>
              <a:gd name="connsiteX10" fmla="*/ 651933 w 1008591"/>
              <a:gd name="connsiteY10" fmla="*/ 3133725 h 3388783"/>
              <a:gd name="connsiteX11" fmla="*/ 613833 w 1008591"/>
              <a:gd name="connsiteY11" fmla="*/ 2873375 h 3388783"/>
              <a:gd name="connsiteX12" fmla="*/ 601133 w 1008591"/>
              <a:gd name="connsiteY12" fmla="*/ 2670175 h 3388783"/>
              <a:gd name="connsiteX13" fmla="*/ 404283 w 1008591"/>
              <a:gd name="connsiteY13" fmla="*/ 2676525 h 3388783"/>
              <a:gd name="connsiteX14" fmla="*/ 429683 w 1008591"/>
              <a:gd name="connsiteY14" fmla="*/ 2797175 h 3388783"/>
              <a:gd name="connsiteX15" fmla="*/ 442383 w 1008591"/>
              <a:gd name="connsiteY15" fmla="*/ 3108325 h 3388783"/>
              <a:gd name="connsiteX16" fmla="*/ 309033 w 1008591"/>
              <a:gd name="connsiteY16" fmla="*/ 3133725 h 3388783"/>
              <a:gd name="connsiteX17" fmla="*/ 251883 w 1008591"/>
              <a:gd name="connsiteY17" fmla="*/ 3025775 h 3388783"/>
              <a:gd name="connsiteX18" fmla="*/ 143933 w 1008591"/>
              <a:gd name="connsiteY18" fmla="*/ 2708275 h 3388783"/>
              <a:gd name="connsiteX19" fmla="*/ 42333 w 1008591"/>
              <a:gd name="connsiteY19" fmla="*/ 2149475 h 3388783"/>
              <a:gd name="connsiteX20" fmla="*/ 4233 w 1008591"/>
              <a:gd name="connsiteY20" fmla="*/ 1457325 h 3388783"/>
              <a:gd name="connsiteX21" fmla="*/ 16933 w 1008591"/>
              <a:gd name="connsiteY21" fmla="*/ 1101725 h 3388783"/>
              <a:gd name="connsiteX22" fmla="*/ 93133 w 1008591"/>
              <a:gd name="connsiteY22" fmla="*/ 663575 h 3388783"/>
              <a:gd name="connsiteX23" fmla="*/ 124883 w 1008591"/>
              <a:gd name="connsiteY23" fmla="*/ 346075 h 3388783"/>
              <a:gd name="connsiteX24" fmla="*/ 226483 w 1008591"/>
              <a:gd name="connsiteY24" fmla="*/ 434975 h 3388783"/>
              <a:gd name="connsiteX25" fmla="*/ 391583 w 1008591"/>
              <a:gd name="connsiteY25" fmla="*/ 460375 h 3388783"/>
              <a:gd name="connsiteX26" fmla="*/ 474133 w 1008591"/>
              <a:gd name="connsiteY26" fmla="*/ 415925 h 3388783"/>
              <a:gd name="connsiteX0" fmla="*/ 474133 w 1008591"/>
              <a:gd name="connsiteY0" fmla="*/ 107950 h 3080808"/>
              <a:gd name="connsiteX1" fmla="*/ 518583 w 1008591"/>
              <a:gd name="connsiteY1" fmla="*/ 279400 h 3080808"/>
              <a:gd name="connsiteX2" fmla="*/ 664633 w 1008591"/>
              <a:gd name="connsiteY2" fmla="*/ 819150 h 3080808"/>
              <a:gd name="connsiteX3" fmla="*/ 918633 w 1008591"/>
              <a:gd name="connsiteY3" fmla="*/ 1587500 h 3080808"/>
              <a:gd name="connsiteX4" fmla="*/ 988483 w 1008591"/>
              <a:gd name="connsiteY4" fmla="*/ 2038350 h 3080808"/>
              <a:gd name="connsiteX5" fmla="*/ 1001183 w 1008591"/>
              <a:gd name="connsiteY5" fmla="*/ 2565400 h 3080808"/>
              <a:gd name="connsiteX6" fmla="*/ 994833 w 1008591"/>
              <a:gd name="connsiteY6" fmla="*/ 2997200 h 3080808"/>
              <a:gd name="connsiteX7" fmla="*/ 918633 w 1008591"/>
              <a:gd name="connsiteY7" fmla="*/ 3067050 h 3080808"/>
              <a:gd name="connsiteX8" fmla="*/ 715433 w 1008591"/>
              <a:gd name="connsiteY8" fmla="*/ 2933700 h 3080808"/>
              <a:gd name="connsiteX9" fmla="*/ 651933 w 1008591"/>
              <a:gd name="connsiteY9" fmla="*/ 2825750 h 3080808"/>
              <a:gd name="connsiteX10" fmla="*/ 613833 w 1008591"/>
              <a:gd name="connsiteY10" fmla="*/ 2565400 h 3080808"/>
              <a:gd name="connsiteX11" fmla="*/ 601133 w 1008591"/>
              <a:gd name="connsiteY11" fmla="*/ 2362200 h 3080808"/>
              <a:gd name="connsiteX12" fmla="*/ 404283 w 1008591"/>
              <a:gd name="connsiteY12" fmla="*/ 2368550 h 3080808"/>
              <a:gd name="connsiteX13" fmla="*/ 429683 w 1008591"/>
              <a:gd name="connsiteY13" fmla="*/ 2489200 h 3080808"/>
              <a:gd name="connsiteX14" fmla="*/ 442383 w 1008591"/>
              <a:gd name="connsiteY14" fmla="*/ 2800350 h 3080808"/>
              <a:gd name="connsiteX15" fmla="*/ 309033 w 1008591"/>
              <a:gd name="connsiteY15" fmla="*/ 2825750 h 3080808"/>
              <a:gd name="connsiteX16" fmla="*/ 251883 w 1008591"/>
              <a:gd name="connsiteY16" fmla="*/ 2717800 h 3080808"/>
              <a:gd name="connsiteX17" fmla="*/ 143933 w 1008591"/>
              <a:gd name="connsiteY17" fmla="*/ 2400300 h 3080808"/>
              <a:gd name="connsiteX18" fmla="*/ 42333 w 1008591"/>
              <a:gd name="connsiteY18" fmla="*/ 1841500 h 3080808"/>
              <a:gd name="connsiteX19" fmla="*/ 4233 w 1008591"/>
              <a:gd name="connsiteY19" fmla="*/ 1149350 h 3080808"/>
              <a:gd name="connsiteX20" fmla="*/ 16933 w 1008591"/>
              <a:gd name="connsiteY20" fmla="*/ 793750 h 3080808"/>
              <a:gd name="connsiteX21" fmla="*/ 93133 w 1008591"/>
              <a:gd name="connsiteY21" fmla="*/ 355600 h 3080808"/>
              <a:gd name="connsiteX22" fmla="*/ 124883 w 1008591"/>
              <a:gd name="connsiteY22" fmla="*/ 38100 h 3080808"/>
              <a:gd name="connsiteX23" fmla="*/ 226483 w 1008591"/>
              <a:gd name="connsiteY23" fmla="*/ 127000 h 3080808"/>
              <a:gd name="connsiteX24" fmla="*/ 391583 w 1008591"/>
              <a:gd name="connsiteY24" fmla="*/ 152400 h 3080808"/>
              <a:gd name="connsiteX25" fmla="*/ 474133 w 1008591"/>
              <a:gd name="connsiteY25" fmla="*/ 107950 h 308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8591" h="3080808">
                <a:moveTo>
                  <a:pt x="474133" y="107950"/>
                </a:moveTo>
                <a:cubicBezTo>
                  <a:pt x="495300" y="129117"/>
                  <a:pt x="486833" y="160867"/>
                  <a:pt x="518583" y="279400"/>
                </a:cubicBezTo>
                <a:cubicBezTo>
                  <a:pt x="550333" y="397933"/>
                  <a:pt x="597958" y="601133"/>
                  <a:pt x="664633" y="819150"/>
                </a:cubicBezTo>
                <a:cubicBezTo>
                  <a:pt x="731308" y="1037167"/>
                  <a:pt x="864658" y="1384300"/>
                  <a:pt x="918633" y="1587500"/>
                </a:cubicBezTo>
                <a:cubicBezTo>
                  <a:pt x="972608" y="1790700"/>
                  <a:pt x="974725" y="1875367"/>
                  <a:pt x="988483" y="2038350"/>
                </a:cubicBezTo>
                <a:cubicBezTo>
                  <a:pt x="1002241" y="2201333"/>
                  <a:pt x="1000125" y="2405592"/>
                  <a:pt x="1001183" y="2565400"/>
                </a:cubicBezTo>
                <a:cubicBezTo>
                  <a:pt x="1002241" y="2725208"/>
                  <a:pt x="1008591" y="2913592"/>
                  <a:pt x="994833" y="2997200"/>
                </a:cubicBezTo>
                <a:cubicBezTo>
                  <a:pt x="981075" y="3080808"/>
                  <a:pt x="965200" y="3077633"/>
                  <a:pt x="918633" y="3067050"/>
                </a:cubicBezTo>
                <a:cubicBezTo>
                  <a:pt x="872066" y="3056467"/>
                  <a:pt x="759883" y="2973917"/>
                  <a:pt x="715433" y="2933700"/>
                </a:cubicBezTo>
                <a:cubicBezTo>
                  <a:pt x="670983" y="2893483"/>
                  <a:pt x="668866" y="2887133"/>
                  <a:pt x="651933" y="2825750"/>
                </a:cubicBezTo>
                <a:cubicBezTo>
                  <a:pt x="635000" y="2764367"/>
                  <a:pt x="622300" y="2642658"/>
                  <a:pt x="613833" y="2565400"/>
                </a:cubicBezTo>
                <a:cubicBezTo>
                  <a:pt x="605366" y="2488142"/>
                  <a:pt x="636058" y="2395008"/>
                  <a:pt x="601133" y="2362200"/>
                </a:cubicBezTo>
                <a:cubicBezTo>
                  <a:pt x="566208" y="2329392"/>
                  <a:pt x="432858" y="2347383"/>
                  <a:pt x="404283" y="2368550"/>
                </a:cubicBezTo>
                <a:cubicBezTo>
                  <a:pt x="375708" y="2389717"/>
                  <a:pt x="423333" y="2417233"/>
                  <a:pt x="429683" y="2489200"/>
                </a:cubicBezTo>
                <a:cubicBezTo>
                  <a:pt x="436033" y="2561167"/>
                  <a:pt x="462491" y="2744258"/>
                  <a:pt x="442383" y="2800350"/>
                </a:cubicBezTo>
                <a:cubicBezTo>
                  <a:pt x="422275" y="2856442"/>
                  <a:pt x="340783" y="2839508"/>
                  <a:pt x="309033" y="2825750"/>
                </a:cubicBezTo>
                <a:cubicBezTo>
                  <a:pt x="277283" y="2811992"/>
                  <a:pt x="279400" y="2788708"/>
                  <a:pt x="251883" y="2717800"/>
                </a:cubicBezTo>
                <a:cubicBezTo>
                  <a:pt x="224366" y="2646892"/>
                  <a:pt x="178858" y="2546350"/>
                  <a:pt x="143933" y="2400300"/>
                </a:cubicBezTo>
                <a:cubicBezTo>
                  <a:pt x="109008" y="2254250"/>
                  <a:pt x="65616" y="2049992"/>
                  <a:pt x="42333" y="1841500"/>
                </a:cubicBezTo>
                <a:cubicBezTo>
                  <a:pt x="19050" y="1633008"/>
                  <a:pt x="8466" y="1323975"/>
                  <a:pt x="4233" y="1149350"/>
                </a:cubicBezTo>
                <a:cubicBezTo>
                  <a:pt x="0" y="974725"/>
                  <a:pt x="2116" y="926042"/>
                  <a:pt x="16933" y="793750"/>
                </a:cubicBezTo>
                <a:cubicBezTo>
                  <a:pt x="31750" y="661458"/>
                  <a:pt x="75141" y="481542"/>
                  <a:pt x="93133" y="355600"/>
                </a:cubicBezTo>
                <a:cubicBezTo>
                  <a:pt x="111125" y="229658"/>
                  <a:pt x="102658" y="76200"/>
                  <a:pt x="124883" y="38100"/>
                </a:cubicBezTo>
                <a:cubicBezTo>
                  <a:pt x="147108" y="0"/>
                  <a:pt x="182033" y="107950"/>
                  <a:pt x="226483" y="127000"/>
                </a:cubicBezTo>
                <a:cubicBezTo>
                  <a:pt x="270933" y="146050"/>
                  <a:pt x="350308" y="155575"/>
                  <a:pt x="391583" y="152400"/>
                </a:cubicBezTo>
                <a:cubicBezTo>
                  <a:pt x="432858" y="149225"/>
                  <a:pt x="452966" y="86783"/>
                  <a:pt x="474133" y="107950"/>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538381" y="1105647"/>
            <a:ext cx="880284" cy="4588186"/>
          </a:xfrm>
          <a:custGeom>
            <a:avLst/>
            <a:gdLst>
              <a:gd name="connsiteX0" fmla="*/ 17431 w 880284"/>
              <a:gd name="connsiteY0" fmla="*/ 89647 h 4588186"/>
              <a:gd name="connsiteX1" fmla="*/ 241548 w 880284"/>
              <a:gd name="connsiteY1" fmla="*/ 336177 h 4588186"/>
              <a:gd name="connsiteX2" fmla="*/ 323725 w 880284"/>
              <a:gd name="connsiteY2" fmla="*/ 425824 h 4588186"/>
              <a:gd name="connsiteX3" fmla="*/ 383490 w 880284"/>
              <a:gd name="connsiteY3" fmla="*/ 672353 h 4588186"/>
              <a:gd name="connsiteX4" fmla="*/ 435784 w 880284"/>
              <a:gd name="connsiteY4" fmla="*/ 926353 h 4588186"/>
              <a:gd name="connsiteX5" fmla="*/ 473137 w 880284"/>
              <a:gd name="connsiteY5" fmla="*/ 1292412 h 4588186"/>
              <a:gd name="connsiteX6" fmla="*/ 659901 w 880284"/>
              <a:gd name="connsiteY6" fmla="*/ 2046941 h 4588186"/>
              <a:gd name="connsiteX7" fmla="*/ 771960 w 880284"/>
              <a:gd name="connsiteY7" fmla="*/ 2532529 h 4588186"/>
              <a:gd name="connsiteX8" fmla="*/ 854137 w 880284"/>
              <a:gd name="connsiteY8" fmla="*/ 3085353 h 4588186"/>
              <a:gd name="connsiteX9" fmla="*/ 876548 w 880284"/>
              <a:gd name="connsiteY9" fmla="*/ 3585882 h 4588186"/>
              <a:gd name="connsiteX10" fmla="*/ 869078 w 880284"/>
              <a:gd name="connsiteY10" fmla="*/ 4019177 h 4588186"/>
              <a:gd name="connsiteX11" fmla="*/ 809313 w 880284"/>
              <a:gd name="connsiteY11" fmla="*/ 4400177 h 4588186"/>
              <a:gd name="connsiteX12" fmla="*/ 786901 w 880284"/>
              <a:gd name="connsiteY12" fmla="*/ 4586941 h 4588186"/>
              <a:gd name="connsiteX13" fmla="*/ 764490 w 880284"/>
              <a:gd name="connsiteY13" fmla="*/ 4407647 h 4588186"/>
              <a:gd name="connsiteX14" fmla="*/ 749548 w 880284"/>
              <a:gd name="connsiteY14" fmla="*/ 3996765 h 4588186"/>
              <a:gd name="connsiteX15" fmla="*/ 786901 w 880284"/>
              <a:gd name="connsiteY15" fmla="*/ 3623235 h 4588186"/>
              <a:gd name="connsiteX16" fmla="*/ 689784 w 880284"/>
              <a:gd name="connsiteY16" fmla="*/ 2928471 h 4588186"/>
              <a:gd name="connsiteX17" fmla="*/ 458195 w 880284"/>
              <a:gd name="connsiteY17" fmla="*/ 2166471 h 4588186"/>
              <a:gd name="connsiteX18" fmla="*/ 234078 w 880284"/>
              <a:gd name="connsiteY18" fmla="*/ 1419412 h 4588186"/>
              <a:gd name="connsiteX19" fmla="*/ 136960 w 880284"/>
              <a:gd name="connsiteY19" fmla="*/ 874059 h 4588186"/>
              <a:gd name="connsiteX20" fmla="*/ 17431 w 880284"/>
              <a:gd name="connsiteY20" fmla="*/ 89647 h 458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0284" h="4588186">
                <a:moveTo>
                  <a:pt x="17431" y="89647"/>
                </a:moveTo>
                <a:cubicBezTo>
                  <a:pt x="34862" y="0"/>
                  <a:pt x="241548" y="336177"/>
                  <a:pt x="241548" y="336177"/>
                </a:cubicBezTo>
                <a:cubicBezTo>
                  <a:pt x="292597" y="392206"/>
                  <a:pt x="300068" y="369795"/>
                  <a:pt x="323725" y="425824"/>
                </a:cubicBezTo>
                <a:cubicBezTo>
                  <a:pt x="347382" y="481853"/>
                  <a:pt x="364814" y="588932"/>
                  <a:pt x="383490" y="672353"/>
                </a:cubicBezTo>
                <a:cubicBezTo>
                  <a:pt x="402167" y="755775"/>
                  <a:pt x="420843" y="823010"/>
                  <a:pt x="435784" y="926353"/>
                </a:cubicBezTo>
                <a:cubicBezTo>
                  <a:pt x="450725" y="1029696"/>
                  <a:pt x="435784" y="1105647"/>
                  <a:pt x="473137" y="1292412"/>
                </a:cubicBezTo>
                <a:cubicBezTo>
                  <a:pt x="510490" y="1479177"/>
                  <a:pt x="610097" y="1840255"/>
                  <a:pt x="659901" y="2046941"/>
                </a:cubicBezTo>
                <a:cubicBezTo>
                  <a:pt x="709705" y="2253627"/>
                  <a:pt x="739587" y="2359460"/>
                  <a:pt x="771960" y="2532529"/>
                </a:cubicBezTo>
                <a:cubicBezTo>
                  <a:pt x="804333" y="2705598"/>
                  <a:pt x="836706" y="2909794"/>
                  <a:pt x="854137" y="3085353"/>
                </a:cubicBezTo>
                <a:cubicBezTo>
                  <a:pt x="871568" y="3260912"/>
                  <a:pt x="874058" y="3430245"/>
                  <a:pt x="876548" y="3585882"/>
                </a:cubicBezTo>
                <a:cubicBezTo>
                  <a:pt x="879038" y="3741519"/>
                  <a:pt x="880284" y="3883461"/>
                  <a:pt x="869078" y="4019177"/>
                </a:cubicBezTo>
                <a:cubicBezTo>
                  <a:pt x="857872" y="4154893"/>
                  <a:pt x="823009" y="4305550"/>
                  <a:pt x="809313" y="4400177"/>
                </a:cubicBezTo>
                <a:cubicBezTo>
                  <a:pt x="795617" y="4494804"/>
                  <a:pt x="794372" y="4585696"/>
                  <a:pt x="786901" y="4586941"/>
                </a:cubicBezTo>
                <a:cubicBezTo>
                  <a:pt x="779431" y="4588186"/>
                  <a:pt x="770715" y="4506010"/>
                  <a:pt x="764490" y="4407647"/>
                </a:cubicBezTo>
                <a:cubicBezTo>
                  <a:pt x="758265" y="4309284"/>
                  <a:pt x="745813" y="4127500"/>
                  <a:pt x="749548" y="3996765"/>
                </a:cubicBezTo>
                <a:cubicBezTo>
                  <a:pt x="753283" y="3866030"/>
                  <a:pt x="796862" y="3801284"/>
                  <a:pt x="786901" y="3623235"/>
                </a:cubicBezTo>
                <a:cubicBezTo>
                  <a:pt x="776940" y="3445186"/>
                  <a:pt x="744568" y="3171265"/>
                  <a:pt x="689784" y="2928471"/>
                </a:cubicBezTo>
                <a:cubicBezTo>
                  <a:pt x="635000" y="2685677"/>
                  <a:pt x="534146" y="2417981"/>
                  <a:pt x="458195" y="2166471"/>
                </a:cubicBezTo>
                <a:cubicBezTo>
                  <a:pt x="382244" y="1914961"/>
                  <a:pt x="287617" y="1634814"/>
                  <a:pt x="234078" y="1419412"/>
                </a:cubicBezTo>
                <a:cubicBezTo>
                  <a:pt x="180539" y="1204010"/>
                  <a:pt x="174313" y="1090706"/>
                  <a:pt x="136960" y="874059"/>
                </a:cubicBezTo>
                <a:cubicBezTo>
                  <a:pt x="99607" y="657412"/>
                  <a:pt x="0" y="179294"/>
                  <a:pt x="17431" y="89647"/>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4"/>
          <p:cNvSpPr txBox="1">
            <a:spLocks/>
          </p:cNvSpPr>
          <p:nvPr/>
        </p:nvSpPr>
        <p:spPr>
          <a:xfrm>
            <a:off x="0" y="-762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Thigh: Anterior</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11" name="Picture 10"/>
          <p:cNvPicPr>
            <a:picLocks noChangeAspect="1"/>
          </p:cNvPicPr>
          <p:nvPr/>
        </p:nvPicPr>
        <p:blipFill>
          <a:blip r:embed="rId3"/>
          <a:stretch>
            <a:fillRect/>
          </a:stretch>
        </p:blipFill>
        <p:spPr>
          <a:xfrm>
            <a:off x="7467600" y="153147"/>
            <a:ext cx="1397000" cy="1905000"/>
          </a:xfrm>
          <a:prstGeom prst="rect">
            <a:avLst/>
          </a:prstGeom>
        </p:spPr>
      </p:pic>
      <p:pic>
        <p:nvPicPr>
          <p:cNvPr id="13" name="Picture 12"/>
          <p:cNvPicPr>
            <a:picLocks noChangeAspect="1"/>
          </p:cNvPicPr>
          <p:nvPr/>
        </p:nvPicPr>
        <p:blipFill>
          <a:blip r:embed="rId4"/>
          <a:stretch>
            <a:fillRect/>
          </a:stretch>
        </p:blipFill>
        <p:spPr>
          <a:xfrm>
            <a:off x="7467600" y="2406448"/>
            <a:ext cx="1411070" cy="1860752"/>
          </a:xfrm>
          <a:prstGeom prst="rect">
            <a:avLst/>
          </a:prstGeom>
        </p:spPr>
      </p:pic>
      <p:pic>
        <p:nvPicPr>
          <p:cNvPr id="16" name="Picture 15"/>
          <p:cNvPicPr>
            <a:picLocks noChangeAspect="1"/>
          </p:cNvPicPr>
          <p:nvPr/>
        </p:nvPicPr>
        <p:blipFill>
          <a:blip r:embed="rId5"/>
          <a:srcRect l="14257" r="16837"/>
          <a:stretch>
            <a:fillRect/>
          </a:stretch>
        </p:blipFill>
        <p:spPr>
          <a:xfrm>
            <a:off x="7340472" y="4495800"/>
            <a:ext cx="1600328" cy="2006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Fig._24.26_C.jpg"/>
          <p:cNvPicPr>
            <a:picLocks noChangeAspect="1"/>
          </p:cNvPicPr>
          <p:nvPr/>
        </p:nvPicPr>
        <p:blipFill>
          <a:blip r:embed="rId2"/>
          <a:srcRect l="34491" r="35509" b="2986"/>
          <a:stretch>
            <a:fillRect/>
          </a:stretch>
        </p:blipFill>
        <p:spPr>
          <a:xfrm>
            <a:off x="457200" y="204788"/>
            <a:ext cx="2057400" cy="6653212"/>
          </a:xfrm>
          <a:prstGeom prst="rect">
            <a:avLst/>
          </a:prstGeom>
        </p:spPr>
      </p:pic>
      <p:sp>
        <p:nvSpPr>
          <p:cNvPr id="4" name="Rectangle 3"/>
          <p:cNvSpPr/>
          <p:nvPr/>
        </p:nvSpPr>
        <p:spPr>
          <a:xfrm>
            <a:off x="2590800" y="1066800"/>
            <a:ext cx="4191000" cy="5632312"/>
          </a:xfrm>
          <a:prstGeom prst="rect">
            <a:avLst/>
          </a:prstGeom>
        </p:spPr>
        <p:txBody>
          <a:bodyPr wrap="square">
            <a:spAutoFit/>
          </a:bodyPr>
          <a:lstStyle/>
          <a:p>
            <a:r>
              <a:rPr lang="en-US" dirty="0" smtClean="0"/>
              <a:t>The </a:t>
            </a:r>
            <a:r>
              <a:rPr lang="en-US" b="1" dirty="0" err="1" smtClean="0"/>
              <a:t>quadraceps</a:t>
            </a:r>
            <a:r>
              <a:rPr lang="en-US" b="1" dirty="0" smtClean="0"/>
              <a:t> </a:t>
            </a:r>
            <a:r>
              <a:rPr lang="en-US" b="1" dirty="0" err="1" smtClean="0"/>
              <a:t>femoris</a:t>
            </a:r>
            <a:r>
              <a:rPr lang="en-US" b="1" dirty="0" smtClean="0"/>
              <a:t> </a:t>
            </a:r>
            <a:r>
              <a:rPr lang="en-US" dirty="0" smtClean="0"/>
              <a:t>is a collection of four muscles including the rectus </a:t>
            </a:r>
            <a:r>
              <a:rPr lang="en-US" dirty="0" err="1" smtClean="0"/>
              <a:t>femoris</a:t>
            </a:r>
            <a:r>
              <a:rPr lang="en-US" dirty="0" smtClean="0"/>
              <a:t> and the 3 </a:t>
            </a:r>
            <a:r>
              <a:rPr lang="en-US" dirty="0" err="1" smtClean="0"/>
              <a:t>vasti</a:t>
            </a:r>
            <a:r>
              <a:rPr lang="en-US" dirty="0" smtClean="0"/>
              <a:t> (</a:t>
            </a:r>
            <a:r>
              <a:rPr lang="en-US" b="1" dirty="0" err="1" smtClean="0"/>
              <a:t>lateralis</a:t>
            </a:r>
            <a:r>
              <a:rPr lang="en-US" dirty="0" smtClean="0"/>
              <a:t>,</a:t>
            </a:r>
            <a:r>
              <a:rPr lang="en-US" b="1" dirty="0" smtClean="0"/>
              <a:t> </a:t>
            </a:r>
            <a:r>
              <a:rPr lang="en-US" b="1" dirty="0" err="1" smtClean="0"/>
              <a:t>medialis</a:t>
            </a:r>
            <a:r>
              <a:rPr lang="en-US" dirty="0" smtClean="0"/>
              <a:t> and </a:t>
            </a:r>
            <a:r>
              <a:rPr lang="en-US" b="1" dirty="0" err="1" smtClean="0"/>
              <a:t>intermedialis</a:t>
            </a:r>
            <a:r>
              <a:rPr lang="en-US" dirty="0" smtClean="0"/>
              <a:t>)  The rectus </a:t>
            </a:r>
            <a:r>
              <a:rPr lang="en-US" dirty="0" err="1" smtClean="0"/>
              <a:t>femoris</a:t>
            </a:r>
            <a:r>
              <a:rPr lang="en-US" dirty="0" smtClean="0"/>
              <a:t> runs along the femur to the tibia and aids the </a:t>
            </a:r>
            <a:r>
              <a:rPr lang="en-US" dirty="0" err="1" smtClean="0"/>
              <a:t>iliopsoas</a:t>
            </a:r>
            <a:r>
              <a:rPr lang="en-US" dirty="0" smtClean="0"/>
              <a:t> in </a:t>
            </a:r>
            <a:r>
              <a:rPr lang="en-US" i="1" dirty="0" smtClean="0"/>
              <a:t>flexion of the thigh </a:t>
            </a:r>
            <a:r>
              <a:rPr lang="en-US" dirty="0" smtClean="0"/>
              <a:t>as well as </a:t>
            </a:r>
            <a:r>
              <a:rPr lang="en-US" i="1" dirty="0" smtClean="0"/>
              <a:t>extension of the leg</a:t>
            </a:r>
            <a:r>
              <a:rPr lang="en-US" dirty="0" smtClean="0"/>
              <a:t>.  </a:t>
            </a:r>
          </a:p>
          <a:p>
            <a:endParaRPr lang="en-US" dirty="0" smtClean="0"/>
          </a:p>
          <a:p>
            <a:r>
              <a:rPr lang="en-US" dirty="0" smtClean="0"/>
              <a:t>These four muscles merge at the </a:t>
            </a:r>
            <a:r>
              <a:rPr lang="en-US" b="1" dirty="0" err="1" smtClean="0"/>
              <a:t>quadracep</a:t>
            </a:r>
            <a:r>
              <a:rPr lang="en-US" b="1" dirty="0" smtClean="0"/>
              <a:t> </a:t>
            </a:r>
            <a:r>
              <a:rPr lang="en-US" b="1" dirty="0" err="1" smtClean="0"/>
              <a:t>femoris</a:t>
            </a:r>
            <a:r>
              <a:rPr lang="en-US" b="1" dirty="0" smtClean="0"/>
              <a:t> </a:t>
            </a:r>
            <a:r>
              <a:rPr lang="en-US" dirty="0" smtClean="0"/>
              <a:t>tendon, at the point in which it embeds the patella then continues downwards towards the foot, taking on the name patellar ligament. </a:t>
            </a:r>
          </a:p>
          <a:p>
            <a:endParaRPr lang="en-US" dirty="0" smtClean="0"/>
          </a:p>
          <a:p>
            <a:r>
              <a:rPr lang="en-US" dirty="0" smtClean="0"/>
              <a:t>When testing reflexes of the lower spine, it is the patellar ligament that is tapped and the </a:t>
            </a:r>
            <a:r>
              <a:rPr lang="en-US" b="1" dirty="0" err="1" smtClean="0"/>
              <a:t>quadraceps</a:t>
            </a:r>
            <a:r>
              <a:rPr lang="en-US" b="1" dirty="0" smtClean="0"/>
              <a:t> </a:t>
            </a:r>
            <a:r>
              <a:rPr lang="en-US" b="1" dirty="0" err="1" smtClean="0"/>
              <a:t>femoris</a:t>
            </a:r>
            <a:r>
              <a:rPr lang="en-US" b="1" dirty="0" smtClean="0"/>
              <a:t> </a:t>
            </a:r>
            <a:r>
              <a:rPr lang="en-US" dirty="0" smtClean="0"/>
              <a:t>contracted. </a:t>
            </a:r>
          </a:p>
        </p:txBody>
      </p:sp>
      <p:pic>
        <p:nvPicPr>
          <p:cNvPr id="5" name="Picture 4" descr="Fig._25.5.jpg"/>
          <p:cNvPicPr>
            <a:picLocks noChangeAspect="1"/>
          </p:cNvPicPr>
          <p:nvPr/>
        </p:nvPicPr>
        <p:blipFill>
          <a:blip r:embed="rId3">
            <a:clrChange>
              <a:clrFrom>
                <a:srgbClr val="FFFFFF"/>
              </a:clrFrom>
              <a:clrTo>
                <a:srgbClr val="FFFFFF">
                  <a:alpha val="0"/>
                </a:srgbClr>
              </a:clrTo>
            </a:clrChange>
          </a:blip>
          <a:srcRect l="29282" t="16667" r="32940" b="12223"/>
          <a:stretch>
            <a:fillRect/>
          </a:stretch>
        </p:blipFill>
        <p:spPr>
          <a:xfrm>
            <a:off x="6553200" y="1143000"/>
            <a:ext cx="2590800" cy="4876800"/>
          </a:xfrm>
          <a:prstGeom prst="rect">
            <a:avLst/>
          </a:prstGeom>
        </p:spPr>
      </p:pic>
      <p:sp>
        <p:nvSpPr>
          <p:cNvPr id="6"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Thigh: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Anterior</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Freeform 8"/>
          <p:cNvSpPr/>
          <p:nvPr/>
        </p:nvSpPr>
        <p:spPr>
          <a:xfrm>
            <a:off x="652992" y="1732492"/>
            <a:ext cx="1139825" cy="3578225"/>
          </a:xfrm>
          <a:custGeom>
            <a:avLst/>
            <a:gdLst>
              <a:gd name="connsiteX0" fmla="*/ 1067858 w 1139825"/>
              <a:gd name="connsiteY0" fmla="*/ 3538008 h 3578225"/>
              <a:gd name="connsiteX1" fmla="*/ 1125008 w 1139825"/>
              <a:gd name="connsiteY1" fmla="*/ 3258608 h 3578225"/>
              <a:gd name="connsiteX2" fmla="*/ 1105958 w 1139825"/>
              <a:gd name="connsiteY2" fmla="*/ 2356908 h 3578225"/>
              <a:gd name="connsiteX3" fmla="*/ 921808 w 1139825"/>
              <a:gd name="connsiteY3" fmla="*/ 1544108 h 3578225"/>
              <a:gd name="connsiteX4" fmla="*/ 845608 w 1139825"/>
              <a:gd name="connsiteY4" fmla="*/ 1340908 h 3578225"/>
              <a:gd name="connsiteX5" fmla="*/ 718608 w 1139825"/>
              <a:gd name="connsiteY5" fmla="*/ 915458 h 3578225"/>
              <a:gd name="connsiteX6" fmla="*/ 578908 w 1139825"/>
              <a:gd name="connsiteY6" fmla="*/ 585258 h 3578225"/>
              <a:gd name="connsiteX7" fmla="*/ 464608 w 1139825"/>
              <a:gd name="connsiteY7" fmla="*/ 464608 h 3578225"/>
              <a:gd name="connsiteX8" fmla="*/ 407458 w 1139825"/>
              <a:gd name="connsiteY8" fmla="*/ 337608 h 3578225"/>
              <a:gd name="connsiteX9" fmla="*/ 331258 w 1139825"/>
              <a:gd name="connsiteY9" fmla="*/ 153458 h 3578225"/>
              <a:gd name="connsiteX10" fmla="*/ 223308 w 1139825"/>
              <a:gd name="connsiteY10" fmla="*/ 13758 h 3578225"/>
              <a:gd name="connsiteX11" fmla="*/ 115358 w 1139825"/>
              <a:gd name="connsiteY11" fmla="*/ 236008 h 3578225"/>
              <a:gd name="connsiteX12" fmla="*/ 134408 w 1139825"/>
              <a:gd name="connsiteY12" fmla="*/ 299508 h 3578225"/>
              <a:gd name="connsiteX13" fmla="*/ 153458 w 1139825"/>
              <a:gd name="connsiteY13" fmla="*/ 477308 h 3578225"/>
              <a:gd name="connsiteX14" fmla="*/ 77258 w 1139825"/>
              <a:gd name="connsiteY14" fmla="*/ 737658 h 3578225"/>
              <a:gd name="connsiteX15" fmla="*/ 20108 w 1139825"/>
              <a:gd name="connsiteY15" fmla="*/ 1010708 h 3578225"/>
              <a:gd name="connsiteX16" fmla="*/ 1058 w 1139825"/>
              <a:gd name="connsiteY16" fmla="*/ 1429808 h 3578225"/>
              <a:gd name="connsiteX17" fmla="*/ 20108 w 1139825"/>
              <a:gd name="connsiteY17" fmla="*/ 2020358 h 3578225"/>
              <a:gd name="connsiteX18" fmla="*/ 121708 w 1139825"/>
              <a:gd name="connsiteY18" fmla="*/ 2687108 h 3578225"/>
              <a:gd name="connsiteX19" fmla="*/ 236008 w 1139825"/>
              <a:gd name="connsiteY19" fmla="*/ 3157008 h 3578225"/>
              <a:gd name="connsiteX20" fmla="*/ 363008 w 1139825"/>
              <a:gd name="connsiteY20" fmla="*/ 3493558 h 3578225"/>
              <a:gd name="connsiteX21" fmla="*/ 464608 w 1139825"/>
              <a:gd name="connsiteY21" fmla="*/ 3436408 h 3578225"/>
              <a:gd name="connsiteX22" fmla="*/ 490008 w 1139825"/>
              <a:gd name="connsiteY22" fmla="*/ 3201458 h 3578225"/>
              <a:gd name="connsiteX23" fmla="*/ 490008 w 1139825"/>
              <a:gd name="connsiteY23" fmla="*/ 3004608 h 3578225"/>
              <a:gd name="connsiteX24" fmla="*/ 534458 w 1139825"/>
              <a:gd name="connsiteY24" fmla="*/ 3010958 h 3578225"/>
              <a:gd name="connsiteX25" fmla="*/ 686858 w 1139825"/>
              <a:gd name="connsiteY25" fmla="*/ 2991908 h 3578225"/>
              <a:gd name="connsiteX26" fmla="*/ 674158 w 1139825"/>
              <a:gd name="connsiteY26" fmla="*/ 3137958 h 3578225"/>
              <a:gd name="connsiteX27" fmla="*/ 686858 w 1139825"/>
              <a:gd name="connsiteY27" fmla="*/ 3385608 h 3578225"/>
              <a:gd name="connsiteX28" fmla="*/ 934508 w 1139825"/>
              <a:gd name="connsiteY28" fmla="*/ 3499908 h 3578225"/>
              <a:gd name="connsiteX29" fmla="*/ 1067858 w 1139825"/>
              <a:gd name="connsiteY29" fmla="*/ 3538008 h 357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39825" h="3578225">
                <a:moveTo>
                  <a:pt x="1067858" y="3538008"/>
                </a:moveTo>
                <a:cubicBezTo>
                  <a:pt x="1099608" y="3497791"/>
                  <a:pt x="1118658" y="3455458"/>
                  <a:pt x="1125008" y="3258608"/>
                </a:cubicBezTo>
                <a:cubicBezTo>
                  <a:pt x="1131358" y="3061758"/>
                  <a:pt x="1139825" y="2642658"/>
                  <a:pt x="1105958" y="2356908"/>
                </a:cubicBezTo>
                <a:cubicBezTo>
                  <a:pt x="1072091" y="2071158"/>
                  <a:pt x="965200" y="1713441"/>
                  <a:pt x="921808" y="1544108"/>
                </a:cubicBezTo>
                <a:cubicBezTo>
                  <a:pt x="878416" y="1374775"/>
                  <a:pt x="879475" y="1445683"/>
                  <a:pt x="845608" y="1340908"/>
                </a:cubicBezTo>
                <a:cubicBezTo>
                  <a:pt x="811741" y="1236133"/>
                  <a:pt x="763058" y="1041400"/>
                  <a:pt x="718608" y="915458"/>
                </a:cubicBezTo>
                <a:cubicBezTo>
                  <a:pt x="674158" y="789516"/>
                  <a:pt x="621241" y="660400"/>
                  <a:pt x="578908" y="585258"/>
                </a:cubicBezTo>
                <a:cubicBezTo>
                  <a:pt x="536575" y="510116"/>
                  <a:pt x="493183" y="505883"/>
                  <a:pt x="464608" y="464608"/>
                </a:cubicBezTo>
                <a:cubicBezTo>
                  <a:pt x="436033" y="423333"/>
                  <a:pt x="429683" y="389466"/>
                  <a:pt x="407458" y="337608"/>
                </a:cubicBezTo>
                <a:cubicBezTo>
                  <a:pt x="385233" y="285750"/>
                  <a:pt x="361950" y="207433"/>
                  <a:pt x="331258" y="153458"/>
                </a:cubicBezTo>
                <a:cubicBezTo>
                  <a:pt x="300566" y="99483"/>
                  <a:pt x="259291" y="0"/>
                  <a:pt x="223308" y="13758"/>
                </a:cubicBezTo>
                <a:cubicBezTo>
                  <a:pt x="187325" y="27516"/>
                  <a:pt x="130175" y="188383"/>
                  <a:pt x="115358" y="236008"/>
                </a:cubicBezTo>
                <a:cubicBezTo>
                  <a:pt x="100541" y="283633"/>
                  <a:pt x="128058" y="259291"/>
                  <a:pt x="134408" y="299508"/>
                </a:cubicBezTo>
                <a:cubicBezTo>
                  <a:pt x="140758" y="339725"/>
                  <a:pt x="162983" y="404283"/>
                  <a:pt x="153458" y="477308"/>
                </a:cubicBezTo>
                <a:cubicBezTo>
                  <a:pt x="143933" y="550333"/>
                  <a:pt x="99483" y="648758"/>
                  <a:pt x="77258" y="737658"/>
                </a:cubicBezTo>
                <a:cubicBezTo>
                  <a:pt x="55033" y="826558"/>
                  <a:pt x="32808" y="895350"/>
                  <a:pt x="20108" y="1010708"/>
                </a:cubicBezTo>
                <a:cubicBezTo>
                  <a:pt x="7408" y="1126066"/>
                  <a:pt x="1058" y="1261533"/>
                  <a:pt x="1058" y="1429808"/>
                </a:cubicBezTo>
                <a:cubicBezTo>
                  <a:pt x="1058" y="1598083"/>
                  <a:pt x="0" y="1810808"/>
                  <a:pt x="20108" y="2020358"/>
                </a:cubicBezTo>
                <a:cubicBezTo>
                  <a:pt x="40216" y="2229908"/>
                  <a:pt x="85725" y="2497666"/>
                  <a:pt x="121708" y="2687108"/>
                </a:cubicBezTo>
                <a:cubicBezTo>
                  <a:pt x="157691" y="2876550"/>
                  <a:pt x="195791" y="3022600"/>
                  <a:pt x="236008" y="3157008"/>
                </a:cubicBezTo>
                <a:cubicBezTo>
                  <a:pt x="276225" y="3291416"/>
                  <a:pt x="324908" y="3446991"/>
                  <a:pt x="363008" y="3493558"/>
                </a:cubicBezTo>
                <a:cubicBezTo>
                  <a:pt x="401108" y="3540125"/>
                  <a:pt x="443441" y="3485091"/>
                  <a:pt x="464608" y="3436408"/>
                </a:cubicBezTo>
                <a:cubicBezTo>
                  <a:pt x="485775" y="3387725"/>
                  <a:pt x="485775" y="3273425"/>
                  <a:pt x="490008" y="3201458"/>
                </a:cubicBezTo>
                <a:cubicBezTo>
                  <a:pt x="494241" y="3129491"/>
                  <a:pt x="482600" y="3036358"/>
                  <a:pt x="490008" y="3004608"/>
                </a:cubicBezTo>
                <a:cubicBezTo>
                  <a:pt x="497416" y="2972858"/>
                  <a:pt x="501650" y="3013075"/>
                  <a:pt x="534458" y="3010958"/>
                </a:cubicBezTo>
                <a:cubicBezTo>
                  <a:pt x="567266" y="3008841"/>
                  <a:pt x="663575" y="2970741"/>
                  <a:pt x="686858" y="2991908"/>
                </a:cubicBezTo>
                <a:cubicBezTo>
                  <a:pt x="710141" y="3013075"/>
                  <a:pt x="674158" y="3072341"/>
                  <a:pt x="674158" y="3137958"/>
                </a:cubicBezTo>
                <a:cubicBezTo>
                  <a:pt x="674158" y="3203575"/>
                  <a:pt x="643466" y="3325283"/>
                  <a:pt x="686858" y="3385608"/>
                </a:cubicBezTo>
                <a:cubicBezTo>
                  <a:pt x="730250" y="3445933"/>
                  <a:pt x="874183" y="3471333"/>
                  <a:pt x="934508" y="3499908"/>
                </a:cubicBezTo>
                <a:cubicBezTo>
                  <a:pt x="994833" y="3528483"/>
                  <a:pt x="1036108" y="3578225"/>
                  <a:pt x="1067858" y="3538008"/>
                </a:cubicBezTo>
                <a:close/>
              </a:path>
            </a:pathLst>
          </a:custGeom>
          <a:noFill/>
          <a:ln w="28575">
            <a:solidFill>
              <a:srgbClr val="FFFF00">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0" y="1733550"/>
            <a:ext cx="1136650" cy="4057650"/>
            <a:chOff x="0" y="1733550"/>
            <a:chExt cx="1136650" cy="4057650"/>
          </a:xfrm>
        </p:grpSpPr>
        <p:sp>
          <p:nvSpPr>
            <p:cNvPr id="13" name="Freeform 12"/>
            <p:cNvSpPr/>
            <p:nvPr/>
          </p:nvSpPr>
          <p:spPr>
            <a:xfrm>
              <a:off x="663575" y="1733550"/>
              <a:ext cx="473075" cy="3532717"/>
            </a:xfrm>
            <a:custGeom>
              <a:avLst/>
              <a:gdLst>
                <a:gd name="connsiteX0" fmla="*/ 384175 w 473075"/>
                <a:gd name="connsiteY0" fmla="*/ 3498850 h 3532717"/>
                <a:gd name="connsiteX1" fmla="*/ 460375 w 473075"/>
                <a:gd name="connsiteY1" fmla="*/ 3359150 h 3532717"/>
                <a:gd name="connsiteX2" fmla="*/ 460375 w 473075"/>
                <a:gd name="connsiteY2" fmla="*/ 3092450 h 3532717"/>
                <a:gd name="connsiteX3" fmla="*/ 415925 w 473075"/>
                <a:gd name="connsiteY3" fmla="*/ 2774950 h 3532717"/>
                <a:gd name="connsiteX4" fmla="*/ 352425 w 473075"/>
                <a:gd name="connsiteY4" fmla="*/ 2228850 h 3532717"/>
                <a:gd name="connsiteX5" fmla="*/ 307975 w 473075"/>
                <a:gd name="connsiteY5" fmla="*/ 1581150 h 3532717"/>
                <a:gd name="connsiteX6" fmla="*/ 250825 w 473075"/>
                <a:gd name="connsiteY6" fmla="*/ 774700 h 3532717"/>
                <a:gd name="connsiteX7" fmla="*/ 288925 w 473075"/>
                <a:gd name="connsiteY7" fmla="*/ 349250 h 3532717"/>
                <a:gd name="connsiteX8" fmla="*/ 307975 w 473075"/>
                <a:gd name="connsiteY8" fmla="*/ 177800 h 3532717"/>
                <a:gd name="connsiteX9" fmla="*/ 219075 w 473075"/>
                <a:gd name="connsiteY9" fmla="*/ 12700 h 3532717"/>
                <a:gd name="connsiteX10" fmla="*/ 111125 w 473075"/>
                <a:gd name="connsiteY10" fmla="*/ 254000 h 3532717"/>
                <a:gd name="connsiteX11" fmla="*/ 123825 w 473075"/>
                <a:gd name="connsiteY11" fmla="*/ 279400 h 3532717"/>
                <a:gd name="connsiteX12" fmla="*/ 168275 w 473075"/>
                <a:gd name="connsiteY12" fmla="*/ 450850 h 3532717"/>
                <a:gd name="connsiteX13" fmla="*/ 85725 w 473075"/>
                <a:gd name="connsiteY13" fmla="*/ 762000 h 3532717"/>
                <a:gd name="connsiteX14" fmla="*/ 15875 w 473075"/>
                <a:gd name="connsiteY14" fmla="*/ 1111250 h 3532717"/>
                <a:gd name="connsiteX15" fmla="*/ 9525 w 473075"/>
                <a:gd name="connsiteY15" fmla="*/ 1676400 h 3532717"/>
                <a:gd name="connsiteX16" fmla="*/ 73025 w 473075"/>
                <a:gd name="connsiteY16" fmla="*/ 2374900 h 3532717"/>
                <a:gd name="connsiteX17" fmla="*/ 250825 w 473075"/>
                <a:gd name="connsiteY17" fmla="*/ 3155950 h 3532717"/>
                <a:gd name="connsiteX18" fmla="*/ 384175 w 473075"/>
                <a:gd name="connsiteY18" fmla="*/ 3498850 h 353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3075" h="3532717">
                  <a:moveTo>
                    <a:pt x="384175" y="3498850"/>
                  </a:moveTo>
                  <a:cubicBezTo>
                    <a:pt x="419100" y="3532717"/>
                    <a:pt x="447675" y="3426883"/>
                    <a:pt x="460375" y="3359150"/>
                  </a:cubicBezTo>
                  <a:cubicBezTo>
                    <a:pt x="473075" y="3291417"/>
                    <a:pt x="467783" y="3189817"/>
                    <a:pt x="460375" y="3092450"/>
                  </a:cubicBezTo>
                  <a:cubicBezTo>
                    <a:pt x="452967" y="2995083"/>
                    <a:pt x="433917" y="2918883"/>
                    <a:pt x="415925" y="2774950"/>
                  </a:cubicBezTo>
                  <a:cubicBezTo>
                    <a:pt x="397933" y="2631017"/>
                    <a:pt x="370417" y="2427817"/>
                    <a:pt x="352425" y="2228850"/>
                  </a:cubicBezTo>
                  <a:cubicBezTo>
                    <a:pt x="334433" y="2029883"/>
                    <a:pt x="324908" y="1823508"/>
                    <a:pt x="307975" y="1581150"/>
                  </a:cubicBezTo>
                  <a:cubicBezTo>
                    <a:pt x="291042" y="1338792"/>
                    <a:pt x="254000" y="980017"/>
                    <a:pt x="250825" y="774700"/>
                  </a:cubicBezTo>
                  <a:cubicBezTo>
                    <a:pt x="247650" y="569383"/>
                    <a:pt x="279400" y="448733"/>
                    <a:pt x="288925" y="349250"/>
                  </a:cubicBezTo>
                  <a:cubicBezTo>
                    <a:pt x="298450" y="249767"/>
                    <a:pt x="319617" y="233892"/>
                    <a:pt x="307975" y="177800"/>
                  </a:cubicBezTo>
                  <a:cubicBezTo>
                    <a:pt x="296333" y="121708"/>
                    <a:pt x="251883" y="0"/>
                    <a:pt x="219075" y="12700"/>
                  </a:cubicBezTo>
                  <a:cubicBezTo>
                    <a:pt x="186267" y="25400"/>
                    <a:pt x="127000" y="209550"/>
                    <a:pt x="111125" y="254000"/>
                  </a:cubicBezTo>
                  <a:cubicBezTo>
                    <a:pt x="95250" y="298450"/>
                    <a:pt x="114300" y="246592"/>
                    <a:pt x="123825" y="279400"/>
                  </a:cubicBezTo>
                  <a:cubicBezTo>
                    <a:pt x="133350" y="312208"/>
                    <a:pt x="174625" y="370417"/>
                    <a:pt x="168275" y="450850"/>
                  </a:cubicBezTo>
                  <a:cubicBezTo>
                    <a:pt x="161925" y="531283"/>
                    <a:pt x="111125" y="651933"/>
                    <a:pt x="85725" y="762000"/>
                  </a:cubicBezTo>
                  <a:cubicBezTo>
                    <a:pt x="60325" y="872067"/>
                    <a:pt x="28575" y="958850"/>
                    <a:pt x="15875" y="1111250"/>
                  </a:cubicBezTo>
                  <a:cubicBezTo>
                    <a:pt x="3175" y="1263650"/>
                    <a:pt x="0" y="1465792"/>
                    <a:pt x="9525" y="1676400"/>
                  </a:cubicBezTo>
                  <a:cubicBezTo>
                    <a:pt x="19050" y="1887008"/>
                    <a:pt x="32808" y="2128308"/>
                    <a:pt x="73025" y="2374900"/>
                  </a:cubicBezTo>
                  <a:cubicBezTo>
                    <a:pt x="113242" y="2621492"/>
                    <a:pt x="201083" y="2970742"/>
                    <a:pt x="250825" y="3155950"/>
                  </a:cubicBezTo>
                  <a:cubicBezTo>
                    <a:pt x="300567" y="3341158"/>
                    <a:pt x="349250" y="3464983"/>
                    <a:pt x="384175" y="3498850"/>
                  </a:cubicBezTo>
                  <a:close/>
                </a:path>
              </a:pathLst>
            </a:custGeom>
            <a:solidFill>
              <a:srgbClr val="CECE20">
                <a:alpha val="2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0" y="5144869"/>
              <a:ext cx="1084792" cy="646331"/>
            </a:xfrm>
            <a:prstGeom prst="rect">
              <a:avLst/>
            </a:prstGeom>
            <a:noFill/>
          </p:spPr>
          <p:txBody>
            <a:bodyPr wrap="square" rtlCol="0">
              <a:spAutoFit/>
            </a:bodyPr>
            <a:lstStyle/>
            <a:p>
              <a:r>
                <a:rPr lang="en-US" dirty="0" err="1" smtClean="0"/>
                <a:t>Vastus</a:t>
              </a:r>
              <a:r>
                <a:rPr lang="en-US" dirty="0" smtClean="0"/>
                <a:t> </a:t>
              </a:r>
              <a:r>
                <a:rPr lang="en-US" dirty="0" err="1" smtClean="0"/>
                <a:t>lateralis</a:t>
              </a:r>
              <a:endParaRPr lang="en-US" dirty="0"/>
            </a:p>
          </p:txBody>
        </p:sp>
        <p:cxnSp>
          <p:nvCxnSpPr>
            <p:cNvPr id="15" name="Straight Arrow Connector 14"/>
            <p:cNvCxnSpPr/>
            <p:nvPr/>
          </p:nvCxnSpPr>
          <p:spPr>
            <a:xfrm rot="5400000" flipH="1" flipV="1">
              <a:off x="389996" y="4715404"/>
              <a:ext cx="820208" cy="228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20110" y="710624"/>
            <a:ext cx="1696510" cy="2521526"/>
            <a:chOff x="-20110" y="710624"/>
            <a:chExt cx="1696510" cy="2521526"/>
          </a:xfrm>
        </p:grpSpPr>
        <p:sp>
          <p:nvSpPr>
            <p:cNvPr id="12" name="Freeform 11"/>
            <p:cNvSpPr/>
            <p:nvPr/>
          </p:nvSpPr>
          <p:spPr>
            <a:xfrm>
              <a:off x="926042" y="1911350"/>
              <a:ext cx="311150" cy="1320800"/>
            </a:xfrm>
            <a:custGeom>
              <a:avLst/>
              <a:gdLst>
                <a:gd name="connsiteX0" fmla="*/ 51858 w 311150"/>
                <a:gd name="connsiteY0" fmla="*/ 1314450 h 1320800"/>
                <a:gd name="connsiteX1" fmla="*/ 77258 w 311150"/>
                <a:gd name="connsiteY1" fmla="*/ 1168400 h 1320800"/>
                <a:gd name="connsiteX2" fmla="*/ 216958 w 311150"/>
                <a:gd name="connsiteY2" fmla="*/ 1130300 h 1320800"/>
                <a:gd name="connsiteX3" fmla="*/ 305858 w 311150"/>
                <a:gd name="connsiteY3" fmla="*/ 1225550 h 1320800"/>
                <a:gd name="connsiteX4" fmla="*/ 248708 w 311150"/>
                <a:gd name="connsiteY4" fmla="*/ 768350 h 1320800"/>
                <a:gd name="connsiteX5" fmla="*/ 210608 w 311150"/>
                <a:gd name="connsiteY5" fmla="*/ 361950 h 1320800"/>
                <a:gd name="connsiteX6" fmla="*/ 153458 w 311150"/>
                <a:gd name="connsiteY6" fmla="*/ 266700 h 1320800"/>
                <a:gd name="connsiteX7" fmla="*/ 109008 w 311150"/>
                <a:gd name="connsiteY7" fmla="*/ 127000 h 1320800"/>
                <a:gd name="connsiteX8" fmla="*/ 45508 w 311150"/>
                <a:gd name="connsiteY8" fmla="*/ 19050 h 1320800"/>
                <a:gd name="connsiteX9" fmla="*/ 32808 w 311150"/>
                <a:gd name="connsiteY9" fmla="*/ 241300 h 1320800"/>
                <a:gd name="connsiteX10" fmla="*/ 1058 w 311150"/>
                <a:gd name="connsiteY10" fmla="*/ 679450 h 1320800"/>
                <a:gd name="connsiteX11" fmla="*/ 39158 w 311150"/>
                <a:gd name="connsiteY11" fmla="*/ 1231900 h 1320800"/>
                <a:gd name="connsiteX12" fmla="*/ 45508 w 311150"/>
                <a:gd name="connsiteY12" fmla="*/ 1212850 h 1320800"/>
                <a:gd name="connsiteX13" fmla="*/ 83608 w 311150"/>
                <a:gd name="connsiteY13" fmla="*/ 1162050 h 1320800"/>
                <a:gd name="connsiteX14" fmla="*/ 45508 w 311150"/>
                <a:gd name="connsiteY14" fmla="*/ 1238250 h 1320800"/>
                <a:gd name="connsiteX15" fmla="*/ 45508 w 311150"/>
                <a:gd name="connsiteY15" fmla="*/ 1212850 h 1320800"/>
                <a:gd name="connsiteX16" fmla="*/ 70908 w 311150"/>
                <a:gd name="connsiteY16" fmla="*/ 118745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1150" h="1320800">
                  <a:moveTo>
                    <a:pt x="51858" y="1314450"/>
                  </a:moveTo>
                  <a:cubicBezTo>
                    <a:pt x="50799" y="1256771"/>
                    <a:pt x="49741" y="1199092"/>
                    <a:pt x="77258" y="1168400"/>
                  </a:cubicBezTo>
                  <a:cubicBezTo>
                    <a:pt x="104775" y="1137708"/>
                    <a:pt x="178858" y="1120775"/>
                    <a:pt x="216958" y="1130300"/>
                  </a:cubicBezTo>
                  <a:cubicBezTo>
                    <a:pt x="255058" y="1139825"/>
                    <a:pt x="300566" y="1285875"/>
                    <a:pt x="305858" y="1225550"/>
                  </a:cubicBezTo>
                  <a:cubicBezTo>
                    <a:pt x="311150" y="1165225"/>
                    <a:pt x="264583" y="912283"/>
                    <a:pt x="248708" y="768350"/>
                  </a:cubicBezTo>
                  <a:cubicBezTo>
                    <a:pt x="232833" y="624417"/>
                    <a:pt x="226483" y="445558"/>
                    <a:pt x="210608" y="361950"/>
                  </a:cubicBezTo>
                  <a:cubicBezTo>
                    <a:pt x="194733" y="278342"/>
                    <a:pt x="170391" y="305858"/>
                    <a:pt x="153458" y="266700"/>
                  </a:cubicBezTo>
                  <a:cubicBezTo>
                    <a:pt x="136525" y="227542"/>
                    <a:pt x="127000" y="168275"/>
                    <a:pt x="109008" y="127000"/>
                  </a:cubicBezTo>
                  <a:cubicBezTo>
                    <a:pt x="91016" y="85725"/>
                    <a:pt x="58208" y="0"/>
                    <a:pt x="45508" y="19050"/>
                  </a:cubicBezTo>
                  <a:cubicBezTo>
                    <a:pt x="32808" y="38100"/>
                    <a:pt x="40216" y="131233"/>
                    <a:pt x="32808" y="241300"/>
                  </a:cubicBezTo>
                  <a:cubicBezTo>
                    <a:pt x="25400" y="351367"/>
                    <a:pt x="0" y="514350"/>
                    <a:pt x="1058" y="679450"/>
                  </a:cubicBezTo>
                  <a:cubicBezTo>
                    <a:pt x="2116" y="844550"/>
                    <a:pt x="31750" y="1143000"/>
                    <a:pt x="39158" y="1231900"/>
                  </a:cubicBezTo>
                  <a:cubicBezTo>
                    <a:pt x="46566" y="1320800"/>
                    <a:pt x="38100" y="1224492"/>
                    <a:pt x="45508" y="1212850"/>
                  </a:cubicBezTo>
                  <a:cubicBezTo>
                    <a:pt x="52916" y="1201208"/>
                    <a:pt x="83608" y="1157817"/>
                    <a:pt x="83608" y="1162050"/>
                  </a:cubicBezTo>
                  <a:cubicBezTo>
                    <a:pt x="83608" y="1166283"/>
                    <a:pt x="51858" y="1229783"/>
                    <a:pt x="45508" y="1238250"/>
                  </a:cubicBezTo>
                  <a:cubicBezTo>
                    <a:pt x="39158" y="1246717"/>
                    <a:pt x="41275" y="1221317"/>
                    <a:pt x="45508" y="1212850"/>
                  </a:cubicBezTo>
                  <a:cubicBezTo>
                    <a:pt x="49741" y="1204383"/>
                    <a:pt x="65616" y="1191683"/>
                    <a:pt x="70908" y="1187450"/>
                  </a:cubicBezTo>
                </a:path>
              </a:pathLst>
            </a:custGeom>
            <a:solidFill>
              <a:srgbClr val="F1F949">
                <a:alpha val="42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20110" y="710624"/>
              <a:ext cx="1696510" cy="584776"/>
            </a:xfrm>
            <a:prstGeom prst="rect">
              <a:avLst/>
            </a:prstGeom>
            <a:noFill/>
          </p:spPr>
          <p:txBody>
            <a:bodyPr wrap="square" rtlCol="0">
              <a:spAutoFit/>
            </a:bodyPr>
            <a:lstStyle/>
            <a:p>
              <a:r>
                <a:rPr lang="en-US" sz="1600" dirty="0" err="1" smtClean="0"/>
                <a:t>Vastus</a:t>
              </a:r>
              <a:r>
                <a:rPr lang="en-US" sz="1600" dirty="0" smtClean="0"/>
                <a:t> </a:t>
              </a:r>
              <a:r>
                <a:rPr lang="en-US" sz="1600" dirty="0" err="1" smtClean="0"/>
                <a:t>intermedialis</a:t>
              </a:r>
              <a:endParaRPr lang="en-US" sz="1600" dirty="0"/>
            </a:p>
          </p:txBody>
        </p:sp>
        <p:cxnSp>
          <p:nvCxnSpPr>
            <p:cNvPr id="19" name="Straight Arrow Connector 18"/>
            <p:cNvCxnSpPr/>
            <p:nvPr/>
          </p:nvCxnSpPr>
          <p:spPr>
            <a:xfrm rot="16200000" flipH="1">
              <a:off x="123296" y="1705505"/>
              <a:ext cx="1295398" cy="62759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109133" y="2229908"/>
            <a:ext cx="1517651" cy="3048000"/>
            <a:chOff x="1109133" y="2229908"/>
            <a:chExt cx="1517651" cy="3048000"/>
          </a:xfrm>
        </p:grpSpPr>
        <p:sp>
          <p:nvSpPr>
            <p:cNvPr id="10" name="Freeform 9"/>
            <p:cNvSpPr/>
            <p:nvPr/>
          </p:nvSpPr>
          <p:spPr>
            <a:xfrm>
              <a:off x="1109133" y="2229908"/>
              <a:ext cx="663575" cy="3048000"/>
            </a:xfrm>
            <a:custGeom>
              <a:avLst/>
              <a:gdLst>
                <a:gd name="connsiteX0" fmla="*/ 605367 w 663575"/>
                <a:gd name="connsiteY0" fmla="*/ 3027892 h 3048000"/>
                <a:gd name="connsiteX1" fmla="*/ 656167 w 663575"/>
                <a:gd name="connsiteY1" fmla="*/ 2811992 h 3048000"/>
                <a:gd name="connsiteX2" fmla="*/ 649817 w 663575"/>
                <a:gd name="connsiteY2" fmla="*/ 2132542 h 3048000"/>
                <a:gd name="connsiteX3" fmla="*/ 586317 w 663575"/>
                <a:gd name="connsiteY3" fmla="*/ 1630892 h 3048000"/>
                <a:gd name="connsiteX4" fmla="*/ 472017 w 663575"/>
                <a:gd name="connsiteY4" fmla="*/ 1141942 h 3048000"/>
                <a:gd name="connsiteX5" fmla="*/ 345017 w 663575"/>
                <a:gd name="connsiteY5" fmla="*/ 773642 h 3048000"/>
                <a:gd name="connsiteX6" fmla="*/ 230717 w 663575"/>
                <a:gd name="connsiteY6" fmla="*/ 392642 h 3048000"/>
                <a:gd name="connsiteX7" fmla="*/ 103717 w 663575"/>
                <a:gd name="connsiteY7" fmla="*/ 81492 h 3048000"/>
                <a:gd name="connsiteX8" fmla="*/ 8467 w 663575"/>
                <a:gd name="connsiteY8" fmla="*/ 11642 h 3048000"/>
                <a:gd name="connsiteX9" fmla="*/ 52917 w 663575"/>
                <a:gd name="connsiteY9" fmla="*/ 151342 h 3048000"/>
                <a:gd name="connsiteX10" fmla="*/ 103717 w 663575"/>
                <a:gd name="connsiteY10" fmla="*/ 779992 h 3048000"/>
                <a:gd name="connsiteX11" fmla="*/ 211667 w 663575"/>
                <a:gd name="connsiteY11" fmla="*/ 1395942 h 3048000"/>
                <a:gd name="connsiteX12" fmla="*/ 256117 w 663575"/>
                <a:gd name="connsiteY12" fmla="*/ 1897592 h 3048000"/>
                <a:gd name="connsiteX13" fmla="*/ 249767 w 663575"/>
                <a:gd name="connsiteY13" fmla="*/ 2481792 h 3048000"/>
                <a:gd name="connsiteX14" fmla="*/ 237067 w 663575"/>
                <a:gd name="connsiteY14" fmla="*/ 2659592 h 3048000"/>
                <a:gd name="connsiteX15" fmla="*/ 249767 w 663575"/>
                <a:gd name="connsiteY15" fmla="*/ 2881842 h 3048000"/>
                <a:gd name="connsiteX16" fmla="*/ 345017 w 663575"/>
                <a:gd name="connsiteY16" fmla="*/ 2932642 h 3048000"/>
                <a:gd name="connsiteX17" fmla="*/ 605367 w 663575"/>
                <a:gd name="connsiteY17" fmla="*/ 3027892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3575" h="3048000">
                  <a:moveTo>
                    <a:pt x="605367" y="3027892"/>
                  </a:moveTo>
                  <a:cubicBezTo>
                    <a:pt x="657225" y="3007784"/>
                    <a:pt x="648759" y="2961217"/>
                    <a:pt x="656167" y="2811992"/>
                  </a:cubicBezTo>
                  <a:cubicBezTo>
                    <a:pt x="663575" y="2662767"/>
                    <a:pt x="661459" y="2329392"/>
                    <a:pt x="649817" y="2132542"/>
                  </a:cubicBezTo>
                  <a:cubicBezTo>
                    <a:pt x="638175" y="1935692"/>
                    <a:pt x="615950" y="1795992"/>
                    <a:pt x="586317" y="1630892"/>
                  </a:cubicBezTo>
                  <a:cubicBezTo>
                    <a:pt x="556684" y="1465792"/>
                    <a:pt x="512234" y="1284817"/>
                    <a:pt x="472017" y="1141942"/>
                  </a:cubicBezTo>
                  <a:cubicBezTo>
                    <a:pt x="431800" y="999067"/>
                    <a:pt x="385234" y="898525"/>
                    <a:pt x="345017" y="773642"/>
                  </a:cubicBezTo>
                  <a:cubicBezTo>
                    <a:pt x="304800" y="648759"/>
                    <a:pt x="270934" y="508000"/>
                    <a:pt x="230717" y="392642"/>
                  </a:cubicBezTo>
                  <a:cubicBezTo>
                    <a:pt x="190500" y="277284"/>
                    <a:pt x="140759" y="144992"/>
                    <a:pt x="103717" y="81492"/>
                  </a:cubicBezTo>
                  <a:cubicBezTo>
                    <a:pt x="66675" y="17992"/>
                    <a:pt x="16934" y="0"/>
                    <a:pt x="8467" y="11642"/>
                  </a:cubicBezTo>
                  <a:cubicBezTo>
                    <a:pt x="0" y="23284"/>
                    <a:pt x="37042" y="23284"/>
                    <a:pt x="52917" y="151342"/>
                  </a:cubicBezTo>
                  <a:cubicBezTo>
                    <a:pt x="68792" y="279400"/>
                    <a:pt x="77259" y="572559"/>
                    <a:pt x="103717" y="779992"/>
                  </a:cubicBezTo>
                  <a:cubicBezTo>
                    <a:pt x="130175" y="987425"/>
                    <a:pt x="186267" y="1209675"/>
                    <a:pt x="211667" y="1395942"/>
                  </a:cubicBezTo>
                  <a:cubicBezTo>
                    <a:pt x="237067" y="1582209"/>
                    <a:pt x="249767" y="1716617"/>
                    <a:pt x="256117" y="1897592"/>
                  </a:cubicBezTo>
                  <a:cubicBezTo>
                    <a:pt x="262467" y="2078567"/>
                    <a:pt x="252942" y="2354792"/>
                    <a:pt x="249767" y="2481792"/>
                  </a:cubicBezTo>
                  <a:cubicBezTo>
                    <a:pt x="246592" y="2608792"/>
                    <a:pt x="237067" y="2592917"/>
                    <a:pt x="237067" y="2659592"/>
                  </a:cubicBezTo>
                  <a:cubicBezTo>
                    <a:pt x="237067" y="2726267"/>
                    <a:pt x="231775" y="2836334"/>
                    <a:pt x="249767" y="2881842"/>
                  </a:cubicBezTo>
                  <a:cubicBezTo>
                    <a:pt x="267759" y="2927350"/>
                    <a:pt x="291042" y="2908300"/>
                    <a:pt x="345017" y="2932642"/>
                  </a:cubicBezTo>
                  <a:cubicBezTo>
                    <a:pt x="398992" y="2956984"/>
                    <a:pt x="553509" y="3048000"/>
                    <a:pt x="605367" y="3027892"/>
                  </a:cubicBezTo>
                  <a:close/>
                </a:path>
              </a:pathLst>
            </a:custGeom>
            <a:solidFill>
              <a:srgbClr val="919117">
                <a:alpha val="2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1524000" y="2343834"/>
              <a:ext cx="1102784" cy="646331"/>
            </a:xfrm>
            <a:prstGeom prst="rect">
              <a:avLst/>
            </a:prstGeom>
            <a:noFill/>
          </p:spPr>
          <p:txBody>
            <a:bodyPr wrap="square" rtlCol="0">
              <a:spAutoFit/>
            </a:bodyPr>
            <a:lstStyle/>
            <a:p>
              <a:r>
                <a:rPr lang="en-US" dirty="0" err="1" smtClean="0"/>
                <a:t>Vastus</a:t>
              </a:r>
              <a:r>
                <a:rPr lang="en-US" dirty="0" smtClean="0"/>
                <a:t> </a:t>
              </a:r>
              <a:r>
                <a:rPr lang="en-US" dirty="0" err="1" smtClean="0"/>
                <a:t>medialis</a:t>
              </a:r>
              <a:endParaRPr lang="en-US" dirty="0"/>
            </a:p>
          </p:txBody>
        </p:sp>
        <p:cxnSp>
          <p:nvCxnSpPr>
            <p:cNvPr id="23" name="Straight Arrow Connector 22"/>
            <p:cNvCxnSpPr/>
            <p:nvPr/>
          </p:nvCxnSpPr>
          <p:spPr>
            <a:xfrm rot="5400000">
              <a:off x="1190284" y="3323884"/>
              <a:ext cx="1124636" cy="45719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9" name="TextBox 28"/>
          <p:cNvSpPr txBox="1"/>
          <p:nvPr/>
        </p:nvSpPr>
        <p:spPr>
          <a:xfrm>
            <a:off x="8153400" y="5257800"/>
            <a:ext cx="1828800" cy="646331"/>
          </a:xfrm>
          <a:prstGeom prst="rect">
            <a:avLst/>
          </a:prstGeom>
          <a:noFill/>
        </p:spPr>
        <p:txBody>
          <a:bodyPr wrap="square" rtlCol="0">
            <a:spAutoFit/>
          </a:bodyPr>
          <a:lstStyle/>
          <a:p>
            <a:r>
              <a:rPr lang="en-US" dirty="0" smtClean="0"/>
              <a:t>Patellar ligament</a:t>
            </a:r>
            <a:endParaRPr lang="en-US" dirty="0"/>
          </a:p>
        </p:txBody>
      </p:sp>
      <p:cxnSp>
        <p:nvCxnSpPr>
          <p:cNvPr id="30" name="Straight Arrow Connector 29"/>
          <p:cNvCxnSpPr/>
          <p:nvPr/>
        </p:nvCxnSpPr>
        <p:spPr>
          <a:xfrm rot="16200000" flipV="1">
            <a:off x="7707845" y="4560361"/>
            <a:ext cx="891114" cy="60959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391401" y="204788"/>
            <a:ext cx="1752600" cy="646331"/>
          </a:xfrm>
          <a:prstGeom prst="rect">
            <a:avLst/>
          </a:prstGeom>
          <a:noFill/>
        </p:spPr>
        <p:txBody>
          <a:bodyPr wrap="square" rtlCol="0">
            <a:spAutoFit/>
          </a:bodyPr>
          <a:lstStyle/>
          <a:p>
            <a:r>
              <a:rPr lang="en-US" dirty="0" smtClean="0"/>
              <a:t>Rectus </a:t>
            </a:r>
            <a:r>
              <a:rPr lang="en-US" dirty="0" err="1" smtClean="0"/>
              <a:t>femoris</a:t>
            </a:r>
            <a:r>
              <a:rPr lang="en-US" dirty="0" smtClean="0"/>
              <a:t> tendon</a:t>
            </a:r>
            <a:endParaRPr lang="en-US" dirty="0"/>
          </a:p>
        </p:txBody>
      </p:sp>
      <p:cxnSp>
        <p:nvCxnSpPr>
          <p:cNvPr id="35" name="Straight Arrow Connector 34"/>
          <p:cNvCxnSpPr>
            <a:stCxn id="34" idx="2"/>
          </p:cNvCxnSpPr>
          <p:nvPr/>
        </p:nvCxnSpPr>
        <p:spPr>
          <a:xfrm rot="5400000">
            <a:off x="7226411" y="1473311"/>
            <a:ext cx="1663483" cy="41909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20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2000"/>
                                        <p:tgtEl>
                                          <p:spTgt spid="29"/>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20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2000"/>
                                        <p:tgtEl>
                                          <p:spTgt spid="34"/>
                                        </p:tgtEl>
                                      </p:cBhvr>
                                    </p:animEffect>
                                  </p:childTnLst>
                                </p:cTn>
                              </p:par>
                              <p:par>
                                <p:cTn id="31" presetID="22" presetClass="entr" presetSubtype="1"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Thigh: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Posterior</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4" name="Rectangle 3"/>
          <p:cNvSpPr/>
          <p:nvPr/>
        </p:nvSpPr>
        <p:spPr>
          <a:xfrm>
            <a:off x="2514600" y="990600"/>
            <a:ext cx="4267200" cy="5632312"/>
          </a:xfrm>
          <a:prstGeom prst="rect">
            <a:avLst/>
          </a:prstGeom>
        </p:spPr>
        <p:txBody>
          <a:bodyPr wrap="square">
            <a:spAutoFit/>
          </a:bodyPr>
          <a:lstStyle/>
          <a:p>
            <a:r>
              <a:rPr lang="en-US" dirty="0" smtClean="0"/>
              <a:t>The posterior region of the thigh’s main function is to extend the thigh and flex the leg.  They include the </a:t>
            </a:r>
            <a:r>
              <a:rPr lang="en-US" b="1" dirty="0" smtClean="0">
                <a:solidFill>
                  <a:srgbClr val="3DF938"/>
                </a:solidFill>
              </a:rPr>
              <a:t>biceps </a:t>
            </a:r>
            <a:r>
              <a:rPr lang="en-US" b="1" dirty="0" err="1" smtClean="0">
                <a:solidFill>
                  <a:srgbClr val="3DF938"/>
                </a:solidFill>
              </a:rPr>
              <a:t>femoris</a:t>
            </a:r>
            <a:r>
              <a:rPr lang="en-US" dirty="0" smtClean="0"/>
              <a:t>, </a:t>
            </a:r>
            <a:r>
              <a:rPr lang="en-US" b="1" dirty="0" err="1" smtClean="0">
                <a:solidFill>
                  <a:srgbClr val="4C1FB0"/>
                </a:solidFill>
              </a:rPr>
              <a:t>semimembranosus</a:t>
            </a:r>
            <a:r>
              <a:rPr lang="en-US" dirty="0" smtClean="0"/>
              <a:t> and </a:t>
            </a:r>
            <a:r>
              <a:rPr lang="en-US" b="1" dirty="0" err="1" smtClean="0">
                <a:solidFill>
                  <a:srgbClr val="FF0000"/>
                </a:solidFill>
              </a:rPr>
              <a:t>semitendinosus</a:t>
            </a:r>
            <a:r>
              <a:rPr lang="en-US" dirty="0" smtClean="0"/>
              <a:t>.  These four muscles are collectively known as the </a:t>
            </a:r>
            <a:r>
              <a:rPr lang="en-US" i="1" dirty="0" smtClean="0"/>
              <a:t>hamstrings</a:t>
            </a:r>
            <a:r>
              <a:rPr lang="en-US" dirty="0" smtClean="0"/>
              <a:t>. </a:t>
            </a:r>
          </a:p>
          <a:p>
            <a:endParaRPr lang="en-US" dirty="0" smtClean="0"/>
          </a:p>
          <a:p>
            <a:r>
              <a:rPr lang="en-US" dirty="0" smtClean="0"/>
              <a:t>As antagonists to the anterior </a:t>
            </a:r>
            <a:r>
              <a:rPr lang="en-US" dirty="0" err="1" smtClean="0"/>
              <a:t>quadraceps</a:t>
            </a:r>
            <a:r>
              <a:rPr lang="en-US" dirty="0" smtClean="0"/>
              <a:t> </a:t>
            </a:r>
            <a:r>
              <a:rPr lang="en-US" dirty="0" err="1" smtClean="0"/>
              <a:t>femoris</a:t>
            </a:r>
            <a:r>
              <a:rPr lang="en-US" dirty="0" smtClean="0"/>
              <a:t> and </a:t>
            </a:r>
            <a:r>
              <a:rPr lang="en-US" dirty="0" err="1" smtClean="0"/>
              <a:t>sartorius</a:t>
            </a:r>
            <a:r>
              <a:rPr lang="en-US" dirty="0" smtClean="0"/>
              <a:t>, these muscles actions are opposite to those in the anterior compartment.  These actions include </a:t>
            </a:r>
            <a:r>
              <a:rPr lang="en-US" i="1" dirty="0" smtClean="0"/>
              <a:t>extending</a:t>
            </a:r>
            <a:r>
              <a:rPr lang="en-US" dirty="0" smtClean="0"/>
              <a:t> and </a:t>
            </a:r>
            <a:r>
              <a:rPr lang="en-US" i="1" dirty="0" smtClean="0"/>
              <a:t>stabilizing the hip </a:t>
            </a:r>
            <a:r>
              <a:rPr lang="en-US" dirty="0" smtClean="0"/>
              <a:t>and </a:t>
            </a:r>
            <a:r>
              <a:rPr lang="en-US" i="1" dirty="0" smtClean="0"/>
              <a:t>flexing</a:t>
            </a:r>
            <a:r>
              <a:rPr lang="en-US" dirty="0" smtClean="0"/>
              <a:t> and </a:t>
            </a:r>
            <a:r>
              <a:rPr lang="en-US" i="1" dirty="0" smtClean="0"/>
              <a:t>externally rotating the leg </a:t>
            </a:r>
            <a:r>
              <a:rPr lang="en-US" dirty="0" smtClean="0"/>
              <a:t>at the knee joint.</a:t>
            </a:r>
          </a:p>
          <a:p>
            <a:endParaRPr lang="en-US" dirty="0" smtClean="0"/>
          </a:p>
          <a:p>
            <a:r>
              <a:rPr lang="en-US" dirty="0" smtClean="0"/>
              <a:t>The biceps and </a:t>
            </a:r>
            <a:r>
              <a:rPr lang="en-US" dirty="0" err="1" smtClean="0"/>
              <a:t>semitendinosus</a:t>
            </a:r>
            <a:r>
              <a:rPr lang="en-US" dirty="0" smtClean="0"/>
              <a:t> tendons form the lateral and medial sides of the popliteal </a:t>
            </a:r>
            <a:r>
              <a:rPr lang="en-US" dirty="0" err="1" smtClean="0"/>
              <a:t>fossa</a:t>
            </a:r>
            <a:r>
              <a:rPr lang="en-US" dirty="0" smtClean="0"/>
              <a:t>, located on the backside of the knee</a:t>
            </a:r>
          </a:p>
        </p:txBody>
      </p:sp>
      <p:pic>
        <p:nvPicPr>
          <p:cNvPr id="7" name="Picture 6" descr="Fig._24.17_B.jpg"/>
          <p:cNvPicPr>
            <a:picLocks noChangeAspect="1"/>
          </p:cNvPicPr>
          <p:nvPr/>
        </p:nvPicPr>
        <p:blipFill>
          <a:blip r:embed="rId2"/>
          <a:srcRect l="33657" r="36343" b="3333"/>
          <a:stretch>
            <a:fillRect/>
          </a:stretch>
        </p:blipFill>
        <p:spPr>
          <a:xfrm>
            <a:off x="457200" y="152400"/>
            <a:ext cx="2057400" cy="6629400"/>
          </a:xfrm>
          <a:prstGeom prst="rect">
            <a:avLst/>
          </a:prstGeom>
        </p:spPr>
      </p:pic>
      <p:pic>
        <p:nvPicPr>
          <p:cNvPr id="8" name="Picture 7" descr="Fig._24.17_C.jpg"/>
          <p:cNvPicPr>
            <a:picLocks noChangeAspect="1"/>
          </p:cNvPicPr>
          <p:nvPr/>
        </p:nvPicPr>
        <p:blipFill>
          <a:blip r:embed="rId3"/>
          <a:srcRect l="35555" r="37778" b="3333"/>
          <a:stretch>
            <a:fillRect/>
          </a:stretch>
        </p:blipFill>
        <p:spPr>
          <a:xfrm>
            <a:off x="6781800" y="152400"/>
            <a:ext cx="1828800" cy="6629400"/>
          </a:xfrm>
          <a:prstGeom prst="rect">
            <a:avLst/>
          </a:prstGeom>
        </p:spPr>
      </p:pic>
      <p:grpSp>
        <p:nvGrpSpPr>
          <p:cNvPr id="23" name="Group 22"/>
          <p:cNvGrpSpPr/>
          <p:nvPr/>
        </p:nvGrpSpPr>
        <p:grpSpPr>
          <a:xfrm>
            <a:off x="1130300" y="2864908"/>
            <a:ext cx="6804025" cy="2647950"/>
            <a:chOff x="1130300" y="2864908"/>
            <a:chExt cx="6804025" cy="2647950"/>
          </a:xfrm>
        </p:grpSpPr>
        <p:sp>
          <p:nvSpPr>
            <p:cNvPr id="13" name="Freeform 12"/>
            <p:cNvSpPr/>
            <p:nvPr/>
          </p:nvSpPr>
          <p:spPr>
            <a:xfrm>
              <a:off x="1437217" y="4508500"/>
              <a:ext cx="289983" cy="1004358"/>
            </a:xfrm>
            <a:custGeom>
              <a:avLst/>
              <a:gdLst>
                <a:gd name="connsiteX0" fmla="*/ 74083 w 289983"/>
                <a:gd name="connsiteY0" fmla="*/ 927100 h 1004358"/>
                <a:gd name="connsiteX1" fmla="*/ 188383 w 289983"/>
                <a:gd name="connsiteY1" fmla="*/ 711200 h 1004358"/>
                <a:gd name="connsiteX2" fmla="*/ 277283 w 289983"/>
                <a:gd name="connsiteY2" fmla="*/ 450850 h 1004358"/>
                <a:gd name="connsiteX3" fmla="*/ 264583 w 289983"/>
                <a:gd name="connsiteY3" fmla="*/ 247650 h 1004358"/>
                <a:gd name="connsiteX4" fmla="*/ 207433 w 289983"/>
                <a:gd name="connsiteY4" fmla="*/ 19050 h 1004358"/>
                <a:gd name="connsiteX5" fmla="*/ 118533 w 289983"/>
                <a:gd name="connsiteY5" fmla="*/ 361950 h 1004358"/>
                <a:gd name="connsiteX6" fmla="*/ 16933 w 289983"/>
                <a:gd name="connsiteY6" fmla="*/ 762000 h 1004358"/>
                <a:gd name="connsiteX7" fmla="*/ 16933 w 289983"/>
                <a:gd name="connsiteY7" fmla="*/ 977900 h 1004358"/>
                <a:gd name="connsiteX8" fmla="*/ 74083 w 289983"/>
                <a:gd name="connsiteY8" fmla="*/ 927100 h 100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983" h="1004358">
                  <a:moveTo>
                    <a:pt x="74083" y="927100"/>
                  </a:moveTo>
                  <a:cubicBezTo>
                    <a:pt x="102658" y="882650"/>
                    <a:pt x="154516" y="790575"/>
                    <a:pt x="188383" y="711200"/>
                  </a:cubicBezTo>
                  <a:cubicBezTo>
                    <a:pt x="222250" y="631825"/>
                    <a:pt x="264583" y="528108"/>
                    <a:pt x="277283" y="450850"/>
                  </a:cubicBezTo>
                  <a:cubicBezTo>
                    <a:pt x="289983" y="373592"/>
                    <a:pt x="276225" y="319617"/>
                    <a:pt x="264583" y="247650"/>
                  </a:cubicBezTo>
                  <a:cubicBezTo>
                    <a:pt x="252941" y="175683"/>
                    <a:pt x="231775" y="0"/>
                    <a:pt x="207433" y="19050"/>
                  </a:cubicBezTo>
                  <a:cubicBezTo>
                    <a:pt x="183091" y="38100"/>
                    <a:pt x="150283" y="238125"/>
                    <a:pt x="118533" y="361950"/>
                  </a:cubicBezTo>
                  <a:cubicBezTo>
                    <a:pt x="86783" y="485775"/>
                    <a:pt x="33866" y="659342"/>
                    <a:pt x="16933" y="762000"/>
                  </a:cubicBezTo>
                  <a:cubicBezTo>
                    <a:pt x="0" y="864658"/>
                    <a:pt x="6350" y="951442"/>
                    <a:pt x="16933" y="977900"/>
                  </a:cubicBezTo>
                  <a:cubicBezTo>
                    <a:pt x="27516" y="1004358"/>
                    <a:pt x="45508" y="971550"/>
                    <a:pt x="74083" y="927100"/>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1130300" y="2900892"/>
              <a:ext cx="350308" cy="2288116"/>
            </a:xfrm>
            <a:custGeom>
              <a:avLst/>
              <a:gdLst>
                <a:gd name="connsiteX0" fmla="*/ 323850 w 350308"/>
                <a:gd name="connsiteY0" fmla="*/ 2090208 h 2288116"/>
                <a:gd name="connsiteX1" fmla="*/ 349250 w 350308"/>
                <a:gd name="connsiteY1" fmla="*/ 2033058 h 2288116"/>
                <a:gd name="connsiteX2" fmla="*/ 317500 w 350308"/>
                <a:gd name="connsiteY2" fmla="*/ 1664758 h 2288116"/>
                <a:gd name="connsiteX3" fmla="*/ 196850 w 350308"/>
                <a:gd name="connsiteY3" fmla="*/ 782108 h 2288116"/>
                <a:gd name="connsiteX4" fmla="*/ 158750 w 350308"/>
                <a:gd name="connsiteY4" fmla="*/ 318558 h 2288116"/>
                <a:gd name="connsiteX5" fmla="*/ 127000 w 350308"/>
                <a:gd name="connsiteY5" fmla="*/ 26458 h 2288116"/>
                <a:gd name="connsiteX6" fmla="*/ 12700 w 350308"/>
                <a:gd name="connsiteY6" fmla="*/ 477308 h 2288116"/>
                <a:gd name="connsiteX7" fmla="*/ 50800 w 350308"/>
                <a:gd name="connsiteY7" fmla="*/ 724958 h 2288116"/>
                <a:gd name="connsiteX8" fmla="*/ 133350 w 350308"/>
                <a:gd name="connsiteY8" fmla="*/ 1290108 h 2288116"/>
                <a:gd name="connsiteX9" fmla="*/ 247650 w 350308"/>
                <a:gd name="connsiteY9" fmla="*/ 1899708 h 2288116"/>
                <a:gd name="connsiteX10" fmla="*/ 266700 w 350308"/>
                <a:gd name="connsiteY10" fmla="*/ 2255308 h 2288116"/>
                <a:gd name="connsiteX11" fmla="*/ 323850 w 350308"/>
                <a:gd name="connsiteY11" fmla="*/ 2090208 h 228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08" h="2288116">
                  <a:moveTo>
                    <a:pt x="323850" y="2090208"/>
                  </a:moveTo>
                  <a:cubicBezTo>
                    <a:pt x="337608" y="2053166"/>
                    <a:pt x="350308" y="2103966"/>
                    <a:pt x="349250" y="2033058"/>
                  </a:cubicBezTo>
                  <a:cubicBezTo>
                    <a:pt x="348192" y="1962150"/>
                    <a:pt x="342900" y="1873250"/>
                    <a:pt x="317500" y="1664758"/>
                  </a:cubicBezTo>
                  <a:cubicBezTo>
                    <a:pt x="292100" y="1456266"/>
                    <a:pt x="223308" y="1006475"/>
                    <a:pt x="196850" y="782108"/>
                  </a:cubicBezTo>
                  <a:cubicBezTo>
                    <a:pt x="170392" y="557741"/>
                    <a:pt x="170392" y="444500"/>
                    <a:pt x="158750" y="318558"/>
                  </a:cubicBezTo>
                  <a:cubicBezTo>
                    <a:pt x="147108" y="192616"/>
                    <a:pt x="151342" y="0"/>
                    <a:pt x="127000" y="26458"/>
                  </a:cubicBezTo>
                  <a:cubicBezTo>
                    <a:pt x="102658" y="52916"/>
                    <a:pt x="25400" y="360891"/>
                    <a:pt x="12700" y="477308"/>
                  </a:cubicBezTo>
                  <a:cubicBezTo>
                    <a:pt x="0" y="593725"/>
                    <a:pt x="30692" y="589491"/>
                    <a:pt x="50800" y="724958"/>
                  </a:cubicBezTo>
                  <a:cubicBezTo>
                    <a:pt x="70908" y="860425"/>
                    <a:pt x="100542" y="1094317"/>
                    <a:pt x="133350" y="1290108"/>
                  </a:cubicBezTo>
                  <a:cubicBezTo>
                    <a:pt x="166158" y="1485899"/>
                    <a:pt x="225425" y="1738841"/>
                    <a:pt x="247650" y="1899708"/>
                  </a:cubicBezTo>
                  <a:cubicBezTo>
                    <a:pt x="269875" y="2060575"/>
                    <a:pt x="250825" y="2222500"/>
                    <a:pt x="266700" y="2255308"/>
                  </a:cubicBezTo>
                  <a:cubicBezTo>
                    <a:pt x="282575" y="2288116"/>
                    <a:pt x="310092" y="2127250"/>
                    <a:pt x="323850" y="2090208"/>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7358592" y="2864908"/>
              <a:ext cx="575733" cy="2465917"/>
            </a:xfrm>
            <a:custGeom>
              <a:avLst/>
              <a:gdLst>
                <a:gd name="connsiteX0" fmla="*/ 420158 w 575733"/>
                <a:gd name="connsiteY0" fmla="*/ 2443692 h 2465917"/>
                <a:gd name="connsiteX1" fmla="*/ 553508 w 575733"/>
                <a:gd name="connsiteY1" fmla="*/ 2215092 h 2465917"/>
                <a:gd name="connsiteX2" fmla="*/ 553508 w 575733"/>
                <a:gd name="connsiteY2" fmla="*/ 1865842 h 2465917"/>
                <a:gd name="connsiteX3" fmla="*/ 477308 w 575733"/>
                <a:gd name="connsiteY3" fmla="*/ 881592 h 2465917"/>
                <a:gd name="connsiteX4" fmla="*/ 420158 w 575733"/>
                <a:gd name="connsiteY4" fmla="*/ 386292 h 2465917"/>
                <a:gd name="connsiteX5" fmla="*/ 337608 w 575733"/>
                <a:gd name="connsiteY5" fmla="*/ 341842 h 2465917"/>
                <a:gd name="connsiteX6" fmla="*/ 293158 w 575733"/>
                <a:gd name="connsiteY6" fmla="*/ 348192 h 2465917"/>
                <a:gd name="connsiteX7" fmla="*/ 159808 w 575733"/>
                <a:gd name="connsiteY7" fmla="*/ 329142 h 2465917"/>
                <a:gd name="connsiteX8" fmla="*/ 121708 w 575733"/>
                <a:gd name="connsiteY8" fmla="*/ 24342 h 2465917"/>
                <a:gd name="connsiteX9" fmla="*/ 13758 w 575733"/>
                <a:gd name="connsiteY9" fmla="*/ 475192 h 2465917"/>
                <a:gd name="connsiteX10" fmla="*/ 39158 w 575733"/>
                <a:gd name="connsiteY10" fmla="*/ 843492 h 2465917"/>
                <a:gd name="connsiteX11" fmla="*/ 134408 w 575733"/>
                <a:gd name="connsiteY11" fmla="*/ 1446742 h 2465917"/>
                <a:gd name="connsiteX12" fmla="*/ 236008 w 575733"/>
                <a:gd name="connsiteY12" fmla="*/ 2011892 h 2465917"/>
                <a:gd name="connsiteX13" fmla="*/ 248708 w 575733"/>
                <a:gd name="connsiteY13" fmla="*/ 2335742 h 2465917"/>
                <a:gd name="connsiteX14" fmla="*/ 286808 w 575733"/>
                <a:gd name="connsiteY14" fmla="*/ 2335742 h 2465917"/>
                <a:gd name="connsiteX15" fmla="*/ 318558 w 575733"/>
                <a:gd name="connsiteY15" fmla="*/ 2157942 h 2465917"/>
                <a:gd name="connsiteX16" fmla="*/ 312208 w 575733"/>
                <a:gd name="connsiteY16" fmla="*/ 1840442 h 2465917"/>
                <a:gd name="connsiteX17" fmla="*/ 305858 w 575733"/>
                <a:gd name="connsiteY17" fmla="*/ 1726142 h 2465917"/>
                <a:gd name="connsiteX18" fmla="*/ 458258 w 575733"/>
                <a:gd name="connsiteY18" fmla="*/ 1700742 h 2465917"/>
                <a:gd name="connsiteX19" fmla="*/ 439208 w 575733"/>
                <a:gd name="connsiteY19" fmla="*/ 1903942 h 2465917"/>
                <a:gd name="connsiteX20" fmla="*/ 337608 w 575733"/>
                <a:gd name="connsiteY20" fmla="*/ 2348442 h 2465917"/>
                <a:gd name="connsiteX21" fmla="*/ 420158 w 575733"/>
                <a:gd name="connsiteY21" fmla="*/ 2443692 h 246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5733" h="2465917">
                  <a:moveTo>
                    <a:pt x="420158" y="2443692"/>
                  </a:moveTo>
                  <a:cubicBezTo>
                    <a:pt x="456141" y="2421467"/>
                    <a:pt x="531283" y="2311400"/>
                    <a:pt x="553508" y="2215092"/>
                  </a:cubicBezTo>
                  <a:cubicBezTo>
                    <a:pt x="575733" y="2118784"/>
                    <a:pt x="566208" y="2088092"/>
                    <a:pt x="553508" y="1865842"/>
                  </a:cubicBezTo>
                  <a:cubicBezTo>
                    <a:pt x="540808" y="1643592"/>
                    <a:pt x="499533" y="1128184"/>
                    <a:pt x="477308" y="881592"/>
                  </a:cubicBezTo>
                  <a:cubicBezTo>
                    <a:pt x="455083" y="635000"/>
                    <a:pt x="443441" y="476250"/>
                    <a:pt x="420158" y="386292"/>
                  </a:cubicBezTo>
                  <a:cubicBezTo>
                    <a:pt x="396875" y="296334"/>
                    <a:pt x="358775" y="348192"/>
                    <a:pt x="337608" y="341842"/>
                  </a:cubicBezTo>
                  <a:cubicBezTo>
                    <a:pt x="316441" y="335492"/>
                    <a:pt x="322791" y="350309"/>
                    <a:pt x="293158" y="348192"/>
                  </a:cubicBezTo>
                  <a:cubicBezTo>
                    <a:pt x="263525" y="346075"/>
                    <a:pt x="188383" y="383117"/>
                    <a:pt x="159808" y="329142"/>
                  </a:cubicBezTo>
                  <a:cubicBezTo>
                    <a:pt x="131233" y="275167"/>
                    <a:pt x="146050" y="0"/>
                    <a:pt x="121708" y="24342"/>
                  </a:cubicBezTo>
                  <a:cubicBezTo>
                    <a:pt x="97366" y="48684"/>
                    <a:pt x="27516" y="338667"/>
                    <a:pt x="13758" y="475192"/>
                  </a:cubicBezTo>
                  <a:cubicBezTo>
                    <a:pt x="0" y="611717"/>
                    <a:pt x="19050" y="681567"/>
                    <a:pt x="39158" y="843492"/>
                  </a:cubicBezTo>
                  <a:cubicBezTo>
                    <a:pt x="59266" y="1005417"/>
                    <a:pt x="101600" y="1252009"/>
                    <a:pt x="134408" y="1446742"/>
                  </a:cubicBezTo>
                  <a:cubicBezTo>
                    <a:pt x="167216" y="1641475"/>
                    <a:pt x="216958" y="1863725"/>
                    <a:pt x="236008" y="2011892"/>
                  </a:cubicBezTo>
                  <a:cubicBezTo>
                    <a:pt x="255058" y="2160059"/>
                    <a:pt x="240241" y="2281767"/>
                    <a:pt x="248708" y="2335742"/>
                  </a:cubicBezTo>
                  <a:cubicBezTo>
                    <a:pt x="257175" y="2389717"/>
                    <a:pt x="275166" y="2365375"/>
                    <a:pt x="286808" y="2335742"/>
                  </a:cubicBezTo>
                  <a:cubicBezTo>
                    <a:pt x="298450" y="2306109"/>
                    <a:pt x="314325" y="2240492"/>
                    <a:pt x="318558" y="2157942"/>
                  </a:cubicBezTo>
                  <a:cubicBezTo>
                    <a:pt x="322791" y="2075392"/>
                    <a:pt x="314325" y="1912409"/>
                    <a:pt x="312208" y="1840442"/>
                  </a:cubicBezTo>
                  <a:cubicBezTo>
                    <a:pt x="310091" y="1768475"/>
                    <a:pt x="281516" y="1749425"/>
                    <a:pt x="305858" y="1726142"/>
                  </a:cubicBezTo>
                  <a:cubicBezTo>
                    <a:pt x="330200" y="1702859"/>
                    <a:pt x="436033" y="1671109"/>
                    <a:pt x="458258" y="1700742"/>
                  </a:cubicBezTo>
                  <a:cubicBezTo>
                    <a:pt x="480483" y="1730375"/>
                    <a:pt x="459316" y="1795992"/>
                    <a:pt x="439208" y="1903942"/>
                  </a:cubicBezTo>
                  <a:cubicBezTo>
                    <a:pt x="419100" y="2011892"/>
                    <a:pt x="340783" y="2258484"/>
                    <a:pt x="337608" y="2348442"/>
                  </a:cubicBezTo>
                  <a:cubicBezTo>
                    <a:pt x="334433" y="2438400"/>
                    <a:pt x="384175" y="2465917"/>
                    <a:pt x="420158" y="2443692"/>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438275" y="2646892"/>
            <a:ext cx="6888692" cy="2606675"/>
            <a:chOff x="1438275" y="2646892"/>
            <a:chExt cx="6888692" cy="2606675"/>
          </a:xfrm>
          <a:solidFill>
            <a:srgbClr val="3DF938">
              <a:alpha val="30000"/>
            </a:srgbClr>
          </a:solidFill>
        </p:grpSpPr>
        <p:sp>
          <p:nvSpPr>
            <p:cNvPr id="11" name="Freeform 10"/>
            <p:cNvSpPr/>
            <p:nvPr/>
          </p:nvSpPr>
          <p:spPr>
            <a:xfrm>
              <a:off x="1438275" y="2646892"/>
              <a:ext cx="702733" cy="2606675"/>
            </a:xfrm>
            <a:custGeom>
              <a:avLst/>
              <a:gdLst>
                <a:gd name="connsiteX0" fmla="*/ 657225 w 702733"/>
                <a:gd name="connsiteY0" fmla="*/ 2515658 h 2606675"/>
                <a:gd name="connsiteX1" fmla="*/ 619125 w 702733"/>
                <a:gd name="connsiteY1" fmla="*/ 2058458 h 2606675"/>
                <a:gd name="connsiteX2" fmla="*/ 581025 w 702733"/>
                <a:gd name="connsiteY2" fmla="*/ 1493308 h 2606675"/>
                <a:gd name="connsiteX3" fmla="*/ 568325 w 702733"/>
                <a:gd name="connsiteY3" fmla="*/ 1099608 h 2606675"/>
                <a:gd name="connsiteX4" fmla="*/ 454025 w 702733"/>
                <a:gd name="connsiteY4" fmla="*/ 597958 h 2606675"/>
                <a:gd name="connsiteX5" fmla="*/ 174625 w 702733"/>
                <a:gd name="connsiteY5" fmla="*/ 134408 h 2606675"/>
                <a:gd name="connsiteX6" fmla="*/ 34925 w 702733"/>
                <a:gd name="connsiteY6" fmla="*/ 20108 h 2606675"/>
                <a:gd name="connsiteX7" fmla="*/ 3175 w 702733"/>
                <a:gd name="connsiteY7" fmla="*/ 255058 h 2606675"/>
                <a:gd name="connsiteX8" fmla="*/ 53975 w 702733"/>
                <a:gd name="connsiteY8" fmla="*/ 559858 h 2606675"/>
                <a:gd name="connsiteX9" fmla="*/ 142875 w 702733"/>
                <a:gd name="connsiteY9" fmla="*/ 1086908 h 2606675"/>
                <a:gd name="connsiteX10" fmla="*/ 206375 w 702733"/>
                <a:gd name="connsiteY10" fmla="*/ 1702858 h 2606675"/>
                <a:gd name="connsiteX11" fmla="*/ 269875 w 702733"/>
                <a:gd name="connsiteY11" fmla="*/ 2141008 h 2606675"/>
                <a:gd name="connsiteX12" fmla="*/ 447675 w 702733"/>
                <a:gd name="connsiteY12" fmla="*/ 2522008 h 2606675"/>
                <a:gd name="connsiteX13" fmla="*/ 669925 w 702733"/>
                <a:gd name="connsiteY13" fmla="*/ 2598208 h 2606675"/>
                <a:gd name="connsiteX14" fmla="*/ 657225 w 702733"/>
                <a:gd name="connsiteY14" fmla="*/ 2515658 h 26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2733" h="2606675">
                  <a:moveTo>
                    <a:pt x="657225" y="2515658"/>
                  </a:moveTo>
                  <a:cubicBezTo>
                    <a:pt x="648758" y="2425700"/>
                    <a:pt x="631825" y="2228850"/>
                    <a:pt x="619125" y="2058458"/>
                  </a:cubicBezTo>
                  <a:cubicBezTo>
                    <a:pt x="606425" y="1888066"/>
                    <a:pt x="589492" y="1653116"/>
                    <a:pt x="581025" y="1493308"/>
                  </a:cubicBezTo>
                  <a:cubicBezTo>
                    <a:pt x="572558" y="1333500"/>
                    <a:pt x="589492" y="1248833"/>
                    <a:pt x="568325" y="1099608"/>
                  </a:cubicBezTo>
                  <a:cubicBezTo>
                    <a:pt x="547158" y="950383"/>
                    <a:pt x="519642" y="758825"/>
                    <a:pt x="454025" y="597958"/>
                  </a:cubicBezTo>
                  <a:cubicBezTo>
                    <a:pt x="388408" y="437091"/>
                    <a:pt x="244475" y="230716"/>
                    <a:pt x="174625" y="134408"/>
                  </a:cubicBezTo>
                  <a:cubicBezTo>
                    <a:pt x="104775" y="38100"/>
                    <a:pt x="63500" y="0"/>
                    <a:pt x="34925" y="20108"/>
                  </a:cubicBezTo>
                  <a:cubicBezTo>
                    <a:pt x="6350" y="40216"/>
                    <a:pt x="0" y="165100"/>
                    <a:pt x="3175" y="255058"/>
                  </a:cubicBezTo>
                  <a:cubicBezTo>
                    <a:pt x="6350" y="345016"/>
                    <a:pt x="30692" y="421216"/>
                    <a:pt x="53975" y="559858"/>
                  </a:cubicBezTo>
                  <a:cubicBezTo>
                    <a:pt x="77258" y="698500"/>
                    <a:pt x="117475" y="896408"/>
                    <a:pt x="142875" y="1086908"/>
                  </a:cubicBezTo>
                  <a:cubicBezTo>
                    <a:pt x="168275" y="1277408"/>
                    <a:pt x="185208" y="1527175"/>
                    <a:pt x="206375" y="1702858"/>
                  </a:cubicBezTo>
                  <a:cubicBezTo>
                    <a:pt x="227542" y="1878541"/>
                    <a:pt x="229658" y="2004483"/>
                    <a:pt x="269875" y="2141008"/>
                  </a:cubicBezTo>
                  <a:cubicBezTo>
                    <a:pt x="310092" y="2277533"/>
                    <a:pt x="381000" y="2445808"/>
                    <a:pt x="447675" y="2522008"/>
                  </a:cubicBezTo>
                  <a:cubicBezTo>
                    <a:pt x="514350" y="2598208"/>
                    <a:pt x="637117" y="2606675"/>
                    <a:pt x="669925" y="2598208"/>
                  </a:cubicBezTo>
                  <a:cubicBezTo>
                    <a:pt x="702733" y="2589741"/>
                    <a:pt x="665692" y="2605616"/>
                    <a:pt x="657225" y="2515658"/>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8053917" y="3259667"/>
              <a:ext cx="273050" cy="1804458"/>
            </a:xfrm>
            <a:custGeom>
              <a:avLst/>
              <a:gdLst>
                <a:gd name="connsiteX0" fmla="*/ 245533 w 273050"/>
                <a:gd name="connsiteY0" fmla="*/ 1693333 h 1804458"/>
                <a:gd name="connsiteX1" fmla="*/ 226483 w 273050"/>
                <a:gd name="connsiteY1" fmla="*/ 1026583 h 1804458"/>
                <a:gd name="connsiteX2" fmla="*/ 194733 w 273050"/>
                <a:gd name="connsiteY2" fmla="*/ 315383 h 1804458"/>
                <a:gd name="connsiteX3" fmla="*/ 124883 w 273050"/>
                <a:gd name="connsiteY3" fmla="*/ 4233 h 1804458"/>
                <a:gd name="connsiteX4" fmla="*/ 74083 w 273050"/>
                <a:gd name="connsiteY4" fmla="*/ 289983 h 1804458"/>
                <a:gd name="connsiteX5" fmla="*/ 35983 w 273050"/>
                <a:gd name="connsiteY5" fmla="*/ 924983 h 1804458"/>
                <a:gd name="connsiteX6" fmla="*/ 4233 w 273050"/>
                <a:gd name="connsiteY6" fmla="*/ 1267883 h 1804458"/>
                <a:gd name="connsiteX7" fmla="*/ 61383 w 273050"/>
                <a:gd name="connsiteY7" fmla="*/ 1693333 h 1804458"/>
                <a:gd name="connsiteX8" fmla="*/ 245533 w 273050"/>
                <a:gd name="connsiteY8" fmla="*/ 1693333 h 180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050" h="1804458">
                  <a:moveTo>
                    <a:pt x="245533" y="1693333"/>
                  </a:moveTo>
                  <a:cubicBezTo>
                    <a:pt x="273050" y="1582208"/>
                    <a:pt x="234950" y="1256241"/>
                    <a:pt x="226483" y="1026583"/>
                  </a:cubicBezTo>
                  <a:cubicBezTo>
                    <a:pt x="218016" y="796925"/>
                    <a:pt x="211666" y="485775"/>
                    <a:pt x="194733" y="315383"/>
                  </a:cubicBezTo>
                  <a:cubicBezTo>
                    <a:pt x="177800" y="144991"/>
                    <a:pt x="144991" y="8466"/>
                    <a:pt x="124883" y="4233"/>
                  </a:cubicBezTo>
                  <a:cubicBezTo>
                    <a:pt x="104775" y="0"/>
                    <a:pt x="88900" y="136525"/>
                    <a:pt x="74083" y="289983"/>
                  </a:cubicBezTo>
                  <a:cubicBezTo>
                    <a:pt x="59266" y="443441"/>
                    <a:pt x="47625" y="762000"/>
                    <a:pt x="35983" y="924983"/>
                  </a:cubicBezTo>
                  <a:cubicBezTo>
                    <a:pt x="24341" y="1087966"/>
                    <a:pt x="0" y="1139825"/>
                    <a:pt x="4233" y="1267883"/>
                  </a:cubicBezTo>
                  <a:cubicBezTo>
                    <a:pt x="8466" y="1395941"/>
                    <a:pt x="21166" y="1620308"/>
                    <a:pt x="61383" y="1693333"/>
                  </a:cubicBezTo>
                  <a:cubicBezTo>
                    <a:pt x="101600" y="1766358"/>
                    <a:pt x="218016" y="1804458"/>
                    <a:pt x="245533" y="1693333"/>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7644342" y="2741083"/>
              <a:ext cx="352425" cy="516467"/>
            </a:xfrm>
            <a:custGeom>
              <a:avLst/>
              <a:gdLst>
                <a:gd name="connsiteX0" fmla="*/ 350308 w 352425"/>
                <a:gd name="connsiteY0" fmla="*/ 306917 h 516467"/>
                <a:gd name="connsiteX1" fmla="*/ 236008 w 352425"/>
                <a:gd name="connsiteY1" fmla="*/ 135467 h 516467"/>
                <a:gd name="connsiteX2" fmla="*/ 121708 w 352425"/>
                <a:gd name="connsiteY2" fmla="*/ 2117 h 516467"/>
                <a:gd name="connsiteX3" fmla="*/ 140758 w 352425"/>
                <a:gd name="connsiteY3" fmla="*/ 122767 h 516467"/>
                <a:gd name="connsiteX4" fmla="*/ 13758 w 352425"/>
                <a:gd name="connsiteY4" fmla="*/ 192617 h 516467"/>
                <a:gd name="connsiteX5" fmla="*/ 58208 w 352425"/>
                <a:gd name="connsiteY5" fmla="*/ 472017 h 516467"/>
                <a:gd name="connsiteX6" fmla="*/ 223308 w 352425"/>
                <a:gd name="connsiteY6" fmla="*/ 459317 h 516467"/>
                <a:gd name="connsiteX7" fmla="*/ 350308 w 352425"/>
                <a:gd name="connsiteY7" fmla="*/ 306917 h 51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425" h="516467">
                  <a:moveTo>
                    <a:pt x="350308" y="306917"/>
                  </a:moveTo>
                  <a:cubicBezTo>
                    <a:pt x="352425" y="252942"/>
                    <a:pt x="274108" y="186267"/>
                    <a:pt x="236008" y="135467"/>
                  </a:cubicBezTo>
                  <a:cubicBezTo>
                    <a:pt x="197908" y="84667"/>
                    <a:pt x="137583" y="4234"/>
                    <a:pt x="121708" y="2117"/>
                  </a:cubicBezTo>
                  <a:cubicBezTo>
                    <a:pt x="105833" y="0"/>
                    <a:pt x="158750" y="91017"/>
                    <a:pt x="140758" y="122767"/>
                  </a:cubicBezTo>
                  <a:cubicBezTo>
                    <a:pt x="122766" y="154517"/>
                    <a:pt x="27516" y="134409"/>
                    <a:pt x="13758" y="192617"/>
                  </a:cubicBezTo>
                  <a:cubicBezTo>
                    <a:pt x="0" y="250825"/>
                    <a:pt x="23283" y="427567"/>
                    <a:pt x="58208" y="472017"/>
                  </a:cubicBezTo>
                  <a:cubicBezTo>
                    <a:pt x="93133" y="516467"/>
                    <a:pt x="174625" y="485775"/>
                    <a:pt x="223308" y="459317"/>
                  </a:cubicBezTo>
                  <a:cubicBezTo>
                    <a:pt x="271991" y="432859"/>
                    <a:pt x="348191" y="360892"/>
                    <a:pt x="350308" y="30691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8084608" y="5038725"/>
              <a:ext cx="237067" cy="201083"/>
            </a:xfrm>
            <a:custGeom>
              <a:avLst/>
              <a:gdLst>
                <a:gd name="connsiteX0" fmla="*/ 195792 w 237067"/>
                <a:gd name="connsiteY0" fmla="*/ 15875 h 201083"/>
                <a:gd name="connsiteX1" fmla="*/ 214842 w 237067"/>
                <a:gd name="connsiteY1" fmla="*/ 155575 h 201083"/>
                <a:gd name="connsiteX2" fmla="*/ 62442 w 237067"/>
                <a:gd name="connsiteY2" fmla="*/ 187325 h 201083"/>
                <a:gd name="connsiteX3" fmla="*/ 5292 w 237067"/>
                <a:gd name="connsiteY3" fmla="*/ 73025 h 201083"/>
                <a:gd name="connsiteX4" fmla="*/ 94192 w 237067"/>
                <a:gd name="connsiteY4" fmla="*/ 60325 h 201083"/>
                <a:gd name="connsiteX5" fmla="*/ 195792 w 237067"/>
                <a:gd name="connsiteY5" fmla="*/ 15875 h 20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067" h="201083">
                  <a:moveTo>
                    <a:pt x="195792" y="15875"/>
                  </a:moveTo>
                  <a:cubicBezTo>
                    <a:pt x="215900" y="31750"/>
                    <a:pt x="237067" y="127000"/>
                    <a:pt x="214842" y="155575"/>
                  </a:cubicBezTo>
                  <a:cubicBezTo>
                    <a:pt x="192617" y="184150"/>
                    <a:pt x="97367" y="201083"/>
                    <a:pt x="62442" y="187325"/>
                  </a:cubicBezTo>
                  <a:cubicBezTo>
                    <a:pt x="27517" y="173567"/>
                    <a:pt x="0" y="94191"/>
                    <a:pt x="5292" y="73025"/>
                  </a:cubicBezTo>
                  <a:cubicBezTo>
                    <a:pt x="10584" y="51859"/>
                    <a:pt x="63500" y="68792"/>
                    <a:pt x="94192" y="60325"/>
                  </a:cubicBezTo>
                  <a:cubicBezTo>
                    <a:pt x="124884" y="51858"/>
                    <a:pt x="175684" y="0"/>
                    <a:pt x="195792" y="15875"/>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1221317" y="2536825"/>
            <a:ext cx="6602941" cy="2582333"/>
            <a:chOff x="1221317" y="2536825"/>
            <a:chExt cx="6602941" cy="2582333"/>
          </a:xfrm>
        </p:grpSpPr>
        <p:sp>
          <p:nvSpPr>
            <p:cNvPr id="16" name="Freeform 15"/>
            <p:cNvSpPr/>
            <p:nvPr/>
          </p:nvSpPr>
          <p:spPr>
            <a:xfrm>
              <a:off x="1221317" y="2536825"/>
              <a:ext cx="438150" cy="2582333"/>
            </a:xfrm>
            <a:custGeom>
              <a:avLst/>
              <a:gdLst>
                <a:gd name="connsiteX0" fmla="*/ 270933 w 438150"/>
                <a:gd name="connsiteY0" fmla="*/ 2549525 h 2582333"/>
                <a:gd name="connsiteX1" fmla="*/ 359833 w 438150"/>
                <a:gd name="connsiteY1" fmla="*/ 2232025 h 2582333"/>
                <a:gd name="connsiteX2" fmla="*/ 423333 w 438150"/>
                <a:gd name="connsiteY2" fmla="*/ 1870075 h 2582333"/>
                <a:gd name="connsiteX3" fmla="*/ 270933 w 438150"/>
                <a:gd name="connsiteY3" fmla="*/ 701675 h 2582333"/>
                <a:gd name="connsiteX4" fmla="*/ 162983 w 438150"/>
                <a:gd name="connsiteY4" fmla="*/ 212725 h 2582333"/>
                <a:gd name="connsiteX5" fmla="*/ 16933 w 438150"/>
                <a:gd name="connsiteY5" fmla="*/ 41275 h 2582333"/>
                <a:gd name="connsiteX6" fmla="*/ 61383 w 438150"/>
                <a:gd name="connsiteY6" fmla="*/ 460375 h 2582333"/>
                <a:gd name="connsiteX7" fmla="*/ 93133 w 438150"/>
                <a:gd name="connsiteY7" fmla="*/ 796925 h 2582333"/>
                <a:gd name="connsiteX8" fmla="*/ 118533 w 438150"/>
                <a:gd name="connsiteY8" fmla="*/ 1273175 h 2582333"/>
                <a:gd name="connsiteX9" fmla="*/ 213783 w 438150"/>
                <a:gd name="connsiteY9" fmla="*/ 1958975 h 2582333"/>
                <a:gd name="connsiteX10" fmla="*/ 251883 w 438150"/>
                <a:gd name="connsiteY10" fmla="*/ 2428875 h 2582333"/>
                <a:gd name="connsiteX11" fmla="*/ 270933 w 438150"/>
                <a:gd name="connsiteY11" fmla="*/ 2549525 h 2582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150" h="2582333">
                  <a:moveTo>
                    <a:pt x="270933" y="2549525"/>
                  </a:moveTo>
                  <a:cubicBezTo>
                    <a:pt x="288925" y="2516717"/>
                    <a:pt x="334433" y="2345267"/>
                    <a:pt x="359833" y="2232025"/>
                  </a:cubicBezTo>
                  <a:cubicBezTo>
                    <a:pt x="385233" y="2118783"/>
                    <a:pt x="438150" y="2125133"/>
                    <a:pt x="423333" y="1870075"/>
                  </a:cubicBezTo>
                  <a:cubicBezTo>
                    <a:pt x="408516" y="1615017"/>
                    <a:pt x="314325" y="977900"/>
                    <a:pt x="270933" y="701675"/>
                  </a:cubicBezTo>
                  <a:cubicBezTo>
                    <a:pt x="227541" y="425450"/>
                    <a:pt x="205316" y="322792"/>
                    <a:pt x="162983" y="212725"/>
                  </a:cubicBezTo>
                  <a:cubicBezTo>
                    <a:pt x="120650" y="102658"/>
                    <a:pt x="33866" y="0"/>
                    <a:pt x="16933" y="41275"/>
                  </a:cubicBezTo>
                  <a:cubicBezTo>
                    <a:pt x="0" y="82550"/>
                    <a:pt x="48683" y="334433"/>
                    <a:pt x="61383" y="460375"/>
                  </a:cubicBezTo>
                  <a:cubicBezTo>
                    <a:pt x="74083" y="586317"/>
                    <a:pt x="83608" y="661458"/>
                    <a:pt x="93133" y="796925"/>
                  </a:cubicBezTo>
                  <a:cubicBezTo>
                    <a:pt x="102658" y="932392"/>
                    <a:pt x="98425" y="1079500"/>
                    <a:pt x="118533" y="1273175"/>
                  </a:cubicBezTo>
                  <a:cubicBezTo>
                    <a:pt x="138641" y="1466850"/>
                    <a:pt x="191558" y="1766358"/>
                    <a:pt x="213783" y="1958975"/>
                  </a:cubicBezTo>
                  <a:cubicBezTo>
                    <a:pt x="236008" y="2151592"/>
                    <a:pt x="242358" y="2329392"/>
                    <a:pt x="251883" y="2428875"/>
                  </a:cubicBezTo>
                  <a:cubicBezTo>
                    <a:pt x="261408" y="2528358"/>
                    <a:pt x="252941" y="2582333"/>
                    <a:pt x="270933" y="2549525"/>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7451725" y="2546350"/>
              <a:ext cx="270933" cy="691092"/>
            </a:xfrm>
            <a:custGeom>
              <a:avLst/>
              <a:gdLst>
                <a:gd name="connsiteX0" fmla="*/ 3175 w 270933"/>
                <a:gd name="connsiteY0" fmla="*/ 57150 h 691092"/>
                <a:gd name="connsiteX1" fmla="*/ 34925 w 270933"/>
                <a:gd name="connsiteY1" fmla="*/ 400050 h 691092"/>
                <a:gd name="connsiteX2" fmla="*/ 53975 w 270933"/>
                <a:gd name="connsiteY2" fmla="*/ 647700 h 691092"/>
                <a:gd name="connsiteX3" fmla="*/ 244475 w 270933"/>
                <a:gd name="connsiteY3" fmla="*/ 660400 h 691092"/>
                <a:gd name="connsiteX4" fmla="*/ 212725 w 270933"/>
                <a:gd name="connsiteY4" fmla="*/ 501650 h 691092"/>
                <a:gd name="connsiteX5" fmla="*/ 180975 w 270933"/>
                <a:gd name="connsiteY5" fmla="*/ 254000 h 691092"/>
                <a:gd name="connsiteX6" fmla="*/ 53975 w 270933"/>
                <a:gd name="connsiteY6" fmla="*/ 57150 h 691092"/>
                <a:gd name="connsiteX7" fmla="*/ 3175 w 270933"/>
                <a:gd name="connsiteY7" fmla="*/ 57150 h 69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33" h="691092">
                  <a:moveTo>
                    <a:pt x="3175" y="57150"/>
                  </a:moveTo>
                  <a:cubicBezTo>
                    <a:pt x="0" y="114300"/>
                    <a:pt x="26458" y="301625"/>
                    <a:pt x="34925" y="400050"/>
                  </a:cubicBezTo>
                  <a:cubicBezTo>
                    <a:pt x="43392" y="498475"/>
                    <a:pt x="19050" y="604308"/>
                    <a:pt x="53975" y="647700"/>
                  </a:cubicBezTo>
                  <a:cubicBezTo>
                    <a:pt x="88900" y="691092"/>
                    <a:pt x="218017" y="684742"/>
                    <a:pt x="244475" y="660400"/>
                  </a:cubicBezTo>
                  <a:cubicBezTo>
                    <a:pt x="270933" y="636058"/>
                    <a:pt x="223308" y="569383"/>
                    <a:pt x="212725" y="501650"/>
                  </a:cubicBezTo>
                  <a:cubicBezTo>
                    <a:pt x="202142" y="433917"/>
                    <a:pt x="207433" y="328083"/>
                    <a:pt x="180975" y="254000"/>
                  </a:cubicBezTo>
                  <a:cubicBezTo>
                    <a:pt x="154517" y="179917"/>
                    <a:pt x="85725" y="89958"/>
                    <a:pt x="53975" y="57150"/>
                  </a:cubicBezTo>
                  <a:cubicBezTo>
                    <a:pt x="22225" y="24342"/>
                    <a:pt x="6350" y="0"/>
                    <a:pt x="3175" y="57150"/>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7661275" y="4524375"/>
              <a:ext cx="162983" cy="589492"/>
            </a:xfrm>
            <a:custGeom>
              <a:avLst/>
              <a:gdLst>
                <a:gd name="connsiteX0" fmla="*/ 66675 w 162983"/>
                <a:gd name="connsiteY0" fmla="*/ 479425 h 589492"/>
                <a:gd name="connsiteX1" fmla="*/ 136525 w 162983"/>
                <a:gd name="connsiteY1" fmla="*/ 225425 h 589492"/>
                <a:gd name="connsiteX2" fmla="*/ 155575 w 162983"/>
                <a:gd name="connsiteY2" fmla="*/ 28575 h 589492"/>
                <a:gd name="connsiteX3" fmla="*/ 92075 w 162983"/>
                <a:gd name="connsiteY3" fmla="*/ 53975 h 589492"/>
                <a:gd name="connsiteX4" fmla="*/ 9525 w 162983"/>
                <a:gd name="connsiteY4" fmla="*/ 53975 h 589492"/>
                <a:gd name="connsiteX5" fmla="*/ 34925 w 162983"/>
                <a:gd name="connsiteY5" fmla="*/ 263525 h 589492"/>
                <a:gd name="connsiteX6" fmla="*/ 22225 w 162983"/>
                <a:gd name="connsiteY6" fmla="*/ 555625 h 589492"/>
                <a:gd name="connsiteX7" fmla="*/ 66675 w 162983"/>
                <a:gd name="connsiteY7" fmla="*/ 479425 h 58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983" h="589492">
                  <a:moveTo>
                    <a:pt x="66675" y="479425"/>
                  </a:moveTo>
                  <a:cubicBezTo>
                    <a:pt x="85725" y="424392"/>
                    <a:pt x="121708" y="300567"/>
                    <a:pt x="136525" y="225425"/>
                  </a:cubicBezTo>
                  <a:cubicBezTo>
                    <a:pt x="151342" y="150283"/>
                    <a:pt x="162983" y="57150"/>
                    <a:pt x="155575" y="28575"/>
                  </a:cubicBezTo>
                  <a:cubicBezTo>
                    <a:pt x="148167" y="0"/>
                    <a:pt x="116417" y="49742"/>
                    <a:pt x="92075" y="53975"/>
                  </a:cubicBezTo>
                  <a:cubicBezTo>
                    <a:pt x="67733" y="58208"/>
                    <a:pt x="19050" y="19050"/>
                    <a:pt x="9525" y="53975"/>
                  </a:cubicBezTo>
                  <a:cubicBezTo>
                    <a:pt x="0" y="88900"/>
                    <a:pt x="32808" y="179917"/>
                    <a:pt x="34925" y="263525"/>
                  </a:cubicBezTo>
                  <a:cubicBezTo>
                    <a:pt x="37042" y="347133"/>
                    <a:pt x="14817" y="521758"/>
                    <a:pt x="22225" y="555625"/>
                  </a:cubicBezTo>
                  <a:cubicBezTo>
                    <a:pt x="29633" y="589492"/>
                    <a:pt x="47625" y="534458"/>
                    <a:pt x="66675" y="479425"/>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TextBox 23"/>
          <p:cNvSpPr txBox="1"/>
          <p:nvPr/>
        </p:nvSpPr>
        <p:spPr>
          <a:xfrm>
            <a:off x="8382000" y="2646892"/>
            <a:ext cx="762000" cy="646331"/>
          </a:xfrm>
          <a:prstGeom prst="rect">
            <a:avLst/>
          </a:prstGeom>
          <a:noFill/>
        </p:spPr>
        <p:txBody>
          <a:bodyPr wrap="square" rtlCol="0">
            <a:spAutoFit/>
          </a:bodyPr>
          <a:lstStyle/>
          <a:p>
            <a:r>
              <a:rPr lang="en-US" dirty="0" smtClean="0"/>
              <a:t>Short Head</a:t>
            </a:r>
            <a:endParaRPr lang="en-US" dirty="0"/>
          </a:p>
        </p:txBody>
      </p:sp>
      <p:cxnSp>
        <p:nvCxnSpPr>
          <p:cNvPr id="25" name="Straight Arrow Connector 24"/>
          <p:cNvCxnSpPr/>
          <p:nvPr/>
        </p:nvCxnSpPr>
        <p:spPr>
          <a:xfrm rot="5400000">
            <a:off x="7869045" y="3601845"/>
            <a:ext cx="1102108" cy="38100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04800" y="5239808"/>
            <a:ext cx="762000" cy="646331"/>
          </a:xfrm>
          <a:prstGeom prst="rect">
            <a:avLst/>
          </a:prstGeom>
          <a:noFill/>
        </p:spPr>
        <p:txBody>
          <a:bodyPr wrap="square" rtlCol="0">
            <a:spAutoFit/>
          </a:bodyPr>
          <a:lstStyle/>
          <a:p>
            <a:r>
              <a:rPr lang="en-US" dirty="0" smtClean="0"/>
              <a:t>Long Head</a:t>
            </a:r>
            <a:endParaRPr lang="en-US" dirty="0"/>
          </a:p>
        </p:txBody>
      </p:sp>
      <p:cxnSp>
        <p:nvCxnSpPr>
          <p:cNvPr id="29" name="Straight Arrow Connector 28"/>
          <p:cNvCxnSpPr/>
          <p:nvPr/>
        </p:nvCxnSpPr>
        <p:spPr>
          <a:xfrm rot="5400000" flipH="1" flipV="1">
            <a:off x="766764" y="4186241"/>
            <a:ext cx="1138763" cy="9958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2000"/>
                                        <p:tgtEl>
                                          <p:spTgt spid="2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up)">
                                      <p:cBhvr>
                                        <p:cTn id="10" dur="2000"/>
                                        <p:tgtEl>
                                          <p:spTgt spid="24"/>
                                        </p:tgtEl>
                                      </p:cBhvr>
                                    </p:animEffect>
                                  </p:childTnLst>
                                </p:cTn>
                              </p:par>
                              <p:par>
                                <p:cTn id="11" presetID="22" presetClass="entr" presetSubtype="1"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up)">
                                      <p:cBhvr>
                                        <p:cTn id="13" dur="2000"/>
                                        <p:tgtEl>
                                          <p:spTgt spid="2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2000"/>
                                        <p:tgtEl>
                                          <p:spTgt spid="28"/>
                                        </p:tgtEl>
                                      </p:cBhvr>
                                    </p:animEffect>
                                  </p:childTnLst>
                                </p:cTn>
                              </p:par>
                              <p:par>
                                <p:cTn id="17" presetID="22" presetClass="entr" presetSubtype="1"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up)">
                                      <p:cBhvr>
                                        <p:cTn id="19" dur="20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2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3733800" y="1149488"/>
            <a:ext cx="5410200" cy="5632312"/>
          </a:xfrm>
          <a:prstGeom prst="rect">
            <a:avLst/>
          </a:prstGeom>
        </p:spPr>
        <p:txBody>
          <a:bodyPr wrap="square">
            <a:spAutoFit/>
          </a:bodyPr>
          <a:lstStyle/>
          <a:p>
            <a:r>
              <a:rPr lang="en-US" dirty="0" smtClean="0"/>
              <a:t>The medial portion of muscles in the thigh serve primarily to </a:t>
            </a:r>
            <a:r>
              <a:rPr lang="en-US" i="1" dirty="0" err="1" smtClean="0"/>
              <a:t>aDduct</a:t>
            </a:r>
            <a:r>
              <a:rPr lang="en-US" i="1" dirty="0" smtClean="0"/>
              <a:t> the thigh</a:t>
            </a:r>
            <a:r>
              <a:rPr lang="en-US" dirty="0" smtClean="0"/>
              <a:t>.  These superficial muscles of this group include the </a:t>
            </a:r>
            <a:r>
              <a:rPr lang="en-US" b="1" dirty="0" err="1" smtClean="0">
                <a:solidFill>
                  <a:schemeClr val="accent4">
                    <a:lumMod val="75000"/>
                  </a:schemeClr>
                </a:solidFill>
              </a:rPr>
              <a:t>pectineus</a:t>
            </a:r>
            <a:r>
              <a:rPr lang="en-US" dirty="0" smtClean="0"/>
              <a:t>, </a:t>
            </a:r>
            <a:r>
              <a:rPr lang="en-US" b="1" dirty="0" smtClean="0">
                <a:solidFill>
                  <a:srgbClr val="800000"/>
                </a:solidFill>
              </a:rPr>
              <a:t>adductor </a:t>
            </a:r>
            <a:r>
              <a:rPr lang="en-US" b="1" dirty="0" err="1" smtClean="0">
                <a:solidFill>
                  <a:srgbClr val="800000"/>
                </a:solidFill>
              </a:rPr>
              <a:t>longus</a:t>
            </a:r>
            <a:r>
              <a:rPr lang="en-US" dirty="0" smtClean="0"/>
              <a:t>, </a:t>
            </a:r>
            <a:r>
              <a:rPr lang="en-US" b="1" dirty="0" smtClean="0">
                <a:solidFill>
                  <a:schemeClr val="accent6">
                    <a:lumMod val="75000"/>
                  </a:schemeClr>
                </a:solidFill>
              </a:rPr>
              <a:t>adductor </a:t>
            </a:r>
            <a:r>
              <a:rPr lang="en-US" b="1" dirty="0" err="1" smtClean="0">
                <a:solidFill>
                  <a:schemeClr val="accent6">
                    <a:lumMod val="75000"/>
                  </a:schemeClr>
                </a:solidFill>
              </a:rPr>
              <a:t>brevis</a:t>
            </a:r>
            <a:r>
              <a:rPr lang="en-US" b="1" dirty="0" smtClean="0">
                <a:solidFill>
                  <a:schemeClr val="accent6">
                    <a:lumMod val="75000"/>
                  </a:schemeClr>
                </a:solidFill>
              </a:rPr>
              <a:t> </a:t>
            </a:r>
            <a:r>
              <a:rPr lang="en-US" dirty="0" smtClean="0"/>
              <a:t>and </a:t>
            </a:r>
            <a:r>
              <a:rPr lang="en-US" b="1" dirty="0" err="1" smtClean="0">
                <a:solidFill>
                  <a:schemeClr val="accent3">
                    <a:lumMod val="50000"/>
                  </a:schemeClr>
                </a:solidFill>
              </a:rPr>
              <a:t>gracilis</a:t>
            </a:r>
            <a:r>
              <a:rPr lang="en-US" dirty="0" smtClean="0"/>
              <a:t>. The </a:t>
            </a:r>
            <a:r>
              <a:rPr lang="en-US" b="1" dirty="0" smtClean="0">
                <a:solidFill>
                  <a:schemeClr val="accent6">
                    <a:lumMod val="75000"/>
                  </a:schemeClr>
                </a:solidFill>
              </a:rPr>
              <a:t>adductor </a:t>
            </a:r>
            <a:r>
              <a:rPr lang="en-US" b="1" dirty="0" err="1" smtClean="0">
                <a:solidFill>
                  <a:schemeClr val="accent6">
                    <a:lumMod val="75000"/>
                  </a:schemeClr>
                </a:solidFill>
              </a:rPr>
              <a:t>brevis</a:t>
            </a:r>
            <a:r>
              <a:rPr lang="en-US" b="1" dirty="0" smtClean="0">
                <a:solidFill>
                  <a:schemeClr val="accent6">
                    <a:lumMod val="75000"/>
                  </a:schemeClr>
                </a:solidFill>
              </a:rPr>
              <a:t> </a:t>
            </a:r>
            <a:r>
              <a:rPr lang="en-US" dirty="0" smtClean="0"/>
              <a:t>is deep to </a:t>
            </a:r>
            <a:r>
              <a:rPr lang="en-US" b="1" dirty="0" smtClean="0">
                <a:solidFill>
                  <a:srgbClr val="800000"/>
                </a:solidFill>
              </a:rPr>
              <a:t>adductor </a:t>
            </a:r>
            <a:r>
              <a:rPr lang="en-US" b="1" dirty="0" err="1" smtClean="0">
                <a:solidFill>
                  <a:srgbClr val="800000"/>
                </a:solidFill>
              </a:rPr>
              <a:t>longus</a:t>
            </a:r>
            <a:r>
              <a:rPr lang="en-US" dirty="0" smtClean="0"/>
              <a:t>.</a:t>
            </a:r>
          </a:p>
          <a:p>
            <a:endParaRPr lang="en-US" dirty="0" smtClean="0"/>
          </a:p>
          <a:p>
            <a:r>
              <a:rPr lang="en-US" dirty="0" smtClean="0"/>
              <a:t>All four muscles originate on the pubic bone and all except for </a:t>
            </a:r>
            <a:r>
              <a:rPr lang="en-US" b="1" dirty="0" err="1" smtClean="0">
                <a:solidFill>
                  <a:srgbClr val="4F6228"/>
                </a:solidFill>
              </a:rPr>
              <a:t>gracilis</a:t>
            </a:r>
            <a:r>
              <a:rPr lang="en-US" dirty="0" smtClean="0"/>
              <a:t> insert on different parts of the femur.  The </a:t>
            </a:r>
            <a:r>
              <a:rPr lang="en-US" b="1" dirty="0" err="1" smtClean="0">
                <a:solidFill>
                  <a:srgbClr val="4F6228"/>
                </a:solidFill>
              </a:rPr>
              <a:t>gracilis</a:t>
            </a:r>
            <a:r>
              <a:rPr lang="en-US" b="1" dirty="0" smtClean="0"/>
              <a:t> </a:t>
            </a:r>
            <a:r>
              <a:rPr lang="en-US" dirty="0" smtClean="0"/>
              <a:t>reaches around the knee and inserts on the tibia of the lower leg.   </a:t>
            </a:r>
          </a:p>
          <a:p>
            <a:endParaRPr lang="en-US" dirty="0" smtClean="0"/>
          </a:p>
          <a:p>
            <a:r>
              <a:rPr lang="en-US" dirty="0" smtClean="0"/>
              <a:t>Innervation is supplied by both the femoral and </a:t>
            </a:r>
            <a:r>
              <a:rPr lang="en-US" dirty="0" err="1" smtClean="0"/>
              <a:t>obturator</a:t>
            </a:r>
            <a:r>
              <a:rPr lang="en-US" dirty="0" smtClean="0"/>
              <a:t> nerves branching from the lumbar plexus (L2, L3, L4).</a:t>
            </a:r>
          </a:p>
          <a:p>
            <a:endParaRPr lang="en-US" dirty="0" smtClean="0"/>
          </a:p>
          <a:p>
            <a:r>
              <a:rPr lang="en-US" dirty="0" smtClean="0"/>
              <a:t>Horseback riders can get what is called “rider’s leg” through overuse of thigh adductors causing discomfort.  This discomfort is caused by ossification in the distal tendon of the adductor </a:t>
            </a:r>
            <a:r>
              <a:rPr lang="en-US" dirty="0" err="1" smtClean="0"/>
              <a:t>longus</a:t>
            </a:r>
            <a:r>
              <a:rPr lang="en-US" dirty="0" smtClean="0"/>
              <a:t>.</a:t>
            </a:r>
          </a:p>
        </p:txBody>
      </p:sp>
      <p:sp>
        <p:nvSpPr>
          <p:cNvPr id="3" name="Title 4"/>
          <p:cNvSpPr txBox="1">
            <a:spLocks/>
          </p:cNvSpPr>
          <p:nvPr/>
        </p:nvSpPr>
        <p:spPr>
          <a:xfrm>
            <a:off x="3200400" y="0"/>
            <a:ext cx="5943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Thigh: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Medial Superficial</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descr="Fig._24.24_B.jpg"/>
          <p:cNvPicPr>
            <a:picLocks noChangeAspect="1"/>
          </p:cNvPicPr>
          <p:nvPr/>
        </p:nvPicPr>
        <p:blipFill>
          <a:blip r:embed="rId2">
            <a:clrChange>
              <a:clrFrom>
                <a:srgbClr val="FFFFFF"/>
              </a:clrFrom>
              <a:clrTo>
                <a:srgbClr val="FFFFFF">
                  <a:alpha val="0"/>
                </a:srgbClr>
              </a:clrTo>
            </a:clrChange>
          </a:blip>
          <a:srcRect l="23380" r="26620" b="4190"/>
          <a:stretch>
            <a:fillRect/>
          </a:stretch>
        </p:blipFill>
        <p:spPr>
          <a:xfrm>
            <a:off x="76200" y="134938"/>
            <a:ext cx="3429000" cy="6570662"/>
          </a:xfrm>
          <a:prstGeom prst="rect">
            <a:avLst/>
          </a:prstGeom>
        </p:spPr>
      </p:pic>
      <p:grpSp>
        <p:nvGrpSpPr>
          <p:cNvPr id="26" name="Group 25"/>
          <p:cNvGrpSpPr/>
          <p:nvPr/>
        </p:nvGrpSpPr>
        <p:grpSpPr>
          <a:xfrm>
            <a:off x="0" y="1219200"/>
            <a:ext cx="1623483" cy="1887008"/>
            <a:chOff x="0" y="1219200"/>
            <a:chExt cx="1623483" cy="1887008"/>
          </a:xfrm>
        </p:grpSpPr>
        <p:sp>
          <p:nvSpPr>
            <p:cNvPr id="8" name="Freeform 7"/>
            <p:cNvSpPr/>
            <p:nvPr/>
          </p:nvSpPr>
          <p:spPr>
            <a:xfrm>
              <a:off x="734483" y="1938867"/>
              <a:ext cx="889000" cy="1167341"/>
            </a:xfrm>
            <a:custGeom>
              <a:avLst/>
              <a:gdLst>
                <a:gd name="connsiteX0" fmla="*/ 560917 w 889000"/>
                <a:gd name="connsiteY0" fmla="*/ 42333 h 1167341"/>
                <a:gd name="connsiteX1" fmla="*/ 338667 w 889000"/>
                <a:gd name="connsiteY1" fmla="*/ 353483 h 1167341"/>
                <a:gd name="connsiteX2" fmla="*/ 71967 w 889000"/>
                <a:gd name="connsiteY2" fmla="*/ 677333 h 1167341"/>
                <a:gd name="connsiteX3" fmla="*/ 8467 w 889000"/>
                <a:gd name="connsiteY3" fmla="*/ 759883 h 1167341"/>
                <a:gd name="connsiteX4" fmla="*/ 21167 w 889000"/>
                <a:gd name="connsiteY4" fmla="*/ 861483 h 1167341"/>
                <a:gd name="connsiteX5" fmla="*/ 27517 w 889000"/>
                <a:gd name="connsiteY5" fmla="*/ 1128183 h 1167341"/>
                <a:gd name="connsiteX6" fmla="*/ 71967 w 889000"/>
                <a:gd name="connsiteY6" fmla="*/ 1096433 h 1167341"/>
                <a:gd name="connsiteX7" fmla="*/ 218017 w 889000"/>
                <a:gd name="connsiteY7" fmla="*/ 963083 h 1167341"/>
                <a:gd name="connsiteX8" fmla="*/ 421217 w 889000"/>
                <a:gd name="connsiteY8" fmla="*/ 823383 h 1167341"/>
                <a:gd name="connsiteX9" fmla="*/ 592667 w 889000"/>
                <a:gd name="connsiteY9" fmla="*/ 677333 h 1167341"/>
                <a:gd name="connsiteX10" fmla="*/ 795867 w 889000"/>
                <a:gd name="connsiteY10" fmla="*/ 429683 h 1167341"/>
                <a:gd name="connsiteX11" fmla="*/ 878417 w 889000"/>
                <a:gd name="connsiteY11" fmla="*/ 302683 h 1167341"/>
                <a:gd name="connsiteX12" fmla="*/ 732367 w 889000"/>
                <a:gd name="connsiteY12" fmla="*/ 194733 h 1167341"/>
                <a:gd name="connsiteX13" fmla="*/ 668867 w 889000"/>
                <a:gd name="connsiteY13" fmla="*/ 99483 h 1167341"/>
                <a:gd name="connsiteX14" fmla="*/ 560917 w 889000"/>
                <a:gd name="connsiteY14" fmla="*/ 42333 h 116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9000" h="1167341">
                  <a:moveTo>
                    <a:pt x="560917" y="42333"/>
                  </a:moveTo>
                  <a:cubicBezTo>
                    <a:pt x="505884" y="84666"/>
                    <a:pt x="420159" y="247650"/>
                    <a:pt x="338667" y="353483"/>
                  </a:cubicBezTo>
                  <a:cubicBezTo>
                    <a:pt x="257175" y="459316"/>
                    <a:pt x="127000" y="609600"/>
                    <a:pt x="71967" y="677333"/>
                  </a:cubicBezTo>
                  <a:cubicBezTo>
                    <a:pt x="16934" y="745066"/>
                    <a:pt x="16934" y="729191"/>
                    <a:pt x="8467" y="759883"/>
                  </a:cubicBezTo>
                  <a:cubicBezTo>
                    <a:pt x="0" y="790575"/>
                    <a:pt x="17992" y="800100"/>
                    <a:pt x="21167" y="861483"/>
                  </a:cubicBezTo>
                  <a:cubicBezTo>
                    <a:pt x="24342" y="922866"/>
                    <a:pt x="19050" y="1089025"/>
                    <a:pt x="27517" y="1128183"/>
                  </a:cubicBezTo>
                  <a:cubicBezTo>
                    <a:pt x="35984" y="1167341"/>
                    <a:pt x="40217" y="1123950"/>
                    <a:pt x="71967" y="1096433"/>
                  </a:cubicBezTo>
                  <a:cubicBezTo>
                    <a:pt x="103717" y="1068916"/>
                    <a:pt x="159809" y="1008591"/>
                    <a:pt x="218017" y="963083"/>
                  </a:cubicBezTo>
                  <a:cubicBezTo>
                    <a:pt x="276225" y="917575"/>
                    <a:pt x="358775" y="871008"/>
                    <a:pt x="421217" y="823383"/>
                  </a:cubicBezTo>
                  <a:cubicBezTo>
                    <a:pt x="483659" y="775758"/>
                    <a:pt x="530225" y="742950"/>
                    <a:pt x="592667" y="677333"/>
                  </a:cubicBezTo>
                  <a:cubicBezTo>
                    <a:pt x="655109" y="611716"/>
                    <a:pt x="748242" y="492125"/>
                    <a:pt x="795867" y="429683"/>
                  </a:cubicBezTo>
                  <a:cubicBezTo>
                    <a:pt x="843492" y="367241"/>
                    <a:pt x="889000" y="341841"/>
                    <a:pt x="878417" y="302683"/>
                  </a:cubicBezTo>
                  <a:cubicBezTo>
                    <a:pt x="867834" y="263525"/>
                    <a:pt x="767292" y="228600"/>
                    <a:pt x="732367" y="194733"/>
                  </a:cubicBezTo>
                  <a:cubicBezTo>
                    <a:pt x="697442" y="160866"/>
                    <a:pt x="697442" y="127000"/>
                    <a:pt x="668867" y="99483"/>
                  </a:cubicBezTo>
                  <a:cubicBezTo>
                    <a:pt x="640292" y="71966"/>
                    <a:pt x="615950" y="0"/>
                    <a:pt x="560917" y="42333"/>
                  </a:cubicBezTo>
                  <a:close/>
                </a:path>
              </a:pathLst>
            </a:cu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13" name="TextBox 12"/>
            <p:cNvSpPr txBox="1"/>
            <p:nvPr/>
          </p:nvSpPr>
          <p:spPr>
            <a:xfrm>
              <a:off x="0" y="1219200"/>
              <a:ext cx="1274234" cy="369332"/>
            </a:xfrm>
            <a:prstGeom prst="rect">
              <a:avLst/>
            </a:prstGeom>
            <a:ln w="19050">
              <a:solidFill>
                <a:schemeClr val="tx1"/>
              </a:solidFill>
            </a:ln>
          </p:spPr>
          <p:txBody>
            <a:bodyPr wrap="square" rtlCol="0">
              <a:spAutoFit/>
            </a:bodyPr>
            <a:lstStyle/>
            <a:p>
              <a:pPr algn="ctr"/>
              <a:r>
                <a:rPr lang="en-US" dirty="0" smtClean="0"/>
                <a:t>Pectineus</a:t>
              </a:r>
              <a:endParaRPr lang="en-US" dirty="0"/>
            </a:p>
          </p:txBody>
        </p:sp>
        <p:cxnSp>
          <p:nvCxnSpPr>
            <p:cNvPr id="14" name="Straight Arrow Connector 13"/>
            <p:cNvCxnSpPr/>
            <p:nvPr/>
          </p:nvCxnSpPr>
          <p:spPr>
            <a:xfrm rot="16200000" flipH="1">
              <a:off x="342899" y="1790700"/>
              <a:ext cx="914401" cy="5333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895475" y="1600199"/>
            <a:ext cx="1831268" cy="1876426"/>
            <a:chOff x="1895475" y="1600199"/>
            <a:chExt cx="1831268" cy="1876426"/>
          </a:xfrm>
        </p:grpSpPr>
        <p:sp>
          <p:nvSpPr>
            <p:cNvPr id="7" name="Freeform 6"/>
            <p:cNvSpPr/>
            <p:nvPr/>
          </p:nvSpPr>
          <p:spPr>
            <a:xfrm>
              <a:off x="1895475" y="2239433"/>
              <a:ext cx="941917" cy="1237192"/>
            </a:xfrm>
            <a:custGeom>
              <a:avLst/>
              <a:gdLst>
                <a:gd name="connsiteX0" fmla="*/ 873125 w 941917"/>
                <a:gd name="connsiteY0" fmla="*/ 1176867 h 1237192"/>
                <a:gd name="connsiteX1" fmla="*/ 917575 w 941917"/>
                <a:gd name="connsiteY1" fmla="*/ 732367 h 1237192"/>
                <a:gd name="connsiteX2" fmla="*/ 923925 w 941917"/>
                <a:gd name="connsiteY2" fmla="*/ 446617 h 1237192"/>
                <a:gd name="connsiteX3" fmla="*/ 885825 w 941917"/>
                <a:gd name="connsiteY3" fmla="*/ 427567 h 1237192"/>
                <a:gd name="connsiteX4" fmla="*/ 587375 w 941917"/>
                <a:gd name="connsiteY4" fmla="*/ 351367 h 1237192"/>
                <a:gd name="connsiteX5" fmla="*/ 193675 w 941917"/>
                <a:gd name="connsiteY5" fmla="*/ 173567 h 1237192"/>
                <a:gd name="connsiteX6" fmla="*/ 34925 w 941917"/>
                <a:gd name="connsiteY6" fmla="*/ 2117 h 1237192"/>
                <a:gd name="connsiteX7" fmla="*/ 47625 w 941917"/>
                <a:gd name="connsiteY7" fmla="*/ 186267 h 1237192"/>
                <a:gd name="connsiteX8" fmla="*/ 320675 w 941917"/>
                <a:gd name="connsiteY8" fmla="*/ 624417 h 1237192"/>
                <a:gd name="connsiteX9" fmla="*/ 777875 w 941917"/>
                <a:gd name="connsiteY9" fmla="*/ 1094317 h 1237192"/>
                <a:gd name="connsiteX10" fmla="*/ 873125 w 941917"/>
                <a:gd name="connsiteY10" fmla="*/ 1176867 h 123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917" h="1237192">
                  <a:moveTo>
                    <a:pt x="873125" y="1176867"/>
                  </a:moveTo>
                  <a:cubicBezTo>
                    <a:pt x="896408" y="1116542"/>
                    <a:pt x="909108" y="854075"/>
                    <a:pt x="917575" y="732367"/>
                  </a:cubicBezTo>
                  <a:cubicBezTo>
                    <a:pt x="926042" y="610659"/>
                    <a:pt x="929217" y="497417"/>
                    <a:pt x="923925" y="446617"/>
                  </a:cubicBezTo>
                  <a:cubicBezTo>
                    <a:pt x="918633" y="395817"/>
                    <a:pt x="941917" y="443442"/>
                    <a:pt x="885825" y="427567"/>
                  </a:cubicBezTo>
                  <a:cubicBezTo>
                    <a:pt x="829733" y="411692"/>
                    <a:pt x="702733" y="393700"/>
                    <a:pt x="587375" y="351367"/>
                  </a:cubicBezTo>
                  <a:cubicBezTo>
                    <a:pt x="472017" y="309034"/>
                    <a:pt x="285750" y="231775"/>
                    <a:pt x="193675" y="173567"/>
                  </a:cubicBezTo>
                  <a:cubicBezTo>
                    <a:pt x="101600" y="115359"/>
                    <a:pt x="59267" y="0"/>
                    <a:pt x="34925" y="2117"/>
                  </a:cubicBezTo>
                  <a:cubicBezTo>
                    <a:pt x="10583" y="4234"/>
                    <a:pt x="0" y="82550"/>
                    <a:pt x="47625" y="186267"/>
                  </a:cubicBezTo>
                  <a:cubicBezTo>
                    <a:pt x="95250" y="289984"/>
                    <a:pt x="198967" y="473075"/>
                    <a:pt x="320675" y="624417"/>
                  </a:cubicBezTo>
                  <a:cubicBezTo>
                    <a:pt x="442383" y="775759"/>
                    <a:pt x="685800" y="1003300"/>
                    <a:pt x="777875" y="1094317"/>
                  </a:cubicBezTo>
                  <a:cubicBezTo>
                    <a:pt x="869950" y="1185334"/>
                    <a:pt x="849842" y="1237192"/>
                    <a:pt x="873125" y="1176867"/>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17" name="TextBox 16"/>
            <p:cNvSpPr txBox="1"/>
            <p:nvPr/>
          </p:nvSpPr>
          <p:spPr>
            <a:xfrm>
              <a:off x="2452509" y="1600199"/>
              <a:ext cx="1274234" cy="646331"/>
            </a:xfrm>
            <a:prstGeom prst="rect">
              <a:avLst/>
            </a:prstGeom>
            <a:ln w="19050">
              <a:solidFill>
                <a:schemeClr val="tx1"/>
              </a:solidFill>
            </a:ln>
          </p:spPr>
          <p:txBody>
            <a:bodyPr wrap="square" rtlCol="0">
              <a:spAutoFit/>
            </a:bodyPr>
            <a:lstStyle/>
            <a:p>
              <a:pPr algn="ctr"/>
              <a:r>
                <a:rPr lang="en-US" dirty="0" smtClean="0"/>
                <a:t>Adductor </a:t>
              </a:r>
              <a:r>
                <a:rPr lang="en-US" dirty="0" err="1" smtClean="0"/>
                <a:t>brevis</a:t>
              </a:r>
              <a:endParaRPr lang="en-US" dirty="0"/>
            </a:p>
          </p:txBody>
        </p:sp>
        <p:cxnSp>
          <p:nvCxnSpPr>
            <p:cNvPr id="18" name="Straight Arrow Connector 17"/>
            <p:cNvCxnSpPr>
              <a:stCxn id="17" idx="2"/>
            </p:cNvCxnSpPr>
            <p:nvPr/>
          </p:nvCxnSpPr>
          <p:spPr>
            <a:xfrm rot="5400000">
              <a:off x="2468501" y="2230541"/>
              <a:ext cx="605137" cy="6371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0" y="2260600"/>
            <a:ext cx="1730375" cy="2560882"/>
            <a:chOff x="0" y="2260600"/>
            <a:chExt cx="1730375" cy="2560882"/>
          </a:xfrm>
        </p:grpSpPr>
        <p:sp>
          <p:nvSpPr>
            <p:cNvPr id="9" name="Freeform 8"/>
            <p:cNvSpPr/>
            <p:nvPr/>
          </p:nvSpPr>
          <p:spPr>
            <a:xfrm>
              <a:off x="783167" y="2260600"/>
              <a:ext cx="947208" cy="2283883"/>
            </a:xfrm>
            <a:custGeom>
              <a:avLst/>
              <a:gdLst>
                <a:gd name="connsiteX0" fmla="*/ 836083 w 947208"/>
                <a:gd name="connsiteY0" fmla="*/ 0 h 2283883"/>
                <a:gd name="connsiteX1" fmla="*/ 944033 w 947208"/>
                <a:gd name="connsiteY1" fmla="*/ 76200 h 2283883"/>
                <a:gd name="connsiteX2" fmla="*/ 855133 w 947208"/>
                <a:gd name="connsiteY2" fmla="*/ 209550 h 2283883"/>
                <a:gd name="connsiteX3" fmla="*/ 778933 w 947208"/>
                <a:gd name="connsiteY3" fmla="*/ 457200 h 2283883"/>
                <a:gd name="connsiteX4" fmla="*/ 715433 w 947208"/>
                <a:gd name="connsiteY4" fmla="*/ 914400 h 2283883"/>
                <a:gd name="connsiteX5" fmla="*/ 664633 w 947208"/>
                <a:gd name="connsiteY5" fmla="*/ 1219200 h 2283883"/>
                <a:gd name="connsiteX6" fmla="*/ 442383 w 947208"/>
                <a:gd name="connsiteY6" fmla="*/ 1720850 h 2283883"/>
                <a:gd name="connsiteX7" fmla="*/ 150283 w 947208"/>
                <a:gd name="connsiteY7" fmla="*/ 2209800 h 2283883"/>
                <a:gd name="connsiteX8" fmla="*/ 105833 w 947208"/>
                <a:gd name="connsiteY8" fmla="*/ 2165350 h 2283883"/>
                <a:gd name="connsiteX9" fmla="*/ 67733 w 947208"/>
                <a:gd name="connsiteY9" fmla="*/ 1835150 h 2283883"/>
                <a:gd name="connsiteX10" fmla="*/ 23283 w 947208"/>
                <a:gd name="connsiteY10" fmla="*/ 1327150 h 2283883"/>
                <a:gd name="connsiteX11" fmla="*/ 4233 w 947208"/>
                <a:gd name="connsiteY11" fmla="*/ 1060450 h 2283883"/>
                <a:gd name="connsiteX12" fmla="*/ 48683 w 947208"/>
                <a:gd name="connsiteY12" fmla="*/ 984250 h 2283883"/>
                <a:gd name="connsiteX13" fmla="*/ 258233 w 947208"/>
                <a:gd name="connsiteY13" fmla="*/ 736600 h 2283883"/>
                <a:gd name="connsiteX14" fmla="*/ 429683 w 947208"/>
                <a:gd name="connsiteY14" fmla="*/ 488950 h 2283883"/>
                <a:gd name="connsiteX15" fmla="*/ 607483 w 947208"/>
                <a:gd name="connsiteY15" fmla="*/ 279400 h 2283883"/>
                <a:gd name="connsiteX16" fmla="*/ 836083 w 947208"/>
                <a:gd name="connsiteY16" fmla="*/ 0 h 228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47208" h="2283883">
                  <a:moveTo>
                    <a:pt x="836083" y="0"/>
                  </a:moveTo>
                  <a:cubicBezTo>
                    <a:pt x="888470" y="20637"/>
                    <a:pt x="940858" y="41275"/>
                    <a:pt x="944033" y="76200"/>
                  </a:cubicBezTo>
                  <a:cubicBezTo>
                    <a:pt x="947208" y="111125"/>
                    <a:pt x="882650" y="146050"/>
                    <a:pt x="855133" y="209550"/>
                  </a:cubicBezTo>
                  <a:cubicBezTo>
                    <a:pt x="827616" y="273050"/>
                    <a:pt x="802216" y="339725"/>
                    <a:pt x="778933" y="457200"/>
                  </a:cubicBezTo>
                  <a:cubicBezTo>
                    <a:pt x="755650" y="574675"/>
                    <a:pt x="734483" y="787400"/>
                    <a:pt x="715433" y="914400"/>
                  </a:cubicBezTo>
                  <a:cubicBezTo>
                    <a:pt x="696383" y="1041400"/>
                    <a:pt x="710141" y="1084792"/>
                    <a:pt x="664633" y="1219200"/>
                  </a:cubicBezTo>
                  <a:cubicBezTo>
                    <a:pt x="619125" y="1353608"/>
                    <a:pt x="528108" y="1555750"/>
                    <a:pt x="442383" y="1720850"/>
                  </a:cubicBezTo>
                  <a:cubicBezTo>
                    <a:pt x="356658" y="1885950"/>
                    <a:pt x="206375" y="2135717"/>
                    <a:pt x="150283" y="2209800"/>
                  </a:cubicBezTo>
                  <a:cubicBezTo>
                    <a:pt x="94191" y="2283883"/>
                    <a:pt x="119591" y="2227792"/>
                    <a:pt x="105833" y="2165350"/>
                  </a:cubicBezTo>
                  <a:cubicBezTo>
                    <a:pt x="92075" y="2102908"/>
                    <a:pt x="81491" y="1974850"/>
                    <a:pt x="67733" y="1835150"/>
                  </a:cubicBezTo>
                  <a:cubicBezTo>
                    <a:pt x="53975" y="1695450"/>
                    <a:pt x="33866" y="1456267"/>
                    <a:pt x="23283" y="1327150"/>
                  </a:cubicBezTo>
                  <a:cubicBezTo>
                    <a:pt x="12700" y="1198033"/>
                    <a:pt x="0" y="1117600"/>
                    <a:pt x="4233" y="1060450"/>
                  </a:cubicBezTo>
                  <a:cubicBezTo>
                    <a:pt x="8466" y="1003300"/>
                    <a:pt x="6350" y="1038225"/>
                    <a:pt x="48683" y="984250"/>
                  </a:cubicBezTo>
                  <a:cubicBezTo>
                    <a:pt x="91016" y="930275"/>
                    <a:pt x="194733" y="819150"/>
                    <a:pt x="258233" y="736600"/>
                  </a:cubicBezTo>
                  <a:cubicBezTo>
                    <a:pt x="321733" y="654050"/>
                    <a:pt x="371475" y="565150"/>
                    <a:pt x="429683" y="488950"/>
                  </a:cubicBezTo>
                  <a:cubicBezTo>
                    <a:pt x="487891" y="412750"/>
                    <a:pt x="607483" y="279400"/>
                    <a:pt x="607483" y="279400"/>
                  </a:cubicBezTo>
                  <a:lnTo>
                    <a:pt x="836083" y="0"/>
                  </a:ln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20" name="TextBox 19"/>
            <p:cNvSpPr txBox="1"/>
            <p:nvPr/>
          </p:nvSpPr>
          <p:spPr>
            <a:xfrm>
              <a:off x="0" y="4175151"/>
              <a:ext cx="1274234" cy="646331"/>
            </a:xfrm>
            <a:prstGeom prst="rect">
              <a:avLst/>
            </a:prstGeom>
            <a:ln w="19050">
              <a:solidFill>
                <a:schemeClr val="tx1"/>
              </a:solidFill>
            </a:ln>
          </p:spPr>
          <p:txBody>
            <a:bodyPr wrap="square" rtlCol="0">
              <a:spAutoFit/>
            </a:bodyPr>
            <a:lstStyle/>
            <a:p>
              <a:pPr algn="ctr"/>
              <a:r>
                <a:rPr lang="en-US" dirty="0" smtClean="0"/>
                <a:t>Adductor </a:t>
              </a:r>
              <a:r>
                <a:rPr lang="en-US" dirty="0" err="1" smtClean="0"/>
                <a:t>longus</a:t>
              </a:r>
              <a:endParaRPr lang="en-US" dirty="0"/>
            </a:p>
          </p:txBody>
        </p:sp>
        <p:cxnSp>
          <p:nvCxnSpPr>
            <p:cNvPr id="21" name="Straight Arrow Connector 20"/>
            <p:cNvCxnSpPr>
              <a:stCxn id="20" idx="0"/>
            </p:cNvCxnSpPr>
            <p:nvPr/>
          </p:nvCxnSpPr>
          <p:spPr>
            <a:xfrm rot="5400000" flipH="1" flipV="1">
              <a:off x="591066" y="3602052"/>
              <a:ext cx="619150" cy="5270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8" name="Group 27"/>
          <p:cNvGrpSpPr/>
          <p:nvPr/>
        </p:nvGrpSpPr>
        <p:grpSpPr>
          <a:xfrm>
            <a:off x="1807634" y="2232378"/>
            <a:ext cx="2002366" cy="4326466"/>
            <a:chOff x="1807634" y="2232378"/>
            <a:chExt cx="2002366" cy="4326466"/>
          </a:xfrm>
        </p:grpSpPr>
        <p:sp>
          <p:nvSpPr>
            <p:cNvPr id="12" name="Freeform 11"/>
            <p:cNvSpPr/>
            <p:nvPr/>
          </p:nvSpPr>
          <p:spPr>
            <a:xfrm>
              <a:off x="1807634" y="2232378"/>
              <a:ext cx="852310" cy="4326466"/>
            </a:xfrm>
            <a:custGeom>
              <a:avLst/>
              <a:gdLst>
                <a:gd name="connsiteX0" fmla="*/ 88899 w 852310"/>
                <a:gd name="connsiteY0" fmla="*/ 11289 h 4326466"/>
                <a:gd name="connsiteX1" fmla="*/ 29633 w 852310"/>
                <a:gd name="connsiteY1" fmla="*/ 19755 h 4326466"/>
                <a:gd name="connsiteX2" fmla="*/ 4233 w 852310"/>
                <a:gd name="connsiteY2" fmla="*/ 87489 h 4326466"/>
                <a:gd name="connsiteX3" fmla="*/ 55033 w 852310"/>
                <a:gd name="connsiteY3" fmla="*/ 146755 h 4326466"/>
                <a:gd name="connsiteX4" fmla="*/ 122766 w 852310"/>
                <a:gd name="connsiteY4" fmla="*/ 460022 h 4326466"/>
                <a:gd name="connsiteX5" fmla="*/ 190499 w 852310"/>
                <a:gd name="connsiteY5" fmla="*/ 1188155 h 4326466"/>
                <a:gd name="connsiteX6" fmla="*/ 317499 w 852310"/>
                <a:gd name="connsiteY6" fmla="*/ 2229555 h 4326466"/>
                <a:gd name="connsiteX7" fmla="*/ 444499 w 852310"/>
                <a:gd name="connsiteY7" fmla="*/ 2830689 h 4326466"/>
                <a:gd name="connsiteX8" fmla="*/ 461433 w 852310"/>
                <a:gd name="connsiteY8" fmla="*/ 3304822 h 4326466"/>
                <a:gd name="connsiteX9" fmla="*/ 537633 w 852310"/>
                <a:gd name="connsiteY9" fmla="*/ 3668889 h 4326466"/>
                <a:gd name="connsiteX10" fmla="*/ 808566 w 852310"/>
                <a:gd name="connsiteY10" fmla="*/ 4270022 h 4326466"/>
                <a:gd name="connsiteX11" fmla="*/ 800099 w 852310"/>
                <a:gd name="connsiteY11" fmla="*/ 4007555 h 4326466"/>
                <a:gd name="connsiteX12" fmla="*/ 723899 w 852310"/>
                <a:gd name="connsiteY12" fmla="*/ 3939822 h 4326466"/>
                <a:gd name="connsiteX13" fmla="*/ 647699 w 852310"/>
                <a:gd name="connsiteY13" fmla="*/ 3812822 h 4326466"/>
                <a:gd name="connsiteX14" fmla="*/ 554566 w 852310"/>
                <a:gd name="connsiteY14" fmla="*/ 3558822 h 4326466"/>
                <a:gd name="connsiteX15" fmla="*/ 520699 w 852310"/>
                <a:gd name="connsiteY15" fmla="*/ 3177822 h 4326466"/>
                <a:gd name="connsiteX16" fmla="*/ 520699 w 852310"/>
                <a:gd name="connsiteY16" fmla="*/ 2644422 h 4326466"/>
                <a:gd name="connsiteX17" fmla="*/ 444499 w 852310"/>
                <a:gd name="connsiteY17" fmla="*/ 2111022 h 4326466"/>
                <a:gd name="connsiteX18" fmla="*/ 359833 w 852310"/>
                <a:gd name="connsiteY18" fmla="*/ 1416755 h 4326466"/>
                <a:gd name="connsiteX19" fmla="*/ 275166 w 852310"/>
                <a:gd name="connsiteY19" fmla="*/ 815622 h 4326466"/>
                <a:gd name="connsiteX20" fmla="*/ 148166 w 852310"/>
                <a:gd name="connsiteY20" fmla="*/ 222955 h 4326466"/>
                <a:gd name="connsiteX21" fmla="*/ 97366 w 852310"/>
                <a:gd name="connsiteY21" fmla="*/ 87489 h 4326466"/>
                <a:gd name="connsiteX22" fmla="*/ 88899 w 852310"/>
                <a:gd name="connsiteY22" fmla="*/ 11289 h 432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2310" h="4326466">
                  <a:moveTo>
                    <a:pt x="88899" y="11289"/>
                  </a:moveTo>
                  <a:cubicBezTo>
                    <a:pt x="77610" y="0"/>
                    <a:pt x="43744" y="7055"/>
                    <a:pt x="29633" y="19755"/>
                  </a:cubicBezTo>
                  <a:cubicBezTo>
                    <a:pt x="15522" y="32455"/>
                    <a:pt x="0" y="66322"/>
                    <a:pt x="4233" y="87489"/>
                  </a:cubicBezTo>
                  <a:cubicBezTo>
                    <a:pt x="8466" y="108656"/>
                    <a:pt x="35278" y="84666"/>
                    <a:pt x="55033" y="146755"/>
                  </a:cubicBezTo>
                  <a:cubicBezTo>
                    <a:pt x="74788" y="208844"/>
                    <a:pt x="100188" y="286455"/>
                    <a:pt x="122766" y="460022"/>
                  </a:cubicBezTo>
                  <a:cubicBezTo>
                    <a:pt x="145344" y="633589"/>
                    <a:pt x="158044" y="893233"/>
                    <a:pt x="190499" y="1188155"/>
                  </a:cubicBezTo>
                  <a:cubicBezTo>
                    <a:pt x="222954" y="1483077"/>
                    <a:pt x="275166" y="1955799"/>
                    <a:pt x="317499" y="2229555"/>
                  </a:cubicBezTo>
                  <a:cubicBezTo>
                    <a:pt x="359832" y="2503311"/>
                    <a:pt x="420510" y="2651478"/>
                    <a:pt x="444499" y="2830689"/>
                  </a:cubicBezTo>
                  <a:cubicBezTo>
                    <a:pt x="468488" y="3009900"/>
                    <a:pt x="445911" y="3165122"/>
                    <a:pt x="461433" y="3304822"/>
                  </a:cubicBezTo>
                  <a:cubicBezTo>
                    <a:pt x="476955" y="3444522"/>
                    <a:pt x="479778" y="3508022"/>
                    <a:pt x="537633" y="3668889"/>
                  </a:cubicBezTo>
                  <a:cubicBezTo>
                    <a:pt x="595488" y="3829756"/>
                    <a:pt x="764822" y="4213578"/>
                    <a:pt x="808566" y="4270022"/>
                  </a:cubicBezTo>
                  <a:cubicBezTo>
                    <a:pt x="852310" y="4326466"/>
                    <a:pt x="814210" y="4062588"/>
                    <a:pt x="800099" y="4007555"/>
                  </a:cubicBezTo>
                  <a:cubicBezTo>
                    <a:pt x="785988" y="3952522"/>
                    <a:pt x="749299" y="3972278"/>
                    <a:pt x="723899" y="3939822"/>
                  </a:cubicBezTo>
                  <a:cubicBezTo>
                    <a:pt x="698499" y="3907367"/>
                    <a:pt x="675921" y="3876322"/>
                    <a:pt x="647699" y="3812822"/>
                  </a:cubicBezTo>
                  <a:cubicBezTo>
                    <a:pt x="619477" y="3749322"/>
                    <a:pt x="575733" y="3664655"/>
                    <a:pt x="554566" y="3558822"/>
                  </a:cubicBezTo>
                  <a:cubicBezTo>
                    <a:pt x="533399" y="3452989"/>
                    <a:pt x="526343" y="3330222"/>
                    <a:pt x="520699" y="3177822"/>
                  </a:cubicBezTo>
                  <a:cubicBezTo>
                    <a:pt x="515055" y="3025422"/>
                    <a:pt x="533399" y="2822222"/>
                    <a:pt x="520699" y="2644422"/>
                  </a:cubicBezTo>
                  <a:cubicBezTo>
                    <a:pt x="507999" y="2466622"/>
                    <a:pt x="471310" y="2315633"/>
                    <a:pt x="444499" y="2111022"/>
                  </a:cubicBezTo>
                  <a:cubicBezTo>
                    <a:pt x="417688" y="1906411"/>
                    <a:pt x="388055" y="1632655"/>
                    <a:pt x="359833" y="1416755"/>
                  </a:cubicBezTo>
                  <a:cubicBezTo>
                    <a:pt x="331611" y="1200855"/>
                    <a:pt x="310444" y="1014588"/>
                    <a:pt x="275166" y="815622"/>
                  </a:cubicBezTo>
                  <a:cubicBezTo>
                    <a:pt x="239888" y="616656"/>
                    <a:pt x="177799" y="344310"/>
                    <a:pt x="148166" y="222955"/>
                  </a:cubicBezTo>
                  <a:cubicBezTo>
                    <a:pt x="118533" y="101600"/>
                    <a:pt x="105833" y="122767"/>
                    <a:pt x="97366" y="87489"/>
                  </a:cubicBezTo>
                  <a:cubicBezTo>
                    <a:pt x="88899" y="52211"/>
                    <a:pt x="100188" y="22578"/>
                    <a:pt x="88899" y="11289"/>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23" name="TextBox 22"/>
            <p:cNvSpPr txBox="1"/>
            <p:nvPr/>
          </p:nvSpPr>
          <p:spPr>
            <a:xfrm>
              <a:off x="2535766" y="3847610"/>
              <a:ext cx="1274234" cy="369332"/>
            </a:xfrm>
            <a:prstGeom prst="rect">
              <a:avLst/>
            </a:prstGeom>
            <a:ln w="19050">
              <a:solidFill>
                <a:schemeClr val="tx1"/>
              </a:solidFill>
            </a:ln>
          </p:spPr>
          <p:txBody>
            <a:bodyPr wrap="square" rtlCol="0">
              <a:spAutoFit/>
            </a:bodyPr>
            <a:lstStyle/>
            <a:p>
              <a:pPr algn="ctr"/>
              <a:r>
                <a:rPr lang="en-US" dirty="0" err="1" smtClean="0"/>
                <a:t>Gracilis</a:t>
              </a:r>
              <a:endParaRPr lang="en-US" dirty="0"/>
            </a:p>
          </p:txBody>
        </p:sp>
        <p:cxnSp>
          <p:nvCxnSpPr>
            <p:cNvPr id="24" name="Straight Arrow Connector 23"/>
            <p:cNvCxnSpPr>
              <a:stCxn id="23" idx="1"/>
            </p:cNvCxnSpPr>
            <p:nvPr/>
          </p:nvCxnSpPr>
          <p:spPr>
            <a:xfrm rot="10800000" flipV="1">
              <a:off x="2160058" y="4032276"/>
              <a:ext cx="375709" cy="1846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2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3810000" y="1335881"/>
            <a:ext cx="5105400" cy="4801315"/>
          </a:xfrm>
          <a:prstGeom prst="rect">
            <a:avLst/>
          </a:prstGeom>
        </p:spPr>
        <p:txBody>
          <a:bodyPr wrap="square">
            <a:spAutoFit/>
          </a:bodyPr>
          <a:lstStyle/>
          <a:p>
            <a:r>
              <a:rPr lang="en-US" dirty="0" smtClean="0"/>
              <a:t>The deep layer of medial thigh muscles include the </a:t>
            </a:r>
            <a:r>
              <a:rPr lang="en-US" b="1" dirty="0" err="1" smtClean="0">
                <a:solidFill>
                  <a:srgbClr val="CBC924"/>
                </a:solidFill>
              </a:rPr>
              <a:t>obturator</a:t>
            </a:r>
            <a:r>
              <a:rPr lang="en-US" b="1" dirty="0" smtClean="0">
                <a:solidFill>
                  <a:srgbClr val="CBC924"/>
                </a:solidFill>
              </a:rPr>
              <a:t> </a:t>
            </a:r>
            <a:r>
              <a:rPr lang="en-US" b="1" dirty="0" err="1" smtClean="0">
                <a:solidFill>
                  <a:srgbClr val="CBC924"/>
                </a:solidFill>
              </a:rPr>
              <a:t>externus</a:t>
            </a:r>
            <a:r>
              <a:rPr lang="en-US" dirty="0" smtClean="0"/>
              <a:t>, </a:t>
            </a:r>
            <a:r>
              <a:rPr lang="en-US" b="1" dirty="0" smtClean="0">
                <a:solidFill>
                  <a:schemeClr val="accent6">
                    <a:lumMod val="75000"/>
                  </a:schemeClr>
                </a:solidFill>
              </a:rPr>
              <a:t>adductor </a:t>
            </a:r>
            <a:r>
              <a:rPr lang="en-US" b="1" dirty="0" err="1" smtClean="0">
                <a:solidFill>
                  <a:schemeClr val="accent6">
                    <a:lumMod val="75000"/>
                  </a:schemeClr>
                </a:solidFill>
              </a:rPr>
              <a:t>minimus</a:t>
            </a:r>
            <a:r>
              <a:rPr lang="en-US" b="1" dirty="0" smtClean="0">
                <a:solidFill>
                  <a:schemeClr val="accent6">
                    <a:lumMod val="75000"/>
                  </a:schemeClr>
                </a:solidFill>
              </a:rPr>
              <a:t> </a:t>
            </a:r>
            <a:r>
              <a:rPr lang="en-US" dirty="0" smtClean="0"/>
              <a:t>and </a:t>
            </a:r>
            <a:r>
              <a:rPr lang="en-US" b="1" dirty="0" smtClean="0">
                <a:solidFill>
                  <a:srgbClr val="660066"/>
                </a:solidFill>
              </a:rPr>
              <a:t>adductor </a:t>
            </a:r>
            <a:r>
              <a:rPr lang="en-US" b="1" dirty="0" err="1" smtClean="0">
                <a:solidFill>
                  <a:srgbClr val="660066"/>
                </a:solidFill>
              </a:rPr>
              <a:t>magnus</a:t>
            </a:r>
            <a:r>
              <a:rPr lang="en-US" dirty="0" smtClean="0"/>
              <a:t>.</a:t>
            </a:r>
          </a:p>
          <a:p>
            <a:endParaRPr lang="en-US" dirty="0" smtClean="0"/>
          </a:p>
          <a:p>
            <a:r>
              <a:rPr lang="en-US" dirty="0" smtClean="0"/>
              <a:t>These three muscles also </a:t>
            </a:r>
            <a:r>
              <a:rPr lang="en-US" i="1" dirty="0" err="1" smtClean="0"/>
              <a:t>aDduct</a:t>
            </a:r>
            <a:r>
              <a:rPr lang="en-US" i="1" dirty="0" smtClean="0"/>
              <a:t> the thigh </a:t>
            </a:r>
            <a:r>
              <a:rPr lang="en-US" dirty="0" smtClean="0"/>
              <a:t>at the hip joint.  They also play an important role in </a:t>
            </a:r>
            <a:r>
              <a:rPr lang="en-US" i="1" dirty="0" smtClean="0"/>
              <a:t>stabilizing the pelvis</a:t>
            </a:r>
            <a:r>
              <a:rPr lang="en-US" dirty="0" smtClean="0"/>
              <a:t>. The </a:t>
            </a:r>
            <a:r>
              <a:rPr lang="en-US" b="1" dirty="0" smtClean="0">
                <a:solidFill>
                  <a:srgbClr val="660066"/>
                </a:solidFill>
              </a:rPr>
              <a:t>adductor </a:t>
            </a:r>
            <a:r>
              <a:rPr lang="en-US" b="1" dirty="0" err="1" smtClean="0">
                <a:solidFill>
                  <a:srgbClr val="660066"/>
                </a:solidFill>
              </a:rPr>
              <a:t>magnus</a:t>
            </a:r>
            <a:r>
              <a:rPr lang="en-US" b="1" dirty="0" smtClean="0">
                <a:solidFill>
                  <a:srgbClr val="660066"/>
                </a:solidFill>
              </a:rPr>
              <a:t> </a:t>
            </a:r>
            <a:r>
              <a:rPr lang="en-US" dirty="0" smtClean="0"/>
              <a:t>acts as both an adductor where it attaches to the </a:t>
            </a:r>
            <a:r>
              <a:rPr lang="en-US" b="1" dirty="0" err="1" smtClean="0"/>
              <a:t>linea</a:t>
            </a:r>
            <a:r>
              <a:rPr lang="en-US" b="1" dirty="0" smtClean="0"/>
              <a:t> </a:t>
            </a:r>
            <a:r>
              <a:rPr lang="en-US" b="1" dirty="0" err="1" smtClean="0"/>
              <a:t>aspera</a:t>
            </a:r>
            <a:r>
              <a:rPr lang="en-US" dirty="0" smtClean="0"/>
              <a:t> of the femur and a hamstring portion.</a:t>
            </a:r>
          </a:p>
          <a:p>
            <a:endParaRPr lang="en-US" dirty="0" smtClean="0"/>
          </a:p>
          <a:p>
            <a:r>
              <a:rPr lang="en-US" dirty="0" smtClean="0"/>
              <a:t>Note the empty space between the distal end of the femur and the adductor </a:t>
            </a:r>
            <a:r>
              <a:rPr lang="en-US" dirty="0" err="1" smtClean="0"/>
              <a:t>magnus</a:t>
            </a:r>
            <a:r>
              <a:rPr lang="en-US" dirty="0" smtClean="0"/>
              <a:t> tendon.  This hole is called the</a:t>
            </a:r>
            <a:r>
              <a:rPr lang="en-US" dirty="0" smtClean="0">
                <a:solidFill>
                  <a:srgbClr val="FF0000"/>
                </a:solidFill>
              </a:rPr>
              <a:t> </a:t>
            </a:r>
            <a:r>
              <a:rPr lang="en-US" b="1" dirty="0" smtClean="0">
                <a:solidFill>
                  <a:srgbClr val="FF0000"/>
                </a:solidFill>
              </a:rPr>
              <a:t>adductor hiatus</a:t>
            </a:r>
            <a:r>
              <a:rPr lang="en-US" b="1" dirty="0" smtClean="0"/>
              <a:t>. </a:t>
            </a:r>
            <a:r>
              <a:rPr lang="en-US" dirty="0" smtClean="0"/>
              <a:t>It is here that the femoral artery travels</a:t>
            </a:r>
            <a:r>
              <a:rPr lang="en-US" b="1" dirty="0" smtClean="0"/>
              <a:t> </a:t>
            </a:r>
            <a:r>
              <a:rPr lang="en-US" dirty="0" smtClean="0"/>
              <a:t>through </a:t>
            </a:r>
            <a:r>
              <a:rPr lang="en-US" dirty="0" err="1" smtClean="0"/>
              <a:t>anteriorly</a:t>
            </a:r>
            <a:r>
              <a:rPr lang="en-US" dirty="0" smtClean="0"/>
              <a:t>, transitioning into the popliteal artery </a:t>
            </a:r>
            <a:r>
              <a:rPr lang="en-US" dirty="0" err="1" smtClean="0"/>
              <a:t>posteriorly</a:t>
            </a:r>
            <a:r>
              <a:rPr lang="en-US" dirty="0" smtClean="0"/>
              <a:t>.</a:t>
            </a:r>
            <a:endParaRPr lang="en-US" b="1" dirty="0"/>
          </a:p>
        </p:txBody>
      </p:sp>
      <p:sp>
        <p:nvSpPr>
          <p:cNvPr id="3" name="Title 4"/>
          <p:cNvSpPr txBox="1">
            <a:spLocks/>
          </p:cNvSpPr>
          <p:nvPr/>
        </p:nvSpPr>
        <p:spPr>
          <a:xfrm>
            <a:off x="3200400" y="0"/>
            <a:ext cx="5943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Thigh: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Medial Deep</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descr="Fig._24.25_B.jpg"/>
          <p:cNvPicPr>
            <a:picLocks noChangeAspect="1"/>
          </p:cNvPicPr>
          <p:nvPr/>
        </p:nvPicPr>
        <p:blipFill>
          <a:blip r:embed="rId2">
            <a:clrChange>
              <a:clrFrom>
                <a:srgbClr val="FFFFFF"/>
              </a:clrFrom>
              <a:clrTo>
                <a:srgbClr val="FFFFFF">
                  <a:alpha val="0"/>
                </a:srgbClr>
              </a:clrTo>
            </a:clrChange>
          </a:blip>
          <a:srcRect l="25556" r="28889" b="3333"/>
          <a:stretch>
            <a:fillRect/>
          </a:stretch>
        </p:blipFill>
        <p:spPr>
          <a:xfrm>
            <a:off x="304800" y="76200"/>
            <a:ext cx="3124200" cy="6629400"/>
          </a:xfrm>
          <a:prstGeom prst="rect">
            <a:avLst/>
          </a:prstGeom>
        </p:spPr>
      </p:pic>
      <p:sp>
        <p:nvSpPr>
          <p:cNvPr id="5" name="Freeform 4"/>
          <p:cNvSpPr/>
          <p:nvPr/>
        </p:nvSpPr>
        <p:spPr>
          <a:xfrm>
            <a:off x="2489200" y="4495800"/>
            <a:ext cx="218017" cy="691092"/>
          </a:xfrm>
          <a:custGeom>
            <a:avLst/>
            <a:gdLst>
              <a:gd name="connsiteX0" fmla="*/ 44450 w 218017"/>
              <a:gd name="connsiteY0" fmla="*/ 685800 h 691092"/>
              <a:gd name="connsiteX1" fmla="*/ 146050 w 218017"/>
              <a:gd name="connsiteY1" fmla="*/ 488950 h 691092"/>
              <a:gd name="connsiteX2" fmla="*/ 215900 w 218017"/>
              <a:gd name="connsiteY2" fmla="*/ 165100 h 691092"/>
              <a:gd name="connsiteX3" fmla="*/ 133350 w 218017"/>
              <a:gd name="connsiteY3" fmla="*/ 6350 h 691092"/>
              <a:gd name="connsiteX4" fmla="*/ 38100 w 218017"/>
              <a:gd name="connsiteY4" fmla="*/ 203200 h 691092"/>
              <a:gd name="connsiteX5" fmla="*/ 0 w 218017"/>
              <a:gd name="connsiteY5" fmla="*/ 520700 h 691092"/>
              <a:gd name="connsiteX6" fmla="*/ 44450 w 218017"/>
              <a:gd name="connsiteY6" fmla="*/ 685800 h 69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017" h="691092">
                <a:moveTo>
                  <a:pt x="44450" y="685800"/>
                </a:moveTo>
                <a:cubicBezTo>
                  <a:pt x="68792" y="680508"/>
                  <a:pt x="117475" y="575733"/>
                  <a:pt x="146050" y="488950"/>
                </a:cubicBezTo>
                <a:cubicBezTo>
                  <a:pt x="174625" y="402167"/>
                  <a:pt x="218017" y="245533"/>
                  <a:pt x="215900" y="165100"/>
                </a:cubicBezTo>
                <a:cubicBezTo>
                  <a:pt x="213783" y="84667"/>
                  <a:pt x="162983" y="0"/>
                  <a:pt x="133350" y="6350"/>
                </a:cubicBezTo>
                <a:cubicBezTo>
                  <a:pt x="103717" y="12700"/>
                  <a:pt x="60325" y="117475"/>
                  <a:pt x="38100" y="203200"/>
                </a:cubicBezTo>
                <a:cubicBezTo>
                  <a:pt x="15875" y="288925"/>
                  <a:pt x="0" y="437092"/>
                  <a:pt x="0" y="520700"/>
                </a:cubicBezTo>
                <a:cubicBezTo>
                  <a:pt x="0" y="604308"/>
                  <a:pt x="20108" y="691092"/>
                  <a:pt x="44450" y="685800"/>
                </a:cubicBezTo>
                <a:close/>
              </a:path>
            </a:pathLst>
          </a:custGeom>
          <a:solidFill>
            <a:srgbClr val="FF0000">
              <a:alpha val="30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874183" y="2000250"/>
            <a:ext cx="819150" cy="411692"/>
          </a:xfrm>
          <a:custGeom>
            <a:avLst/>
            <a:gdLst>
              <a:gd name="connsiteX0" fmla="*/ 27517 w 819150"/>
              <a:gd name="connsiteY0" fmla="*/ 285750 h 411692"/>
              <a:gd name="connsiteX1" fmla="*/ 287867 w 819150"/>
              <a:gd name="connsiteY1" fmla="*/ 374650 h 411692"/>
              <a:gd name="connsiteX2" fmla="*/ 592667 w 819150"/>
              <a:gd name="connsiteY2" fmla="*/ 406400 h 411692"/>
              <a:gd name="connsiteX3" fmla="*/ 764117 w 819150"/>
              <a:gd name="connsiteY3" fmla="*/ 342900 h 411692"/>
              <a:gd name="connsiteX4" fmla="*/ 783167 w 819150"/>
              <a:gd name="connsiteY4" fmla="*/ 146050 h 411692"/>
              <a:gd name="connsiteX5" fmla="*/ 548217 w 819150"/>
              <a:gd name="connsiteY5" fmla="*/ 19050 h 411692"/>
              <a:gd name="connsiteX6" fmla="*/ 395817 w 819150"/>
              <a:gd name="connsiteY6" fmla="*/ 31750 h 411692"/>
              <a:gd name="connsiteX7" fmla="*/ 122767 w 819150"/>
              <a:gd name="connsiteY7" fmla="*/ 76200 h 411692"/>
              <a:gd name="connsiteX8" fmla="*/ 27517 w 819150"/>
              <a:gd name="connsiteY8" fmla="*/ 285750 h 41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9150" h="411692">
                <a:moveTo>
                  <a:pt x="27517" y="285750"/>
                </a:moveTo>
                <a:cubicBezTo>
                  <a:pt x="55034" y="335492"/>
                  <a:pt x="193675" y="354542"/>
                  <a:pt x="287867" y="374650"/>
                </a:cubicBezTo>
                <a:cubicBezTo>
                  <a:pt x="382059" y="394758"/>
                  <a:pt x="513292" y="411692"/>
                  <a:pt x="592667" y="406400"/>
                </a:cubicBezTo>
                <a:cubicBezTo>
                  <a:pt x="672042" y="401108"/>
                  <a:pt x="732367" y="386292"/>
                  <a:pt x="764117" y="342900"/>
                </a:cubicBezTo>
                <a:cubicBezTo>
                  <a:pt x="795867" y="299508"/>
                  <a:pt x="819150" y="200025"/>
                  <a:pt x="783167" y="146050"/>
                </a:cubicBezTo>
                <a:cubicBezTo>
                  <a:pt x="747184" y="92075"/>
                  <a:pt x="612775" y="38100"/>
                  <a:pt x="548217" y="19050"/>
                </a:cubicBezTo>
                <a:cubicBezTo>
                  <a:pt x="483659" y="0"/>
                  <a:pt x="466725" y="22225"/>
                  <a:pt x="395817" y="31750"/>
                </a:cubicBezTo>
                <a:cubicBezTo>
                  <a:pt x="324909" y="41275"/>
                  <a:pt x="180975" y="35983"/>
                  <a:pt x="122767" y="76200"/>
                </a:cubicBezTo>
                <a:cubicBezTo>
                  <a:pt x="64559" y="116417"/>
                  <a:pt x="0" y="236008"/>
                  <a:pt x="27517" y="285750"/>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2058458" y="2468033"/>
            <a:ext cx="835025" cy="2953809"/>
          </a:xfrm>
          <a:custGeom>
            <a:avLst/>
            <a:gdLst>
              <a:gd name="connsiteX0" fmla="*/ 360892 w 835025"/>
              <a:gd name="connsiteY0" fmla="*/ 2935817 h 2953809"/>
              <a:gd name="connsiteX1" fmla="*/ 379942 w 835025"/>
              <a:gd name="connsiteY1" fmla="*/ 2777067 h 2953809"/>
              <a:gd name="connsiteX2" fmla="*/ 392642 w 835025"/>
              <a:gd name="connsiteY2" fmla="*/ 2313517 h 2953809"/>
              <a:gd name="connsiteX3" fmla="*/ 360892 w 835025"/>
              <a:gd name="connsiteY3" fmla="*/ 1900767 h 2953809"/>
              <a:gd name="connsiteX4" fmla="*/ 278342 w 835025"/>
              <a:gd name="connsiteY4" fmla="*/ 1627717 h 2953809"/>
              <a:gd name="connsiteX5" fmla="*/ 125942 w 835025"/>
              <a:gd name="connsiteY5" fmla="*/ 1100667 h 2953809"/>
              <a:gd name="connsiteX6" fmla="*/ 49742 w 835025"/>
              <a:gd name="connsiteY6" fmla="*/ 535517 h 2953809"/>
              <a:gd name="connsiteX7" fmla="*/ 37042 w 835025"/>
              <a:gd name="connsiteY7" fmla="*/ 103717 h 2953809"/>
              <a:gd name="connsiteX8" fmla="*/ 30692 w 835025"/>
              <a:gd name="connsiteY8" fmla="*/ 14817 h 2953809"/>
              <a:gd name="connsiteX9" fmla="*/ 221192 w 835025"/>
              <a:gd name="connsiteY9" fmla="*/ 192617 h 2953809"/>
              <a:gd name="connsiteX10" fmla="*/ 583142 w 835025"/>
              <a:gd name="connsiteY10" fmla="*/ 484717 h 2953809"/>
              <a:gd name="connsiteX11" fmla="*/ 799042 w 835025"/>
              <a:gd name="connsiteY11" fmla="*/ 687917 h 2953809"/>
              <a:gd name="connsiteX12" fmla="*/ 799042 w 835025"/>
              <a:gd name="connsiteY12" fmla="*/ 776817 h 2953809"/>
              <a:gd name="connsiteX13" fmla="*/ 754592 w 835025"/>
              <a:gd name="connsiteY13" fmla="*/ 1341967 h 2953809"/>
              <a:gd name="connsiteX14" fmla="*/ 722842 w 835025"/>
              <a:gd name="connsiteY14" fmla="*/ 1716617 h 2953809"/>
              <a:gd name="connsiteX15" fmla="*/ 652992 w 835025"/>
              <a:gd name="connsiteY15" fmla="*/ 2142067 h 2953809"/>
              <a:gd name="connsiteX16" fmla="*/ 614892 w 835025"/>
              <a:gd name="connsiteY16" fmla="*/ 2053167 h 2953809"/>
              <a:gd name="connsiteX17" fmla="*/ 576792 w 835025"/>
              <a:gd name="connsiteY17" fmla="*/ 2027767 h 2953809"/>
              <a:gd name="connsiteX18" fmla="*/ 538692 w 835025"/>
              <a:gd name="connsiteY18" fmla="*/ 2027767 h 2953809"/>
              <a:gd name="connsiteX19" fmla="*/ 462492 w 835025"/>
              <a:gd name="connsiteY19" fmla="*/ 2180167 h 2953809"/>
              <a:gd name="connsiteX20" fmla="*/ 424392 w 835025"/>
              <a:gd name="connsiteY20" fmla="*/ 2453217 h 2953809"/>
              <a:gd name="connsiteX21" fmla="*/ 443442 w 835025"/>
              <a:gd name="connsiteY21" fmla="*/ 2707217 h 2953809"/>
              <a:gd name="connsiteX22" fmla="*/ 494242 w 835025"/>
              <a:gd name="connsiteY22" fmla="*/ 2777067 h 2953809"/>
              <a:gd name="connsiteX23" fmla="*/ 468842 w 835025"/>
              <a:gd name="connsiteY23" fmla="*/ 2885017 h 2953809"/>
              <a:gd name="connsiteX24" fmla="*/ 360892 w 835025"/>
              <a:gd name="connsiteY24" fmla="*/ 2935817 h 295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5025" h="2953809">
                <a:moveTo>
                  <a:pt x="360892" y="2935817"/>
                </a:moveTo>
                <a:cubicBezTo>
                  <a:pt x="346075" y="2917825"/>
                  <a:pt x="374650" y="2880784"/>
                  <a:pt x="379942" y="2777067"/>
                </a:cubicBezTo>
                <a:cubicBezTo>
                  <a:pt x="385234" y="2673350"/>
                  <a:pt x="395817" y="2459567"/>
                  <a:pt x="392642" y="2313517"/>
                </a:cubicBezTo>
                <a:cubicBezTo>
                  <a:pt x="389467" y="2167467"/>
                  <a:pt x="379942" y="2015067"/>
                  <a:pt x="360892" y="1900767"/>
                </a:cubicBezTo>
                <a:cubicBezTo>
                  <a:pt x="341842" y="1786467"/>
                  <a:pt x="317500" y="1761067"/>
                  <a:pt x="278342" y="1627717"/>
                </a:cubicBezTo>
                <a:cubicBezTo>
                  <a:pt x="239184" y="1494367"/>
                  <a:pt x="164042" y="1282700"/>
                  <a:pt x="125942" y="1100667"/>
                </a:cubicBezTo>
                <a:cubicBezTo>
                  <a:pt x="87842" y="918634"/>
                  <a:pt x="64559" y="701675"/>
                  <a:pt x="49742" y="535517"/>
                </a:cubicBezTo>
                <a:cubicBezTo>
                  <a:pt x="34925" y="369359"/>
                  <a:pt x="40217" y="190500"/>
                  <a:pt x="37042" y="103717"/>
                </a:cubicBezTo>
                <a:cubicBezTo>
                  <a:pt x="33867" y="16934"/>
                  <a:pt x="0" y="0"/>
                  <a:pt x="30692" y="14817"/>
                </a:cubicBezTo>
                <a:cubicBezTo>
                  <a:pt x="61384" y="29634"/>
                  <a:pt x="129117" y="114300"/>
                  <a:pt x="221192" y="192617"/>
                </a:cubicBezTo>
                <a:cubicBezTo>
                  <a:pt x="313267" y="270934"/>
                  <a:pt x="486834" y="402167"/>
                  <a:pt x="583142" y="484717"/>
                </a:cubicBezTo>
                <a:cubicBezTo>
                  <a:pt x="679450" y="567267"/>
                  <a:pt x="763059" y="639234"/>
                  <a:pt x="799042" y="687917"/>
                </a:cubicBezTo>
                <a:cubicBezTo>
                  <a:pt x="835025" y="736600"/>
                  <a:pt x="806450" y="667809"/>
                  <a:pt x="799042" y="776817"/>
                </a:cubicBezTo>
                <a:cubicBezTo>
                  <a:pt x="791634" y="885825"/>
                  <a:pt x="767292" y="1185334"/>
                  <a:pt x="754592" y="1341967"/>
                </a:cubicBezTo>
                <a:cubicBezTo>
                  <a:pt x="741892" y="1498600"/>
                  <a:pt x="739775" y="1583267"/>
                  <a:pt x="722842" y="1716617"/>
                </a:cubicBezTo>
                <a:cubicBezTo>
                  <a:pt x="705909" y="1849967"/>
                  <a:pt x="670984" y="2085975"/>
                  <a:pt x="652992" y="2142067"/>
                </a:cubicBezTo>
                <a:cubicBezTo>
                  <a:pt x="635000" y="2198159"/>
                  <a:pt x="627592" y="2072217"/>
                  <a:pt x="614892" y="2053167"/>
                </a:cubicBezTo>
                <a:cubicBezTo>
                  <a:pt x="602192" y="2034117"/>
                  <a:pt x="589492" y="2032000"/>
                  <a:pt x="576792" y="2027767"/>
                </a:cubicBezTo>
                <a:cubicBezTo>
                  <a:pt x="564092" y="2023534"/>
                  <a:pt x="557742" y="2002367"/>
                  <a:pt x="538692" y="2027767"/>
                </a:cubicBezTo>
                <a:cubicBezTo>
                  <a:pt x="519642" y="2053167"/>
                  <a:pt x="481542" y="2109259"/>
                  <a:pt x="462492" y="2180167"/>
                </a:cubicBezTo>
                <a:cubicBezTo>
                  <a:pt x="443442" y="2251075"/>
                  <a:pt x="427567" y="2365375"/>
                  <a:pt x="424392" y="2453217"/>
                </a:cubicBezTo>
                <a:cubicBezTo>
                  <a:pt x="421217" y="2541059"/>
                  <a:pt x="431800" y="2653242"/>
                  <a:pt x="443442" y="2707217"/>
                </a:cubicBezTo>
                <a:cubicBezTo>
                  <a:pt x="455084" y="2761192"/>
                  <a:pt x="490009" y="2747434"/>
                  <a:pt x="494242" y="2777067"/>
                </a:cubicBezTo>
                <a:cubicBezTo>
                  <a:pt x="498475" y="2806700"/>
                  <a:pt x="490009" y="2856442"/>
                  <a:pt x="468842" y="2885017"/>
                </a:cubicBezTo>
                <a:cubicBezTo>
                  <a:pt x="447675" y="2913592"/>
                  <a:pt x="375709" y="2953809"/>
                  <a:pt x="360892" y="2935817"/>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2004483" y="2312458"/>
            <a:ext cx="900642" cy="840317"/>
          </a:xfrm>
          <a:custGeom>
            <a:avLst/>
            <a:gdLst>
              <a:gd name="connsiteX0" fmla="*/ 59267 w 900642"/>
              <a:gd name="connsiteY0" fmla="*/ 11642 h 840317"/>
              <a:gd name="connsiteX1" fmla="*/ 154517 w 900642"/>
              <a:gd name="connsiteY1" fmla="*/ 106892 h 840317"/>
              <a:gd name="connsiteX2" fmla="*/ 345017 w 900642"/>
              <a:gd name="connsiteY2" fmla="*/ 125942 h 840317"/>
              <a:gd name="connsiteX3" fmla="*/ 414867 w 900642"/>
              <a:gd name="connsiteY3" fmla="*/ 24342 h 840317"/>
              <a:gd name="connsiteX4" fmla="*/ 503767 w 900642"/>
              <a:gd name="connsiteY4" fmla="*/ 81492 h 840317"/>
              <a:gd name="connsiteX5" fmla="*/ 681567 w 900642"/>
              <a:gd name="connsiteY5" fmla="*/ 164042 h 840317"/>
              <a:gd name="connsiteX6" fmla="*/ 821267 w 900642"/>
              <a:gd name="connsiteY6" fmla="*/ 170392 h 840317"/>
              <a:gd name="connsiteX7" fmla="*/ 891117 w 900642"/>
              <a:gd name="connsiteY7" fmla="*/ 291042 h 840317"/>
              <a:gd name="connsiteX8" fmla="*/ 878417 w 900642"/>
              <a:gd name="connsiteY8" fmla="*/ 500592 h 840317"/>
              <a:gd name="connsiteX9" fmla="*/ 853017 w 900642"/>
              <a:gd name="connsiteY9" fmla="*/ 811742 h 840317"/>
              <a:gd name="connsiteX10" fmla="*/ 687917 w 900642"/>
              <a:gd name="connsiteY10" fmla="*/ 672042 h 840317"/>
              <a:gd name="connsiteX11" fmla="*/ 376767 w 900642"/>
              <a:gd name="connsiteY11" fmla="*/ 418042 h 840317"/>
              <a:gd name="connsiteX12" fmla="*/ 71967 w 900642"/>
              <a:gd name="connsiteY12" fmla="*/ 151342 h 840317"/>
              <a:gd name="connsiteX13" fmla="*/ 2117 w 900642"/>
              <a:gd name="connsiteY13" fmla="*/ 37042 h 840317"/>
              <a:gd name="connsiteX14" fmla="*/ 59267 w 900642"/>
              <a:gd name="connsiteY14" fmla="*/ 11642 h 84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0642" h="840317">
                <a:moveTo>
                  <a:pt x="59267" y="11642"/>
                </a:moveTo>
                <a:cubicBezTo>
                  <a:pt x="84667" y="23284"/>
                  <a:pt x="106892" y="87842"/>
                  <a:pt x="154517" y="106892"/>
                </a:cubicBezTo>
                <a:cubicBezTo>
                  <a:pt x="202142" y="125942"/>
                  <a:pt x="301625" y="139700"/>
                  <a:pt x="345017" y="125942"/>
                </a:cubicBezTo>
                <a:cubicBezTo>
                  <a:pt x="388409" y="112184"/>
                  <a:pt x="388409" y="31750"/>
                  <a:pt x="414867" y="24342"/>
                </a:cubicBezTo>
                <a:cubicBezTo>
                  <a:pt x="441325" y="16934"/>
                  <a:pt x="459317" y="58209"/>
                  <a:pt x="503767" y="81492"/>
                </a:cubicBezTo>
                <a:cubicBezTo>
                  <a:pt x="548217" y="104775"/>
                  <a:pt x="628650" y="149225"/>
                  <a:pt x="681567" y="164042"/>
                </a:cubicBezTo>
                <a:cubicBezTo>
                  <a:pt x="734484" y="178859"/>
                  <a:pt x="786342" y="149225"/>
                  <a:pt x="821267" y="170392"/>
                </a:cubicBezTo>
                <a:cubicBezTo>
                  <a:pt x="856192" y="191559"/>
                  <a:pt x="881592" y="236009"/>
                  <a:pt x="891117" y="291042"/>
                </a:cubicBezTo>
                <a:cubicBezTo>
                  <a:pt x="900642" y="346075"/>
                  <a:pt x="884767" y="413809"/>
                  <a:pt x="878417" y="500592"/>
                </a:cubicBezTo>
                <a:cubicBezTo>
                  <a:pt x="872067" y="587375"/>
                  <a:pt x="884767" y="783167"/>
                  <a:pt x="853017" y="811742"/>
                </a:cubicBezTo>
                <a:cubicBezTo>
                  <a:pt x="821267" y="840317"/>
                  <a:pt x="767292" y="737659"/>
                  <a:pt x="687917" y="672042"/>
                </a:cubicBezTo>
                <a:cubicBezTo>
                  <a:pt x="608542" y="606425"/>
                  <a:pt x="479425" y="504825"/>
                  <a:pt x="376767" y="418042"/>
                </a:cubicBezTo>
                <a:cubicBezTo>
                  <a:pt x="274109" y="331259"/>
                  <a:pt x="134409" y="214842"/>
                  <a:pt x="71967" y="151342"/>
                </a:cubicBezTo>
                <a:cubicBezTo>
                  <a:pt x="9525" y="87842"/>
                  <a:pt x="4234" y="59267"/>
                  <a:pt x="2117" y="37042"/>
                </a:cubicBezTo>
                <a:cubicBezTo>
                  <a:pt x="0" y="14817"/>
                  <a:pt x="33867" y="0"/>
                  <a:pt x="59267" y="11642"/>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0" y="1"/>
          <a:ext cx="9144000" cy="6694603"/>
        </p:xfrm>
        <a:graphic>
          <a:graphicData uri="http://schemas.openxmlformats.org/drawingml/2006/table">
            <a:tbl>
              <a:tblPr firstRow="1" bandRow="1">
                <a:tableStyleId>{5C22544A-7EE6-4342-B048-85BDC9FD1C3A}</a:tableStyleId>
              </a:tblPr>
              <a:tblGrid>
                <a:gridCol w="3048000"/>
                <a:gridCol w="3048000"/>
                <a:gridCol w="3048000"/>
              </a:tblGrid>
              <a:tr h="380999">
                <a:tc grid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Muscles of the Thigh</a:t>
                      </a:r>
                    </a:p>
                  </a:txBody>
                  <a:tcPr/>
                </a:tc>
                <a:tc hMerge="1">
                  <a:txBody>
                    <a:bodyPr/>
                    <a:lstStyle/>
                    <a:p>
                      <a:pPr algn="ctr"/>
                      <a:endParaRPr lang="en-US"/>
                    </a:p>
                  </a:txBody>
                  <a:tcPr/>
                </a:tc>
                <a:tc hMerge="1">
                  <a:txBody>
                    <a:bodyPr/>
                    <a:lstStyle/>
                    <a:p>
                      <a:pPr algn="ctr"/>
                      <a:endParaRPr lang="en-US" dirty="0"/>
                    </a:p>
                  </a:txBody>
                  <a:tcPr/>
                </a:tc>
              </a:tr>
              <a:tr h="544396">
                <a:tc>
                  <a:txBody>
                    <a:bodyPr/>
                    <a:lstStyle/>
                    <a:p>
                      <a:pPr algn="ctr"/>
                      <a:r>
                        <a:rPr lang="en-US" b="1" dirty="0" smtClean="0"/>
                        <a:t>Muscles</a:t>
                      </a:r>
                      <a:endParaRPr lang="en-US" b="1" dirty="0"/>
                    </a:p>
                  </a:txBody>
                  <a:tcPr/>
                </a:tc>
                <a:tc>
                  <a:txBody>
                    <a:bodyPr/>
                    <a:lstStyle/>
                    <a:p>
                      <a:pPr algn="ctr"/>
                      <a:r>
                        <a:rPr lang="en-US" b="1" dirty="0" smtClean="0"/>
                        <a:t>Proximal Attachment</a:t>
                      </a:r>
                      <a:endParaRPr lang="en-US" b="1" dirty="0"/>
                    </a:p>
                  </a:txBody>
                  <a:tcPr/>
                </a:tc>
                <a:tc>
                  <a:txBody>
                    <a:bodyPr/>
                    <a:lstStyle/>
                    <a:p>
                      <a:pPr algn="ctr"/>
                      <a:r>
                        <a:rPr lang="en-US" b="1" dirty="0" smtClean="0"/>
                        <a:t>Distal Attachment</a:t>
                      </a:r>
                      <a:endParaRPr lang="en-US" b="1" dirty="0"/>
                    </a:p>
                  </a:txBody>
                  <a:tcPr/>
                </a:tc>
              </a:tr>
              <a:tr h="544396">
                <a:tc>
                  <a:txBody>
                    <a:bodyPr/>
                    <a:lstStyle/>
                    <a:p>
                      <a:pPr algn="ctr"/>
                      <a:r>
                        <a:rPr lang="en-US" dirty="0" smtClean="0"/>
                        <a:t>Sartorius</a:t>
                      </a:r>
                      <a:endParaRPr lang="en-US" dirty="0"/>
                    </a:p>
                  </a:txBody>
                  <a:tcPr/>
                </a:tc>
                <a:tc rowSpan="2">
                  <a:txBody>
                    <a:bodyPr/>
                    <a:lstStyle/>
                    <a:p>
                      <a:pPr algn="ctr"/>
                      <a:endParaRPr lang="en-US" dirty="0" smtClean="0"/>
                    </a:p>
                    <a:p>
                      <a:pPr algn="ctr"/>
                      <a:r>
                        <a:rPr lang="en-US" dirty="0" smtClean="0"/>
                        <a:t>Iliac spine</a:t>
                      </a:r>
                      <a:endParaRPr lang="en-US" dirty="0"/>
                    </a:p>
                  </a:txBody>
                  <a:tcPr/>
                </a:tc>
                <a:tc>
                  <a:txBody>
                    <a:bodyPr/>
                    <a:lstStyle/>
                    <a:p>
                      <a:pPr algn="ctr"/>
                      <a:r>
                        <a:rPr lang="en-US" dirty="0" smtClean="0"/>
                        <a:t>Medial to tibial </a:t>
                      </a:r>
                      <a:r>
                        <a:rPr lang="en-US" dirty="0" err="1" smtClean="0"/>
                        <a:t>tuberosity</a:t>
                      </a:r>
                      <a:endParaRPr lang="en-US" dirty="0"/>
                    </a:p>
                  </a:txBody>
                  <a:tcPr/>
                </a:tc>
              </a:tr>
              <a:tr h="544396">
                <a:tc>
                  <a:txBody>
                    <a:bodyPr/>
                    <a:lstStyle/>
                    <a:p>
                      <a:pPr algn="ctr"/>
                      <a:r>
                        <a:rPr lang="en-US" dirty="0" smtClean="0"/>
                        <a:t>Rectus</a:t>
                      </a:r>
                      <a:r>
                        <a:rPr lang="en-US" baseline="0" dirty="0" smtClean="0"/>
                        <a:t> </a:t>
                      </a:r>
                      <a:r>
                        <a:rPr lang="en-US" baseline="0" dirty="0" err="1" smtClean="0"/>
                        <a:t>femoris</a:t>
                      </a:r>
                      <a:endParaRPr lang="en-US" dirty="0"/>
                    </a:p>
                  </a:txBody>
                  <a:tcPr/>
                </a:tc>
                <a:tc vMerge="1">
                  <a:txBody>
                    <a:bodyPr/>
                    <a:lstStyle/>
                    <a:p>
                      <a:pPr algn="ctr"/>
                      <a:endParaRPr lang="en-US" dirty="0"/>
                    </a:p>
                  </a:txBody>
                  <a:tcPr/>
                </a:tc>
                <a:tc>
                  <a:txBody>
                    <a:bodyPr/>
                    <a:lstStyle/>
                    <a:p>
                      <a:pPr algn="ctr"/>
                      <a:r>
                        <a:rPr lang="en-US" dirty="0" smtClean="0"/>
                        <a:t>Tibial </a:t>
                      </a:r>
                      <a:r>
                        <a:rPr lang="en-US" dirty="0" err="1" smtClean="0"/>
                        <a:t>tuberosity</a:t>
                      </a:r>
                      <a:endParaRPr lang="en-US" dirty="0"/>
                    </a:p>
                  </a:txBody>
                  <a:tcPr/>
                </a:tc>
              </a:tr>
              <a:tr h="661615">
                <a:tc>
                  <a:txBody>
                    <a:bodyPr/>
                    <a:lstStyle/>
                    <a:p>
                      <a:pPr algn="ctr"/>
                      <a:r>
                        <a:rPr lang="en-US" dirty="0" err="1" smtClean="0"/>
                        <a:t>Vastus</a:t>
                      </a:r>
                      <a:r>
                        <a:rPr lang="en-US" baseline="0" dirty="0" smtClean="0"/>
                        <a:t> </a:t>
                      </a:r>
                      <a:r>
                        <a:rPr lang="en-US" baseline="0" dirty="0" err="1" smtClean="0"/>
                        <a:t>medialis</a:t>
                      </a:r>
                      <a:endParaRPr lang="en-US" dirty="0"/>
                    </a:p>
                  </a:txBody>
                  <a:tcPr/>
                </a:tc>
                <a:tc>
                  <a:txBody>
                    <a:bodyPr/>
                    <a:lstStyle/>
                    <a:p>
                      <a:pPr algn="ctr"/>
                      <a:r>
                        <a:rPr lang="en-US" dirty="0" smtClean="0"/>
                        <a:t>Linea </a:t>
                      </a:r>
                      <a:r>
                        <a:rPr lang="en-US" dirty="0" err="1" smtClean="0"/>
                        <a:t>aspera</a:t>
                      </a:r>
                      <a:r>
                        <a:rPr lang="en-US" dirty="0" smtClean="0"/>
                        <a:t>, </a:t>
                      </a:r>
                      <a:r>
                        <a:rPr lang="en-US" dirty="0" err="1" smtClean="0"/>
                        <a:t>intertrochanteric</a:t>
                      </a:r>
                      <a:r>
                        <a:rPr lang="en-US" dirty="0" smtClean="0"/>
                        <a:t> line</a:t>
                      </a:r>
                      <a:endParaRPr lang="en-US" dirty="0"/>
                    </a:p>
                  </a:txBody>
                  <a:tcPr/>
                </a:tc>
                <a:tc rowSpan="2">
                  <a:txBody>
                    <a:bodyPr/>
                    <a:lstStyle/>
                    <a:p>
                      <a:pPr algn="ctr"/>
                      <a:endParaRPr lang="en-US" dirty="0" smtClean="0"/>
                    </a:p>
                    <a:p>
                      <a:pPr algn="ctr"/>
                      <a:r>
                        <a:rPr lang="en-US" dirty="0" smtClean="0"/>
                        <a:t>Both sides</a:t>
                      </a:r>
                      <a:r>
                        <a:rPr lang="en-US" baseline="0" dirty="0" smtClean="0"/>
                        <a:t> of </a:t>
                      </a:r>
                      <a:r>
                        <a:rPr lang="en-US" baseline="0" dirty="0" err="1" smtClean="0"/>
                        <a:t>tuberosity</a:t>
                      </a:r>
                      <a:endParaRPr lang="en-US" dirty="0"/>
                    </a:p>
                  </a:txBody>
                  <a:tcPr/>
                </a:tc>
              </a:tr>
              <a:tr h="661615">
                <a:tc>
                  <a:txBody>
                    <a:bodyPr/>
                    <a:lstStyle/>
                    <a:p>
                      <a:pPr algn="ctr"/>
                      <a:r>
                        <a:rPr lang="en-US" dirty="0" err="1" smtClean="0"/>
                        <a:t>Vastus</a:t>
                      </a:r>
                      <a:r>
                        <a:rPr lang="en-US" dirty="0" smtClean="0"/>
                        <a:t> </a:t>
                      </a:r>
                      <a:r>
                        <a:rPr lang="en-US" dirty="0" err="1" smtClean="0"/>
                        <a:t>lateralis</a:t>
                      </a:r>
                      <a:endParaRPr lang="en-US" dirty="0"/>
                    </a:p>
                  </a:txBody>
                  <a:tcPr/>
                </a:tc>
                <a:tc>
                  <a:txBody>
                    <a:bodyPr/>
                    <a:lstStyle/>
                    <a:p>
                      <a:pPr algn="ctr"/>
                      <a:r>
                        <a:rPr lang="en-US" dirty="0" smtClean="0"/>
                        <a:t>Linea </a:t>
                      </a:r>
                      <a:r>
                        <a:rPr lang="en-US" dirty="0" err="1" smtClean="0"/>
                        <a:t>aspera</a:t>
                      </a:r>
                      <a:r>
                        <a:rPr lang="en-US" baseline="0" dirty="0" smtClean="0"/>
                        <a:t>, greater </a:t>
                      </a:r>
                      <a:r>
                        <a:rPr lang="en-US" baseline="0" dirty="0" err="1" smtClean="0"/>
                        <a:t>trochanter</a:t>
                      </a:r>
                      <a:endParaRPr lang="en-US" dirty="0"/>
                    </a:p>
                  </a:txBody>
                  <a:tcPr/>
                </a:tc>
                <a:tc vMerge="1">
                  <a:txBody>
                    <a:bodyPr/>
                    <a:lstStyle/>
                    <a:p>
                      <a:pPr algn="ctr"/>
                      <a:endParaRPr lang="en-US" dirty="0"/>
                    </a:p>
                  </a:txBody>
                  <a:tcPr/>
                </a:tc>
              </a:tr>
              <a:tr h="544396">
                <a:tc>
                  <a:txBody>
                    <a:bodyPr/>
                    <a:lstStyle/>
                    <a:p>
                      <a:pPr algn="ctr"/>
                      <a:r>
                        <a:rPr lang="en-US" dirty="0" err="1" smtClean="0"/>
                        <a:t>Vastus</a:t>
                      </a:r>
                      <a:r>
                        <a:rPr lang="en-US" dirty="0" smtClean="0"/>
                        <a:t> </a:t>
                      </a:r>
                      <a:r>
                        <a:rPr lang="en-US" dirty="0" err="1" smtClean="0"/>
                        <a:t>intermedius</a:t>
                      </a:r>
                      <a:endParaRPr lang="en-US" dirty="0"/>
                    </a:p>
                  </a:txBody>
                  <a:tcPr/>
                </a:tc>
                <a:tc>
                  <a:txBody>
                    <a:bodyPr/>
                    <a:lstStyle/>
                    <a:p>
                      <a:pPr algn="ctr"/>
                      <a:r>
                        <a:rPr lang="en-US" dirty="0" smtClean="0"/>
                        <a:t>Femoral shaft</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Tibial </a:t>
                      </a:r>
                      <a:r>
                        <a:rPr lang="en-US" dirty="0" err="1" smtClean="0"/>
                        <a:t>tuberosity</a:t>
                      </a:r>
                      <a:endParaRPr lang="en-US" dirty="0" smtClean="0"/>
                    </a:p>
                  </a:txBody>
                  <a:tcPr/>
                </a:tc>
              </a:tr>
              <a:tr h="544396">
                <a:tc>
                  <a:txBody>
                    <a:bodyPr/>
                    <a:lstStyle/>
                    <a:p>
                      <a:pPr algn="ctr"/>
                      <a:r>
                        <a:rPr lang="en-US" dirty="0" smtClean="0"/>
                        <a:t>Biceps </a:t>
                      </a:r>
                      <a:r>
                        <a:rPr lang="en-US" dirty="0" err="1" smtClean="0"/>
                        <a:t>Femoris</a:t>
                      </a:r>
                      <a:r>
                        <a:rPr lang="en-US" dirty="0" smtClean="0"/>
                        <a:t> [short</a:t>
                      </a:r>
                      <a:r>
                        <a:rPr lang="en-US" baseline="0" dirty="0" smtClean="0"/>
                        <a:t> heat]</a:t>
                      </a:r>
                      <a:endParaRPr lang="en-US" dirty="0"/>
                    </a:p>
                  </a:txBody>
                  <a:tcPr/>
                </a:tc>
                <a:tc>
                  <a:txBody>
                    <a:bodyPr/>
                    <a:lstStyle/>
                    <a:p>
                      <a:pPr algn="ctr"/>
                      <a:r>
                        <a:rPr lang="en-US" dirty="0" smtClean="0"/>
                        <a:t>Linea</a:t>
                      </a:r>
                      <a:r>
                        <a:rPr lang="en-US" baseline="0" dirty="0" smtClean="0"/>
                        <a:t> </a:t>
                      </a:r>
                      <a:r>
                        <a:rPr lang="en-US" baseline="0" dirty="0" err="1" smtClean="0"/>
                        <a:t>aspera</a:t>
                      </a:r>
                      <a:r>
                        <a:rPr lang="en-US" baseline="0" dirty="0" smtClean="0"/>
                        <a:t> and femur</a:t>
                      </a:r>
                      <a:endParaRPr lang="en-US" dirty="0"/>
                    </a:p>
                  </a:txBody>
                  <a:tcPr/>
                </a:tc>
                <a:tc rowSpan="2">
                  <a:txBody>
                    <a:bodyPr/>
                    <a:lstStyle/>
                    <a:p>
                      <a:pPr algn="ctr"/>
                      <a:endParaRPr lang="en-US" dirty="0" smtClean="0"/>
                    </a:p>
                    <a:p>
                      <a:pPr algn="ctr"/>
                      <a:r>
                        <a:rPr lang="en-US" dirty="0" smtClean="0"/>
                        <a:t>Head of fibula</a:t>
                      </a:r>
                      <a:endParaRPr lang="en-US" dirty="0"/>
                    </a:p>
                  </a:txBody>
                  <a:tcPr/>
                </a:tc>
              </a:tr>
              <a:tr h="661615">
                <a:tc>
                  <a:txBody>
                    <a:bodyPr/>
                    <a:lstStyle/>
                    <a:p>
                      <a:pPr algn="ctr"/>
                      <a:r>
                        <a:rPr lang="en-US" dirty="0" smtClean="0"/>
                        <a:t>Biceps</a:t>
                      </a:r>
                      <a:r>
                        <a:rPr lang="en-US" baseline="0" dirty="0" smtClean="0"/>
                        <a:t> </a:t>
                      </a:r>
                      <a:r>
                        <a:rPr lang="en-US" baseline="0" dirty="0" err="1" smtClean="0"/>
                        <a:t>femoris</a:t>
                      </a:r>
                      <a:r>
                        <a:rPr lang="en-US" baseline="0" dirty="0" smtClean="0"/>
                        <a:t> [long head]</a:t>
                      </a:r>
                      <a:endParaRPr lang="en-US" dirty="0"/>
                    </a:p>
                  </a:txBody>
                  <a:tcPr/>
                </a:tc>
                <a:tc>
                  <a:txBody>
                    <a:bodyPr/>
                    <a:lstStyle/>
                    <a:p>
                      <a:pPr algn="ctr"/>
                      <a:r>
                        <a:rPr lang="en-US" dirty="0" err="1" smtClean="0"/>
                        <a:t>Ischial</a:t>
                      </a:r>
                      <a:r>
                        <a:rPr lang="en-US" dirty="0" smtClean="0"/>
                        <a:t> </a:t>
                      </a:r>
                      <a:r>
                        <a:rPr lang="en-US" dirty="0" err="1" smtClean="0"/>
                        <a:t>tuberosity</a:t>
                      </a:r>
                      <a:r>
                        <a:rPr lang="en-US" baseline="0" dirty="0" smtClean="0"/>
                        <a:t> and </a:t>
                      </a:r>
                      <a:r>
                        <a:rPr lang="en-US" baseline="0" dirty="0" err="1" smtClean="0"/>
                        <a:t>sacrotuberous</a:t>
                      </a:r>
                      <a:r>
                        <a:rPr lang="en-US" baseline="0" dirty="0" smtClean="0"/>
                        <a:t> ligament</a:t>
                      </a:r>
                      <a:endParaRPr lang="en-US" dirty="0"/>
                    </a:p>
                  </a:txBody>
                  <a:tcPr/>
                </a:tc>
                <a:tc vMerge="1">
                  <a:txBody>
                    <a:bodyPr/>
                    <a:lstStyle/>
                    <a:p>
                      <a:pPr algn="ctr"/>
                      <a:endParaRPr lang="en-US" dirty="0"/>
                    </a:p>
                  </a:txBody>
                  <a:tcPr/>
                </a:tc>
              </a:tr>
              <a:tr h="945164">
                <a:tc>
                  <a:txBody>
                    <a:bodyPr/>
                    <a:lstStyle/>
                    <a:p>
                      <a:pPr algn="ctr"/>
                      <a:r>
                        <a:rPr lang="en-US" b="0" dirty="0" err="1" smtClean="0"/>
                        <a:t>Semimembranosus</a:t>
                      </a:r>
                      <a:endParaRPr lang="en-US" b="0" dirty="0"/>
                    </a:p>
                  </a:txBody>
                  <a:tcPr/>
                </a:tc>
                <a:tc>
                  <a:txBody>
                    <a:bodyPr/>
                    <a:lstStyle/>
                    <a:p>
                      <a:pPr algn="ctr"/>
                      <a:r>
                        <a:rPr lang="en-US" dirty="0" err="1" smtClean="0"/>
                        <a:t>Ischial</a:t>
                      </a:r>
                      <a:r>
                        <a:rPr lang="en-US" dirty="0" smtClean="0"/>
                        <a:t> </a:t>
                      </a:r>
                      <a:r>
                        <a:rPr lang="en-US" dirty="0" err="1" smtClean="0"/>
                        <a:t>tuberosity</a:t>
                      </a:r>
                      <a:endParaRPr lang="en-US" dirty="0"/>
                    </a:p>
                  </a:txBody>
                  <a:tcPr/>
                </a:tc>
                <a:tc>
                  <a:txBody>
                    <a:bodyPr/>
                    <a:lstStyle/>
                    <a:p>
                      <a:pPr algn="ctr"/>
                      <a:r>
                        <a:rPr lang="en-US" dirty="0" smtClean="0"/>
                        <a:t>Medial tibial </a:t>
                      </a:r>
                      <a:r>
                        <a:rPr lang="en-US" dirty="0" err="1" smtClean="0"/>
                        <a:t>condyle</a:t>
                      </a:r>
                      <a:r>
                        <a:rPr lang="en-US" dirty="0" smtClean="0"/>
                        <a:t>, oblique, popliteal ligament and </a:t>
                      </a:r>
                      <a:r>
                        <a:rPr lang="en-US" dirty="0" err="1" smtClean="0"/>
                        <a:t>popliteus</a:t>
                      </a:r>
                      <a:r>
                        <a:rPr lang="en-US" baseline="0" dirty="0" smtClean="0"/>
                        <a:t> fascia</a:t>
                      </a:r>
                      <a:endParaRPr lang="en-US" dirty="0"/>
                    </a:p>
                  </a:txBody>
                  <a:tcPr/>
                </a:tc>
              </a:tr>
              <a:tr h="661615">
                <a:tc>
                  <a:txBody>
                    <a:bodyPr/>
                    <a:lstStyle/>
                    <a:p>
                      <a:pPr algn="ctr"/>
                      <a:r>
                        <a:rPr lang="en-US" b="0" dirty="0" err="1" smtClean="0"/>
                        <a:t>Semitendinosus</a:t>
                      </a:r>
                      <a:endParaRPr lang="en-US" b="0" dirty="0"/>
                    </a:p>
                  </a:txBody>
                  <a:tcPr/>
                </a:tc>
                <a:tc>
                  <a:txBody>
                    <a:bodyPr/>
                    <a:lstStyle/>
                    <a:p>
                      <a:pPr algn="ctr"/>
                      <a:r>
                        <a:rPr lang="en-US" dirty="0" err="1" smtClean="0"/>
                        <a:t>Ischial</a:t>
                      </a:r>
                      <a:r>
                        <a:rPr lang="en-US" dirty="0" smtClean="0"/>
                        <a:t> </a:t>
                      </a:r>
                      <a:r>
                        <a:rPr lang="en-US" dirty="0" err="1" smtClean="0"/>
                        <a:t>tuberosity</a:t>
                      </a:r>
                      <a:r>
                        <a:rPr lang="en-US" dirty="0" smtClean="0"/>
                        <a:t> and </a:t>
                      </a:r>
                      <a:r>
                        <a:rPr lang="en-US" dirty="0" err="1" smtClean="0"/>
                        <a:t>sacrotuberous</a:t>
                      </a:r>
                      <a:r>
                        <a:rPr lang="en-US" dirty="0" smtClean="0"/>
                        <a:t> ligament</a:t>
                      </a:r>
                      <a:endParaRPr lang="en-US" dirty="0"/>
                    </a:p>
                  </a:txBody>
                  <a:tcPr/>
                </a:tc>
                <a:tc>
                  <a:txBody>
                    <a:bodyPr/>
                    <a:lstStyle/>
                    <a:p>
                      <a:pPr algn="ctr"/>
                      <a:r>
                        <a:rPr lang="en-US" dirty="0" smtClean="0"/>
                        <a:t>Medial to the tibial </a:t>
                      </a:r>
                      <a:r>
                        <a:rPr lang="en-US" dirty="0" err="1" smtClean="0"/>
                        <a:t>tuberosity</a:t>
                      </a:r>
                      <a:r>
                        <a:rPr lang="en-US" baseline="0" dirty="0" smtClean="0"/>
                        <a:t> in </a:t>
                      </a:r>
                      <a:r>
                        <a:rPr lang="en-US" baseline="0" dirty="0" err="1" smtClean="0"/>
                        <a:t>pes</a:t>
                      </a:r>
                      <a:r>
                        <a:rPr lang="en-US" baseline="0" dirty="0" smtClean="0"/>
                        <a:t> </a:t>
                      </a:r>
                      <a:r>
                        <a:rPr lang="en-US" baseline="0" dirty="0" err="1" smtClean="0"/>
                        <a:t>anserinus</a:t>
                      </a:r>
                      <a:endParaRPr lang="en-US" dirty="0"/>
                    </a:p>
                  </a:txBody>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nvPr>
        </p:nvGraphicFramePr>
        <p:xfrm>
          <a:off x="0" y="-3"/>
          <a:ext cx="9144000" cy="6858002"/>
        </p:xfrm>
        <a:graphic>
          <a:graphicData uri="http://schemas.openxmlformats.org/drawingml/2006/table">
            <a:tbl>
              <a:tblPr firstRow="1" bandRow="1">
                <a:tableStyleId>{5C22544A-7EE6-4342-B048-85BDC9FD1C3A}</a:tableStyleId>
              </a:tblPr>
              <a:tblGrid>
                <a:gridCol w="3048000"/>
                <a:gridCol w="3048000"/>
                <a:gridCol w="3048000"/>
              </a:tblGrid>
              <a:tr h="495677">
                <a:tc gridSpan="3">
                  <a:txBody>
                    <a:bodyPr/>
                    <a:lstStyle/>
                    <a:p>
                      <a:pPr algn="ctr"/>
                      <a:r>
                        <a:rPr lang="en-US" dirty="0" smtClean="0">
                          <a:solidFill>
                            <a:srgbClr val="FFFFFF"/>
                          </a:solidFill>
                        </a:rPr>
                        <a:t>Muscles</a:t>
                      </a:r>
                      <a:r>
                        <a:rPr lang="en-US" baseline="0" dirty="0" smtClean="0">
                          <a:solidFill>
                            <a:srgbClr val="FFFFFF"/>
                          </a:solidFill>
                        </a:rPr>
                        <a:t> of the Thigh (cont.)</a:t>
                      </a:r>
                      <a:endParaRPr lang="en-US" dirty="0">
                        <a:solidFill>
                          <a:srgbClr val="FFFFFF"/>
                        </a:solidFill>
                      </a:endParaRPr>
                    </a:p>
                  </a:txBody>
                  <a:tcPr/>
                </a:tc>
                <a:tc hMerge="1">
                  <a:txBody>
                    <a:bodyPr/>
                    <a:lstStyle/>
                    <a:p>
                      <a:endParaRPr lang="en-US" dirty="0"/>
                    </a:p>
                  </a:txBody>
                  <a:tcPr/>
                </a:tc>
                <a:tc hMerge="1">
                  <a:txBody>
                    <a:bodyPr/>
                    <a:lstStyle/>
                    <a:p>
                      <a:endParaRPr lang="en-US" dirty="0"/>
                    </a:p>
                  </a:txBody>
                  <a:tcPr/>
                </a:tc>
              </a:tr>
              <a:tr h="855553">
                <a:tc>
                  <a:txBody>
                    <a:bodyPr/>
                    <a:lstStyle/>
                    <a:p>
                      <a:pPr algn="ctr"/>
                      <a:r>
                        <a:rPr lang="en-US" b="0" dirty="0" smtClean="0"/>
                        <a:t>Pectineus</a:t>
                      </a:r>
                      <a:endParaRPr lang="en-US" b="0" dirty="0"/>
                    </a:p>
                  </a:txBody>
                  <a:tcPr/>
                </a:tc>
                <a:tc>
                  <a:txBody>
                    <a:bodyPr/>
                    <a:lstStyle/>
                    <a:p>
                      <a:pPr algn="ctr"/>
                      <a:r>
                        <a:rPr lang="en-US" dirty="0" smtClean="0"/>
                        <a:t>Pectin pubis</a:t>
                      </a:r>
                      <a:endParaRPr lang="en-US" dirty="0"/>
                    </a:p>
                  </a:txBody>
                  <a:tcPr/>
                </a:tc>
                <a:tc>
                  <a:txBody>
                    <a:bodyPr/>
                    <a:lstStyle/>
                    <a:p>
                      <a:pPr algn="ctr"/>
                      <a:r>
                        <a:rPr lang="en-US" dirty="0" smtClean="0"/>
                        <a:t>Linea</a:t>
                      </a:r>
                      <a:r>
                        <a:rPr lang="en-US" baseline="0" dirty="0" smtClean="0"/>
                        <a:t> </a:t>
                      </a:r>
                      <a:r>
                        <a:rPr lang="en-US" baseline="0" dirty="0" err="1" smtClean="0"/>
                        <a:t>aspera</a:t>
                      </a:r>
                      <a:r>
                        <a:rPr lang="en-US" baseline="0" dirty="0" smtClean="0"/>
                        <a:t> and </a:t>
                      </a:r>
                      <a:r>
                        <a:rPr lang="en-US" baseline="0" dirty="0" err="1" smtClean="0"/>
                        <a:t>pectineal</a:t>
                      </a:r>
                      <a:r>
                        <a:rPr lang="en-US" baseline="0" dirty="0" smtClean="0"/>
                        <a:t> line</a:t>
                      </a:r>
                      <a:endParaRPr lang="en-US" dirty="0"/>
                    </a:p>
                  </a:txBody>
                  <a:tcPr/>
                </a:tc>
              </a:tr>
              <a:tr h="1222218">
                <a:tc>
                  <a:txBody>
                    <a:bodyPr/>
                    <a:lstStyle/>
                    <a:p>
                      <a:pPr algn="ctr"/>
                      <a:r>
                        <a:rPr lang="en-US" b="0" dirty="0" smtClean="0"/>
                        <a:t>Adductor </a:t>
                      </a:r>
                      <a:r>
                        <a:rPr lang="en-US" b="0" dirty="0" err="1" smtClean="0"/>
                        <a:t>longus</a:t>
                      </a:r>
                      <a:endParaRPr lang="en-US" b="0" dirty="0"/>
                    </a:p>
                  </a:txBody>
                  <a:tcPr/>
                </a:tc>
                <a:tc>
                  <a:txBody>
                    <a:bodyPr/>
                    <a:lstStyle/>
                    <a:p>
                      <a:pPr algn="ctr"/>
                      <a:r>
                        <a:rPr lang="en-US" dirty="0" smtClean="0"/>
                        <a:t>Superior pubic </a:t>
                      </a:r>
                      <a:r>
                        <a:rPr lang="en-US" dirty="0" err="1" smtClean="0"/>
                        <a:t>ramus</a:t>
                      </a:r>
                      <a:r>
                        <a:rPr lang="en-US" dirty="0" smtClean="0"/>
                        <a:t> and anterior side of </a:t>
                      </a:r>
                      <a:r>
                        <a:rPr lang="en-US" dirty="0" err="1" smtClean="0"/>
                        <a:t>symphesis</a:t>
                      </a:r>
                      <a:endParaRPr lang="en-US" dirty="0"/>
                    </a:p>
                  </a:txBody>
                  <a:tcPr/>
                </a:tc>
                <a:tc rowSpan="2">
                  <a:txBody>
                    <a:bodyPr/>
                    <a:lstStyle/>
                    <a:p>
                      <a:pPr algn="ctr"/>
                      <a:endParaRPr lang="en-US" dirty="0" smtClean="0"/>
                    </a:p>
                    <a:p>
                      <a:pPr algn="ctr"/>
                      <a:endParaRPr lang="en-US" dirty="0" smtClean="0"/>
                    </a:p>
                    <a:p>
                      <a:pPr algn="ctr"/>
                      <a:r>
                        <a:rPr lang="en-US" dirty="0" smtClean="0"/>
                        <a:t>Linea</a:t>
                      </a:r>
                      <a:r>
                        <a:rPr lang="en-US" baseline="0" dirty="0" smtClean="0"/>
                        <a:t> </a:t>
                      </a:r>
                      <a:r>
                        <a:rPr lang="en-US" baseline="0" dirty="0" err="1" smtClean="0"/>
                        <a:t>aspera</a:t>
                      </a:r>
                      <a:endParaRPr lang="en-US" dirty="0"/>
                    </a:p>
                  </a:txBody>
                  <a:tcPr/>
                </a:tc>
              </a:tr>
              <a:tr h="495677">
                <a:tc>
                  <a:txBody>
                    <a:bodyPr/>
                    <a:lstStyle/>
                    <a:p>
                      <a:pPr algn="ctr"/>
                      <a:r>
                        <a:rPr lang="en-US" b="0" dirty="0" smtClean="0"/>
                        <a:t>Adductor </a:t>
                      </a:r>
                      <a:r>
                        <a:rPr lang="en-US" b="0" dirty="0" err="1" smtClean="0"/>
                        <a:t>brevis</a:t>
                      </a:r>
                      <a:endParaRPr lang="en-US" b="0" dirty="0"/>
                    </a:p>
                  </a:txBody>
                  <a:tcPr/>
                </a:tc>
                <a:tc>
                  <a:txBody>
                    <a:bodyPr/>
                    <a:lstStyle/>
                    <a:p>
                      <a:pPr algn="ctr"/>
                      <a:r>
                        <a:rPr lang="en-US" dirty="0" smtClean="0"/>
                        <a:t>Inferior pubic </a:t>
                      </a:r>
                      <a:r>
                        <a:rPr lang="en-US" dirty="0" err="1" smtClean="0"/>
                        <a:t>ramus</a:t>
                      </a:r>
                      <a:endParaRPr lang="en-US" dirty="0"/>
                    </a:p>
                  </a:txBody>
                  <a:tcPr/>
                </a:tc>
                <a:tc vMerge="1">
                  <a:txBody>
                    <a:bodyPr/>
                    <a:lstStyle/>
                    <a:p>
                      <a:pPr algn="ctr"/>
                      <a:endParaRPr lang="en-US" dirty="0"/>
                    </a:p>
                  </a:txBody>
                  <a:tcPr/>
                </a:tc>
              </a:tr>
              <a:tr h="855553">
                <a:tc>
                  <a:txBody>
                    <a:bodyPr/>
                    <a:lstStyle/>
                    <a:p>
                      <a:pPr algn="ctr"/>
                      <a:r>
                        <a:rPr lang="en-US" b="0" dirty="0" err="1" smtClean="0"/>
                        <a:t>Gracilis</a:t>
                      </a:r>
                      <a:endParaRPr lang="en-US" b="0" dirty="0"/>
                    </a:p>
                  </a:txBody>
                  <a:tcPr/>
                </a:tc>
                <a:tc>
                  <a:txBody>
                    <a:bodyPr/>
                    <a:lstStyle/>
                    <a:p>
                      <a:pPr algn="ctr"/>
                      <a:r>
                        <a:rPr lang="en-US" dirty="0" smtClean="0"/>
                        <a:t>inferior</a:t>
                      </a:r>
                      <a:r>
                        <a:rPr lang="en-US" baseline="0" dirty="0" smtClean="0"/>
                        <a:t> pubic </a:t>
                      </a:r>
                      <a:r>
                        <a:rPr lang="en-US" baseline="0" dirty="0" err="1" smtClean="0"/>
                        <a:t>ramus</a:t>
                      </a:r>
                      <a:r>
                        <a:rPr lang="en-US" baseline="0" dirty="0" smtClean="0"/>
                        <a:t> below the </a:t>
                      </a:r>
                      <a:r>
                        <a:rPr lang="en-US" baseline="0" dirty="0" err="1" smtClean="0"/>
                        <a:t>symphesis</a:t>
                      </a:r>
                      <a:endParaRPr lang="en-US" dirty="0"/>
                    </a:p>
                  </a:txBody>
                  <a:tcPr/>
                </a:tc>
                <a:tc>
                  <a:txBody>
                    <a:bodyPr/>
                    <a:lstStyle/>
                    <a:p>
                      <a:pPr algn="ctr"/>
                      <a:r>
                        <a:rPr lang="en-US" dirty="0" smtClean="0"/>
                        <a:t>Tibia</a:t>
                      </a:r>
                      <a:endParaRPr lang="en-US" dirty="0"/>
                    </a:p>
                  </a:txBody>
                  <a:tcPr/>
                </a:tc>
              </a:tr>
              <a:tr h="855553">
                <a:tc>
                  <a:txBody>
                    <a:bodyPr/>
                    <a:lstStyle/>
                    <a:p>
                      <a:pPr algn="ctr"/>
                      <a:r>
                        <a:rPr lang="en-US" b="0" dirty="0" err="1" smtClean="0"/>
                        <a:t>Obturator</a:t>
                      </a:r>
                      <a:r>
                        <a:rPr lang="en-US" b="0" dirty="0" smtClean="0"/>
                        <a:t> </a:t>
                      </a:r>
                      <a:r>
                        <a:rPr lang="en-US" b="0" dirty="0" err="1" smtClean="0"/>
                        <a:t>externus</a:t>
                      </a:r>
                      <a:endParaRPr lang="en-US" b="0" dirty="0"/>
                    </a:p>
                  </a:txBody>
                  <a:tcPr/>
                </a:tc>
                <a:tc>
                  <a:txBody>
                    <a:bodyPr/>
                    <a:lstStyle/>
                    <a:p>
                      <a:pPr algn="ctr"/>
                      <a:r>
                        <a:rPr lang="en-US" dirty="0" smtClean="0"/>
                        <a:t>Outer surface of </a:t>
                      </a:r>
                      <a:r>
                        <a:rPr lang="en-US" dirty="0" err="1" smtClean="0"/>
                        <a:t>obturator</a:t>
                      </a:r>
                      <a:r>
                        <a:rPr lang="en-US" dirty="0" smtClean="0"/>
                        <a:t> membrane</a:t>
                      </a:r>
                      <a:endParaRPr lang="en-US" dirty="0"/>
                    </a:p>
                  </a:txBody>
                  <a:tcPr/>
                </a:tc>
                <a:tc>
                  <a:txBody>
                    <a:bodyPr/>
                    <a:lstStyle/>
                    <a:p>
                      <a:pPr algn="ctr"/>
                      <a:r>
                        <a:rPr lang="en-US" dirty="0" err="1" smtClean="0"/>
                        <a:t>Trochanteric</a:t>
                      </a:r>
                      <a:r>
                        <a:rPr lang="en-US" dirty="0" smtClean="0"/>
                        <a:t> </a:t>
                      </a:r>
                      <a:r>
                        <a:rPr lang="en-US" dirty="0" err="1" smtClean="0"/>
                        <a:t>fossa</a:t>
                      </a:r>
                      <a:r>
                        <a:rPr lang="en-US" dirty="0" smtClean="0"/>
                        <a:t> of the femur</a:t>
                      </a:r>
                      <a:endParaRPr lang="en-US" dirty="0"/>
                    </a:p>
                  </a:txBody>
                  <a:tcPr/>
                </a:tc>
              </a:tr>
              <a:tr h="855553">
                <a:tc>
                  <a:txBody>
                    <a:bodyPr/>
                    <a:lstStyle/>
                    <a:p>
                      <a:pPr algn="ctr"/>
                      <a:r>
                        <a:rPr lang="en-US" b="0" dirty="0" smtClean="0"/>
                        <a:t>Adductor </a:t>
                      </a:r>
                      <a:r>
                        <a:rPr lang="en-US" b="0" dirty="0" err="1" smtClean="0"/>
                        <a:t>minimus</a:t>
                      </a:r>
                      <a:endParaRPr lang="en-US" b="0" dirty="0"/>
                    </a:p>
                  </a:txBody>
                  <a:tcPr/>
                </a:tc>
                <a:tc>
                  <a:txBody>
                    <a:bodyPr/>
                    <a:lstStyle/>
                    <a:p>
                      <a:pPr algn="ctr"/>
                      <a:r>
                        <a:rPr lang="en-US" dirty="0" smtClean="0"/>
                        <a:t>Inferior pubic </a:t>
                      </a:r>
                      <a:r>
                        <a:rPr lang="en-US" dirty="0" err="1" smtClean="0"/>
                        <a:t>ramus</a:t>
                      </a:r>
                      <a:endParaRPr lang="en-US" dirty="0"/>
                    </a:p>
                  </a:txBody>
                  <a:tcPr/>
                </a:tc>
                <a:tc>
                  <a:txBody>
                    <a:bodyPr/>
                    <a:lstStyle/>
                    <a:p>
                      <a:pPr algn="ctr"/>
                      <a:r>
                        <a:rPr lang="en-US" dirty="0" smtClean="0"/>
                        <a:t>Medial lip of the </a:t>
                      </a:r>
                      <a:r>
                        <a:rPr lang="en-US" dirty="0" err="1" smtClean="0"/>
                        <a:t>linea</a:t>
                      </a:r>
                      <a:r>
                        <a:rPr lang="en-US" dirty="0" smtClean="0"/>
                        <a:t> </a:t>
                      </a:r>
                      <a:r>
                        <a:rPr lang="en-US" dirty="0" err="1" smtClean="0"/>
                        <a:t>aspera</a:t>
                      </a:r>
                      <a:endParaRPr lang="en-US" dirty="0"/>
                    </a:p>
                  </a:txBody>
                  <a:tcPr/>
                </a:tc>
              </a:tr>
              <a:tr h="1222218">
                <a:tc>
                  <a:txBody>
                    <a:bodyPr/>
                    <a:lstStyle/>
                    <a:p>
                      <a:pPr algn="ctr"/>
                      <a:r>
                        <a:rPr lang="en-US" b="0" dirty="0" smtClean="0"/>
                        <a:t>Adductor </a:t>
                      </a:r>
                      <a:r>
                        <a:rPr lang="en-US" b="0" dirty="0" err="1" smtClean="0"/>
                        <a:t>magnus</a:t>
                      </a:r>
                      <a:endParaRPr lang="en-US" b="0" dirty="0"/>
                    </a:p>
                  </a:txBody>
                  <a:tcPr/>
                </a:tc>
                <a:tc>
                  <a:txBody>
                    <a:bodyPr/>
                    <a:lstStyle/>
                    <a:p>
                      <a:pPr algn="ctr"/>
                      <a:r>
                        <a:rPr lang="en-US" dirty="0" smtClean="0"/>
                        <a:t>Inferior</a:t>
                      </a:r>
                      <a:r>
                        <a:rPr lang="en-US" baseline="0" dirty="0" smtClean="0"/>
                        <a:t> pubic </a:t>
                      </a:r>
                      <a:r>
                        <a:rPr lang="en-US" baseline="0" dirty="0" err="1" smtClean="0"/>
                        <a:t>ramus</a:t>
                      </a:r>
                      <a:r>
                        <a:rPr lang="en-US" baseline="0" dirty="0" smtClean="0"/>
                        <a:t>, </a:t>
                      </a:r>
                      <a:r>
                        <a:rPr lang="en-US" baseline="0" dirty="0" err="1" smtClean="0"/>
                        <a:t>ischial</a:t>
                      </a:r>
                      <a:r>
                        <a:rPr lang="en-US" baseline="0" dirty="0" smtClean="0"/>
                        <a:t> </a:t>
                      </a:r>
                      <a:r>
                        <a:rPr lang="en-US" baseline="0" dirty="0" err="1" smtClean="0"/>
                        <a:t>ramus</a:t>
                      </a:r>
                      <a:r>
                        <a:rPr lang="en-US" baseline="0" dirty="0" smtClean="0"/>
                        <a:t> and </a:t>
                      </a:r>
                      <a:r>
                        <a:rPr lang="en-US" baseline="0" dirty="0" err="1" smtClean="0"/>
                        <a:t>ischial</a:t>
                      </a:r>
                      <a:r>
                        <a:rPr lang="en-US" baseline="0" dirty="0" smtClean="0"/>
                        <a:t> </a:t>
                      </a:r>
                      <a:r>
                        <a:rPr lang="en-US" baseline="0" dirty="0" err="1" smtClean="0"/>
                        <a:t>tuberosity</a:t>
                      </a:r>
                      <a:endParaRPr lang="en-US" dirty="0"/>
                    </a:p>
                  </a:txBody>
                  <a:tcPr/>
                </a:tc>
                <a:tc>
                  <a:txBody>
                    <a:bodyPr/>
                    <a:lstStyle/>
                    <a:p>
                      <a:pPr algn="ctr"/>
                      <a:r>
                        <a:rPr lang="en-US" dirty="0" smtClean="0"/>
                        <a:t>Deep: </a:t>
                      </a:r>
                      <a:r>
                        <a:rPr lang="en-US" dirty="0" err="1" smtClean="0"/>
                        <a:t>linea</a:t>
                      </a:r>
                      <a:r>
                        <a:rPr lang="en-US" dirty="0" smtClean="0"/>
                        <a:t> </a:t>
                      </a:r>
                      <a:r>
                        <a:rPr lang="en-US" dirty="0" err="1" smtClean="0"/>
                        <a:t>aspera</a:t>
                      </a:r>
                      <a:endParaRPr lang="en-US" dirty="0" smtClean="0"/>
                    </a:p>
                    <a:p>
                      <a:pPr algn="ctr"/>
                      <a:r>
                        <a:rPr lang="en-US" dirty="0" smtClean="0"/>
                        <a:t>Superficial: adductor tubercle of femur</a:t>
                      </a:r>
                      <a:endParaRPr lang="en-US" dirty="0"/>
                    </a:p>
                  </a:txBody>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4.14_A.jpg"/>
          <p:cNvPicPr>
            <a:picLocks noChangeAspect="1"/>
          </p:cNvPicPr>
          <p:nvPr/>
        </p:nvPicPr>
        <p:blipFill>
          <a:blip r:embed="rId2"/>
          <a:srcRect l="22727" r="33333"/>
          <a:stretch>
            <a:fillRect/>
          </a:stretch>
        </p:blipFill>
        <p:spPr>
          <a:xfrm>
            <a:off x="1181100" y="990600"/>
            <a:ext cx="2209800" cy="5029200"/>
          </a:xfrm>
          <a:prstGeom prst="rect">
            <a:avLst/>
          </a:prstGeom>
        </p:spPr>
      </p:pic>
      <p:sp>
        <p:nvSpPr>
          <p:cNvPr id="4" name="Title 4"/>
          <p:cNvSpPr txBox="1">
            <a:spLocks/>
          </p:cNvSpPr>
          <p:nvPr/>
        </p:nvSpPr>
        <p:spPr>
          <a:xfrm>
            <a:off x="3657600" y="228600"/>
            <a:ext cx="4953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Femoral Triangle</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6" name="TextBox 5"/>
          <p:cNvSpPr txBox="1"/>
          <p:nvPr/>
        </p:nvSpPr>
        <p:spPr>
          <a:xfrm>
            <a:off x="4038600" y="1447800"/>
            <a:ext cx="4724400" cy="1938992"/>
          </a:xfrm>
          <a:prstGeom prst="rect">
            <a:avLst/>
          </a:prstGeom>
          <a:noFill/>
        </p:spPr>
        <p:txBody>
          <a:bodyPr wrap="square" rtlCol="0">
            <a:spAutoFit/>
          </a:bodyPr>
          <a:lstStyle/>
          <a:p>
            <a:r>
              <a:rPr lang="en-US" sz="2000" dirty="0" smtClean="0"/>
              <a:t>The Femoral Triangle is a portion of the upper thigh.  The triangular shape is created with the combination of the </a:t>
            </a:r>
            <a:r>
              <a:rPr lang="en-US" sz="2000" b="1" dirty="0" smtClean="0">
                <a:solidFill>
                  <a:srgbClr val="77933C"/>
                </a:solidFill>
              </a:rPr>
              <a:t>inguinal ligament</a:t>
            </a:r>
            <a:r>
              <a:rPr lang="en-US" sz="2000" b="1" dirty="0" smtClean="0"/>
              <a:t>, </a:t>
            </a:r>
            <a:r>
              <a:rPr lang="en-US" sz="2000" b="1" dirty="0" smtClean="0">
                <a:solidFill>
                  <a:schemeClr val="accent3">
                    <a:lumMod val="75000"/>
                  </a:schemeClr>
                </a:solidFill>
              </a:rPr>
              <a:t>adductor </a:t>
            </a:r>
            <a:r>
              <a:rPr lang="en-US" sz="2000" b="1" dirty="0" err="1" smtClean="0">
                <a:solidFill>
                  <a:schemeClr val="accent3">
                    <a:lumMod val="75000"/>
                  </a:schemeClr>
                </a:solidFill>
              </a:rPr>
              <a:t>longus</a:t>
            </a:r>
            <a:r>
              <a:rPr lang="en-US" sz="2000" b="1" dirty="0" smtClean="0">
                <a:solidFill>
                  <a:schemeClr val="accent3">
                    <a:lumMod val="75000"/>
                  </a:schemeClr>
                </a:solidFill>
              </a:rPr>
              <a:t> muscle </a:t>
            </a:r>
            <a:r>
              <a:rPr lang="en-US" sz="2000" dirty="0" smtClean="0"/>
              <a:t>and</a:t>
            </a:r>
            <a:r>
              <a:rPr lang="en-US" sz="2000" b="1" dirty="0" smtClean="0"/>
              <a:t> </a:t>
            </a:r>
            <a:r>
              <a:rPr lang="en-US" sz="2000" b="1" dirty="0" err="1" smtClean="0">
                <a:solidFill>
                  <a:schemeClr val="accent3">
                    <a:lumMod val="75000"/>
                  </a:schemeClr>
                </a:solidFill>
              </a:rPr>
              <a:t>sartorius</a:t>
            </a:r>
            <a:r>
              <a:rPr lang="en-US" sz="2000" b="1" dirty="0" smtClean="0">
                <a:solidFill>
                  <a:schemeClr val="accent3">
                    <a:lumMod val="75000"/>
                  </a:schemeClr>
                </a:solidFill>
              </a:rPr>
              <a:t> muscle</a:t>
            </a:r>
            <a:r>
              <a:rPr lang="en-US" sz="2000" b="1" dirty="0" smtClean="0"/>
              <a:t>.  </a:t>
            </a:r>
          </a:p>
          <a:p>
            <a:endParaRPr lang="en-US" sz="2000" b="1" dirty="0" smtClean="0">
              <a:solidFill>
                <a:schemeClr val="accent1"/>
              </a:solidFill>
            </a:endParaRPr>
          </a:p>
        </p:txBody>
      </p:sp>
      <p:sp>
        <p:nvSpPr>
          <p:cNvPr id="7" name="TextBox 6"/>
          <p:cNvSpPr txBox="1"/>
          <p:nvPr/>
        </p:nvSpPr>
        <p:spPr>
          <a:xfrm>
            <a:off x="2743200" y="5638800"/>
            <a:ext cx="2590800" cy="369332"/>
          </a:xfrm>
          <a:prstGeom prst="rect">
            <a:avLst/>
          </a:prstGeom>
          <a:noFill/>
        </p:spPr>
        <p:txBody>
          <a:bodyPr wrap="square" rtlCol="0">
            <a:spAutoFit/>
          </a:bodyPr>
          <a:lstStyle/>
          <a:p>
            <a:r>
              <a:rPr lang="en-US" dirty="0" smtClean="0"/>
              <a:t>Adductor </a:t>
            </a:r>
            <a:r>
              <a:rPr lang="en-US" dirty="0" err="1" smtClean="0"/>
              <a:t>longus</a:t>
            </a:r>
            <a:endParaRPr lang="en-US" dirty="0"/>
          </a:p>
        </p:txBody>
      </p:sp>
      <p:sp>
        <p:nvSpPr>
          <p:cNvPr id="9" name="TextBox 8"/>
          <p:cNvSpPr txBox="1"/>
          <p:nvPr/>
        </p:nvSpPr>
        <p:spPr>
          <a:xfrm>
            <a:off x="990600" y="228600"/>
            <a:ext cx="1524000" cy="646331"/>
          </a:xfrm>
          <a:prstGeom prst="rect">
            <a:avLst/>
          </a:prstGeom>
          <a:noFill/>
        </p:spPr>
        <p:txBody>
          <a:bodyPr wrap="square" rtlCol="0">
            <a:spAutoFit/>
          </a:bodyPr>
          <a:lstStyle/>
          <a:p>
            <a:r>
              <a:rPr lang="en-US" dirty="0" smtClean="0"/>
              <a:t>Inguinal ligament</a:t>
            </a:r>
            <a:endParaRPr lang="en-US" dirty="0"/>
          </a:p>
        </p:txBody>
      </p:sp>
      <p:sp>
        <p:nvSpPr>
          <p:cNvPr id="14" name="TextBox 13"/>
          <p:cNvSpPr txBox="1"/>
          <p:nvPr/>
        </p:nvSpPr>
        <p:spPr>
          <a:xfrm>
            <a:off x="0" y="2408913"/>
            <a:ext cx="1524000" cy="369332"/>
          </a:xfrm>
          <a:prstGeom prst="rect">
            <a:avLst/>
          </a:prstGeom>
          <a:noFill/>
        </p:spPr>
        <p:txBody>
          <a:bodyPr wrap="square" rtlCol="0">
            <a:spAutoFit/>
          </a:bodyPr>
          <a:lstStyle/>
          <a:p>
            <a:r>
              <a:rPr lang="en-US" dirty="0" smtClean="0"/>
              <a:t>Sartorius</a:t>
            </a:r>
            <a:endParaRPr lang="en-US" dirty="0"/>
          </a:p>
        </p:txBody>
      </p:sp>
      <p:cxnSp>
        <p:nvCxnSpPr>
          <p:cNvPr id="15" name="Straight Arrow Connector 14"/>
          <p:cNvCxnSpPr/>
          <p:nvPr/>
        </p:nvCxnSpPr>
        <p:spPr>
          <a:xfrm>
            <a:off x="592180" y="2778245"/>
            <a:ext cx="1314839" cy="87935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1546343" y="2074334"/>
            <a:ext cx="1027759" cy="4020490"/>
          </a:xfrm>
          <a:custGeom>
            <a:avLst/>
            <a:gdLst>
              <a:gd name="connsiteX0" fmla="*/ 1014824 w 1027759"/>
              <a:gd name="connsiteY0" fmla="*/ 3936999 h 4020490"/>
              <a:gd name="connsiteX1" fmla="*/ 979546 w 1027759"/>
              <a:gd name="connsiteY1" fmla="*/ 3358444 h 4020490"/>
              <a:gd name="connsiteX2" fmla="*/ 859601 w 1027759"/>
              <a:gd name="connsiteY2" fmla="*/ 2575277 h 4020490"/>
              <a:gd name="connsiteX3" fmla="*/ 619713 w 1027759"/>
              <a:gd name="connsiteY3" fmla="*/ 1714499 h 4020490"/>
              <a:gd name="connsiteX4" fmla="*/ 492713 w 1027759"/>
              <a:gd name="connsiteY4" fmla="*/ 980722 h 4020490"/>
              <a:gd name="connsiteX5" fmla="*/ 408046 w 1027759"/>
              <a:gd name="connsiteY5" fmla="*/ 486833 h 4020490"/>
              <a:gd name="connsiteX6" fmla="*/ 379824 w 1027759"/>
              <a:gd name="connsiteY6" fmla="*/ 395110 h 4020490"/>
              <a:gd name="connsiteX7" fmla="*/ 48213 w 1027759"/>
              <a:gd name="connsiteY7" fmla="*/ 28222 h 4020490"/>
              <a:gd name="connsiteX8" fmla="*/ 90546 w 1027759"/>
              <a:gd name="connsiteY8" fmla="*/ 225777 h 4020490"/>
              <a:gd name="connsiteX9" fmla="*/ 118768 w 1027759"/>
              <a:gd name="connsiteY9" fmla="*/ 578555 h 4020490"/>
              <a:gd name="connsiteX10" fmla="*/ 266935 w 1027759"/>
              <a:gd name="connsiteY10" fmla="*/ 1305277 h 4020490"/>
              <a:gd name="connsiteX11" fmla="*/ 464490 w 1027759"/>
              <a:gd name="connsiteY11" fmla="*/ 2095499 h 4020490"/>
              <a:gd name="connsiteX12" fmla="*/ 669101 w 1027759"/>
              <a:gd name="connsiteY12" fmla="*/ 2709333 h 4020490"/>
              <a:gd name="connsiteX13" fmla="*/ 845490 w 1027759"/>
              <a:gd name="connsiteY13" fmla="*/ 3372555 h 4020490"/>
              <a:gd name="connsiteX14" fmla="*/ 901935 w 1027759"/>
              <a:gd name="connsiteY14" fmla="*/ 3859388 h 4020490"/>
              <a:gd name="connsiteX15" fmla="*/ 1014824 w 1027759"/>
              <a:gd name="connsiteY15" fmla="*/ 3936999 h 40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7759" h="4020490">
                <a:moveTo>
                  <a:pt x="1014824" y="3936999"/>
                </a:moveTo>
                <a:cubicBezTo>
                  <a:pt x="1027759" y="3853508"/>
                  <a:pt x="1005417" y="3585398"/>
                  <a:pt x="979546" y="3358444"/>
                </a:cubicBezTo>
                <a:cubicBezTo>
                  <a:pt x="953676" y="3131490"/>
                  <a:pt x="919573" y="2849268"/>
                  <a:pt x="859601" y="2575277"/>
                </a:cubicBezTo>
                <a:cubicBezTo>
                  <a:pt x="799629" y="2301286"/>
                  <a:pt x="680861" y="1980258"/>
                  <a:pt x="619713" y="1714499"/>
                </a:cubicBezTo>
                <a:cubicBezTo>
                  <a:pt x="558565" y="1448740"/>
                  <a:pt x="527991" y="1185333"/>
                  <a:pt x="492713" y="980722"/>
                </a:cubicBezTo>
                <a:cubicBezTo>
                  <a:pt x="457435" y="776111"/>
                  <a:pt x="426861" y="584435"/>
                  <a:pt x="408046" y="486833"/>
                </a:cubicBezTo>
                <a:cubicBezTo>
                  <a:pt x="389231" y="389231"/>
                  <a:pt x="439796" y="471545"/>
                  <a:pt x="379824" y="395110"/>
                </a:cubicBezTo>
                <a:cubicBezTo>
                  <a:pt x="319852" y="318675"/>
                  <a:pt x="96426" y="56444"/>
                  <a:pt x="48213" y="28222"/>
                </a:cubicBezTo>
                <a:cubicBezTo>
                  <a:pt x="0" y="0"/>
                  <a:pt x="78787" y="134055"/>
                  <a:pt x="90546" y="225777"/>
                </a:cubicBezTo>
                <a:cubicBezTo>
                  <a:pt x="102305" y="317499"/>
                  <a:pt x="89370" y="398638"/>
                  <a:pt x="118768" y="578555"/>
                </a:cubicBezTo>
                <a:cubicBezTo>
                  <a:pt x="148166" y="758472"/>
                  <a:pt x="209315" y="1052453"/>
                  <a:pt x="266935" y="1305277"/>
                </a:cubicBezTo>
                <a:cubicBezTo>
                  <a:pt x="324555" y="1558101"/>
                  <a:pt x="397462" y="1861490"/>
                  <a:pt x="464490" y="2095499"/>
                </a:cubicBezTo>
                <a:cubicBezTo>
                  <a:pt x="531518" y="2329508"/>
                  <a:pt x="605601" y="2496490"/>
                  <a:pt x="669101" y="2709333"/>
                </a:cubicBezTo>
                <a:cubicBezTo>
                  <a:pt x="732601" y="2922176"/>
                  <a:pt x="806684" y="3180879"/>
                  <a:pt x="845490" y="3372555"/>
                </a:cubicBezTo>
                <a:cubicBezTo>
                  <a:pt x="884296" y="3564231"/>
                  <a:pt x="874889" y="3764138"/>
                  <a:pt x="901935" y="3859388"/>
                </a:cubicBezTo>
                <a:cubicBezTo>
                  <a:pt x="928981" y="3954638"/>
                  <a:pt x="1001889" y="4020490"/>
                  <a:pt x="1014824" y="3936999"/>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1455208" y="1843088"/>
            <a:ext cx="1503363" cy="1427162"/>
          </a:xfrm>
          <a:custGeom>
            <a:avLst/>
            <a:gdLst>
              <a:gd name="connsiteX0" fmla="*/ 1459442 w 1503363"/>
              <a:gd name="connsiteY0" fmla="*/ 1414462 h 1427162"/>
              <a:gd name="connsiteX1" fmla="*/ 1319742 w 1503363"/>
              <a:gd name="connsiteY1" fmla="*/ 1344612 h 1427162"/>
              <a:gd name="connsiteX2" fmla="*/ 1275292 w 1503363"/>
              <a:gd name="connsiteY2" fmla="*/ 1290637 h 1427162"/>
              <a:gd name="connsiteX3" fmla="*/ 767292 w 1503363"/>
              <a:gd name="connsiteY3" fmla="*/ 909637 h 1427162"/>
              <a:gd name="connsiteX4" fmla="*/ 373592 w 1503363"/>
              <a:gd name="connsiteY4" fmla="*/ 528637 h 1427162"/>
              <a:gd name="connsiteX5" fmla="*/ 33867 w 1503363"/>
              <a:gd name="connsiteY5" fmla="*/ 80962 h 1427162"/>
              <a:gd name="connsiteX6" fmla="*/ 170392 w 1503363"/>
              <a:gd name="connsiteY6" fmla="*/ 42862 h 1427162"/>
              <a:gd name="connsiteX7" fmla="*/ 224367 w 1503363"/>
              <a:gd name="connsiteY7" fmla="*/ 147637 h 1427162"/>
              <a:gd name="connsiteX8" fmla="*/ 303742 w 1503363"/>
              <a:gd name="connsiteY8" fmla="*/ 306387 h 1427162"/>
              <a:gd name="connsiteX9" fmla="*/ 506942 w 1503363"/>
              <a:gd name="connsiteY9" fmla="*/ 573087 h 1427162"/>
              <a:gd name="connsiteX10" fmla="*/ 719667 w 1503363"/>
              <a:gd name="connsiteY10" fmla="*/ 801687 h 1427162"/>
              <a:gd name="connsiteX11" fmla="*/ 837142 w 1503363"/>
              <a:gd name="connsiteY11" fmla="*/ 839787 h 1427162"/>
              <a:gd name="connsiteX12" fmla="*/ 910167 w 1503363"/>
              <a:gd name="connsiteY12" fmla="*/ 773112 h 1427162"/>
              <a:gd name="connsiteX13" fmla="*/ 919692 w 1503363"/>
              <a:gd name="connsiteY13" fmla="*/ 681037 h 1427162"/>
              <a:gd name="connsiteX14" fmla="*/ 935567 w 1503363"/>
              <a:gd name="connsiteY14" fmla="*/ 611187 h 1427162"/>
              <a:gd name="connsiteX15" fmla="*/ 1024467 w 1503363"/>
              <a:gd name="connsiteY15" fmla="*/ 842962 h 1427162"/>
              <a:gd name="connsiteX16" fmla="*/ 1211792 w 1503363"/>
              <a:gd name="connsiteY16" fmla="*/ 1074737 h 1427162"/>
              <a:gd name="connsiteX17" fmla="*/ 1430867 w 1503363"/>
              <a:gd name="connsiteY17" fmla="*/ 1223962 h 1427162"/>
              <a:gd name="connsiteX18" fmla="*/ 1491192 w 1503363"/>
              <a:gd name="connsiteY18" fmla="*/ 1268412 h 1427162"/>
              <a:gd name="connsiteX19" fmla="*/ 1459442 w 1503363"/>
              <a:gd name="connsiteY19" fmla="*/ 1414462 h 142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03363" h="1427162">
                <a:moveTo>
                  <a:pt x="1459442" y="1414462"/>
                </a:moveTo>
                <a:cubicBezTo>
                  <a:pt x="1430867" y="1427162"/>
                  <a:pt x="1350434" y="1365249"/>
                  <a:pt x="1319742" y="1344612"/>
                </a:cubicBezTo>
                <a:cubicBezTo>
                  <a:pt x="1289050" y="1323975"/>
                  <a:pt x="1367367" y="1363133"/>
                  <a:pt x="1275292" y="1290637"/>
                </a:cubicBezTo>
                <a:cubicBezTo>
                  <a:pt x="1183217" y="1218141"/>
                  <a:pt x="917575" y="1036637"/>
                  <a:pt x="767292" y="909637"/>
                </a:cubicBezTo>
                <a:cubicBezTo>
                  <a:pt x="617009" y="782637"/>
                  <a:pt x="495829" y="666749"/>
                  <a:pt x="373592" y="528637"/>
                </a:cubicBezTo>
                <a:cubicBezTo>
                  <a:pt x="251355" y="390525"/>
                  <a:pt x="67734" y="161924"/>
                  <a:pt x="33867" y="80962"/>
                </a:cubicBezTo>
                <a:cubicBezTo>
                  <a:pt x="0" y="0"/>
                  <a:pt x="138642" y="31750"/>
                  <a:pt x="170392" y="42862"/>
                </a:cubicBezTo>
                <a:cubicBezTo>
                  <a:pt x="202142" y="53974"/>
                  <a:pt x="202142" y="103716"/>
                  <a:pt x="224367" y="147637"/>
                </a:cubicBezTo>
                <a:cubicBezTo>
                  <a:pt x="246592" y="191558"/>
                  <a:pt x="256646" y="235479"/>
                  <a:pt x="303742" y="306387"/>
                </a:cubicBezTo>
                <a:cubicBezTo>
                  <a:pt x="350838" y="377295"/>
                  <a:pt x="437621" y="490537"/>
                  <a:pt x="506942" y="573087"/>
                </a:cubicBezTo>
                <a:cubicBezTo>
                  <a:pt x="576263" y="655637"/>
                  <a:pt x="664634" y="757237"/>
                  <a:pt x="719667" y="801687"/>
                </a:cubicBezTo>
                <a:cubicBezTo>
                  <a:pt x="774700" y="846137"/>
                  <a:pt x="805392" y="844549"/>
                  <a:pt x="837142" y="839787"/>
                </a:cubicBezTo>
                <a:cubicBezTo>
                  <a:pt x="868892" y="835025"/>
                  <a:pt x="896409" y="799570"/>
                  <a:pt x="910167" y="773112"/>
                </a:cubicBezTo>
                <a:cubicBezTo>
                  <a:pt x="923925" y="746654"/>
                  <a:pt x="915459" y="708025"/>
                  <a:pt x="919692" y="681037"/>
                </a:cubicBezTo>
                <a:cubicBezTo>
                  <a:pt x="923925" y="654050"/>
                  <a:pt x="918104" y="584199"/>
                  <a:pt x="935567" y="611187"/>
                </a:cubicBezTo>
                <a:cubicBezTo>
                  <a:pt x="953030" y="638175"/>
                  <a:pt x="978430" y="765704"/>
                  <a:pt x="1024467" y="842962"/>
                </a:cubicBezTo>
                <a:cubicBezTo>
                  <a:pt x="1070505" y="920220"/>
                  <a:pt x="1144059" y="1011237"/>
                  <a:pt x="1211792" y="1074737"/>
                </a:cubicBezTo>
                <a:cubicBezTo>
                  <a:pt x="1279525" y="1138237"/>
                  <a:pt x="1384300" y="1191683"/>
                  <a:pt x="1430867" y="1223962"/>
                </a:cubicBezTo>
                <a:cubicBezTo>
                  <a:pt x="1477434" y="1256241"/>
                  <a:pt x="1479021" y="1239837"/>
                  <a:pt x="1491192" y="1268412"/>
                </a:cubicBezTo>
                <a:cubicBezTo>
                  <a:pt x="1503363" y="1296987"/>
                  <a:pt x="1488017" y="1401762"/>
                  <a:pt x="1459442" y="1414462"/>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rot="16200000" flipH="1">
            <a:off x="978444" y="1345295"/>
            <a:ext cx="1857148" cy="9164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1872192" y="2478617"/>
            <a:ext cx="991658" cy="1520825"/>
          </a:xfrm>
          <a:custGeom>
            <a:avLst/>
            <a:gdLst>
              <a:gd name="connsiteX0" fmla="*/ 953558 w 1115483"/>
              <a:gd name="connsiteY0" fmla="*/ 759883 h 1520825"/>
              <a:gd name="connsiteX1" fmla="*/ 826558 w 1115483"/>
              <a:gd name="connsiteY1" fmla="*/ 944033 h 1520825"/>
              <a:gd name="connsiteX2" fmla="*/ 534458 w 1115483"/>
              <a:gd name="connsiteY2" fmla="*/ 1280583 h 1520825"/>
              <a:gd name="connsiteX3" fmla="*/ 382058 w 1115483"/>
              <a:gd name="connsiteY3" fmla="*/ 1515533 h 1520825"/>
              <a:gd name="connsiteX4" fmla="*/ 318558 w 1115483"/>
              <a:gd name="connsiteY4" fmla="*/ 1312333 h 1520825"/>
              <a:gd name="connsiteX5" fmla="*/ 223308 w 1115483"/>
              <a:gd name="connsiteY5" fmla="*/ 937683 h 1520825"/>
              <a:gd name="connsiteX6" fmla="*/ 121708 w 1115483"/>
              <a:gd name="connsiteY6" fmla="*/ 289983 h 1520825"/>
              <a:gd name="connsiteX7" fmla="*/ 45508 w 1115483"/>
              <a:gd name="connsiteY7" fmla="*/ 4233 h 1520825"/>
              <a:gd name="connsiteX8" fmla="*/ 394758 w 1115483"/>
              <a:gd name="connsiteY8" fmla="*/ 315383 h 1520825"/>
              <a:gd name="connsiteX9" fmla="*/ 1023408 w 1115483"/>
              <a:gd name="connsiteY9" fmla="*/ 785283 h 1520825"/>
              <a:gd name="connsiteX10" fmla="*/ 953558 w 1115483"/>
              <a:gd name="connsiteY10" fmla="*/ 759883 h 1520825"/>
              <a:gd name="connsiteX0" fmla="*/ 953558 w 1025525"/>
              <a:gd name="connsiteY0" fmla="*/ 759883 h 1520825"/>
              <a:gd name="connsiteX1" fmla="*/ 826558 w 1025525"/>
              <a:gd name="connsiteY1" fmla="*/ 944033 h 1520825"/>
              <a:gd name="connsiteX2" fmla="*/ 534458 w 1025525"/>
              <a:gd name="connsiteY2" fmla="*/ 1280583 h 1520825"/>
              <a:gd name="connsiteX3" fmla="*/ 382058 w 1025525"/>
              <a:gd name="connsiteY3" fmla="*/ 1515533 h 1520825"/>
              <a:gd name="connsiteX4" fmla="*/ 318558 w 1025525"/>
              <a:gd name="connsiteY4" fmla="*/ 1312333 h 1520825"/>
              <a:gd name="connsiteX5" fmla="*/ 223308 w 1025525"/>
              <a:gd name="connsiteY5" fmla="*/ 937683 h 1520825"/>
              <a:gd name="connsiteX6" fmla="*/ 121708 w 1025525"/>
              <a:gd name="connsiteY6" fmla="*/ 289983 h 1520825"/>
              <a:gd name="connsiteX7" fmla="*/ 45508 w 1025525"/>
              <a:gd name="connsiteY7" fmla="*/ 4233 h 1520825"/>
              <a:gd name="connsiteX8" fmla="*/ 394758 w 1025525"/>
              <a:gd name="connsiteY8" fmla="*/ 315383 h 1520825"/>
              <a:gd name="connsiteX9" fmla="*/ 953558 w 1025525"/>
              <a:gd name="connsiteY9" fmla="*/ 759883 h 1520825"/>
              <a:gd name="connsiteX0" fmla="*/ 953558 w 991658"/>
              <a:gd name="connsiteY0" fmla="*/ 759883 h 1520825"/>
              <a:gd name="connsiteX1" fmla="*/ 826558 w 991658"/>
              <a:gd name="connsiteY1" fmla="*/ 944033 h 1520825"/>
              <a:gd name="connsiteX2" fmla="*/ 534458 w 991658"/>
              <a:gd name="connsiteY2" fmla="*/ 1280583 h 1520825"/>
              <a:gd name="connsiteX3" fmla="*/ 382058 w 991658"/>
              <a:gd name="connsiteY3" fmla="*/ 1515533 h 1520825"/>
              <a:gd name="connsiteX4" fmla="*/ 318558 w 991658"/>
              <a:gd name="connsiteY4" fmla="*/ 1312333 h 1520825"/>
              <a:gd name="connsiteX5" fmla="*/ 223308 w 991658"/>
              <a:gd name="connsiteY5" fmla="*/ 937683 h 1520825"/>
              <a:gd name="connsiteX6" fmla="*/ 121708 w 991658"/>
              <a:gd name="connsiteY6" fmla="*/ 289983 h 1520825"/>
              <a:gd name="connsiteX7" fmla="*/ 45508 w 991658"/>
              <a:gd name="connsiteY7" fmla="*/ 4233 h 1520825"/>
              <a:gd name="connsiteX8" fmla="*/ 394758 w 991658"/>
              <a:gd name="connsiteY8" fmla="*/ 315383 h 1520825"/>
              <a:gd name="connsiteX9" fmla="*/ 953558 w 991658"/>
              <a:gd name="connsiteY9" fmla="*/ 759883 h 152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1658" h="1520825">
                <a:moveTo>
                  <a:pt x="953558" y="759883"/>
                </a:moveTo>
                <a:cubicBezTo>
                  <a:pt x="991658" y="760816"/>
                  <a:pt x="896408" y="857250"/>
                  <a:pt x="826558" y="944033"/>
                </a:cubicBezTo>
                <a:cubicBezTo>
                  <a:pt x="756708" y="1030816"/>
                  <a:pt x="608541" y="1185333"/>
                  <a:pt x="534458" y="1280583"/>
                </a:cubicBezTo>
                <a:cubicBezTo>
                  <a:pt x="460375" y="1375833"/>
                  <a:pt x="418041" y="1510241"/>
                  <a:pt x="382058" y="1515533"/>
                </a:cubicBezTo>
                <a:cubicBezTo>
                  <a:pt x="346075" y="1520825"/>
                  <a:pt x="345016" y="1408641"/>
                  <a:pt x="318558" y="1312333"/>
                </a:cubicBezTo>
                <a:cubicBezTo>
                  <a:pt x="292100" y="1216025"/>
                  <a:pt x="256116" y="1108075"/>
                  <a:pt x="223308" y="937683"/>
                </a:cubicBezTo>
                <a:cubicBezTo>
                  <a:pt x="190500" y="767291"/>
                  <a:pt x="151341" y="445558"/>
                  <a:pt x="121708" y="289983"/>
                </a:cubicBezTo>
                <a:cubicBezTo>
                  <a:pt x="92075" y="134408"/>
                  <a:pt x="0" y="0"/>
                  <a:pt x="45508" y="4233"/>
                </a:cubicBezTo>
                <a:cubicBezTo>
                  <a:pt x="91016" y="8466"/>
                  <a:pt x="243416" y="189441"/>
                  <a:pt x="394758" y="315383"/>
                </a:cubicBezTo>
                <a:cubicBezTo>
                  <a:pt x="546100" y="441325"/>
                  <a:pt x="881591" y="655108"/>
                  <a:pt x="953558" y="759883"/>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2243667" y="3209925"/>
            <a:ext cx="661458" cy="1922992"/>
          </a:xfrm>
          <a:custGeom>
            <a:avLst/>
            <a:gdLst>
              <a:gd name="connsiteX0" fmla="*/ 651933 w 661458"/>
              <a:gd name="connsiteY0" fmla="*/ 66675 h 1922992"/>
              <a:gd name="connsiteX1" fmla="*/ 550333 w 661458"/>
              <a:gd name="connsiteY1" fmla="*/ 428625 h 1922992"/>
              <a:gd name="connsiteX2" fmla="*/ 448733 w 661458"/>
              <a:gd name="connsiteY2" fmla="*/ 1057275 h 1922992"/>
              <a:gd name="connsiteX3" fmla="*/ 404283 w 661458"/>
              <a:gd name="connsiteY3" fmla="*/ 1527175 h 1922992"/>
              <a:gd name="connsiteX4" fmla="*/ 239183 w 661458"/>
              <a:gd name="connsiteY4" fmla="*/ 1876425 h 1922992"/>
              <a:gd name="connsiteX5" fmla="*/ 226483 w 661458"/>
              <a:gd name="connsiteY5" fmla="*/ 1806575 h 1922992"/>
              <a:gd name="connsiteX6" fmla="*/ 143933 w 661458"/>
              <a:gd name="connsiteY6" fmla="*/ 1406525 h 1922992"/>
              <a:gd name="connsiteX7" fmla="*/ 48683 w 661458"/>
              <a:gd name="connsiteY7" fmla="*/ 987425 h 1922992"/>
              <a:gd name="connsiteX8" fmla="*/ 10583 w 661458"/>
              <a:gd name="connsiteY8" fmla="*/ 809625 h 1922992"/>
              <a:gd name="connsiteX9" fmla="*/ 112183 w 661458"/>
              <a:gd name="connsiteY9" fmla="*/ 638175 h 1922992"/>
              <a:gd name="connsiteX10" fmla="*/ 270933 w 661458"/>
              <a:gd name="connsiteY10" fmla="*/ 428625 h 1922992"/>
              <a:gd name="connsiteX11" fmla="*/ 550333 w 661458"/>
              <a:gd name="connsiteY11" fmla="*/ 123825 h 1922992"/>
              <a:gd name="connsiteX12" fmla="*/ 607483 w 661458"/>
              <a:gd name="connsiteY12" fmla="*/ 28575 h 1922992"/>
              <a:gd name="connsiteX13" fmla="*/ 651933 w 661458"/>
              <a:gd name="connsiteY13" fmla="*/ 66675 h 192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1458" h="1922992">
                <a:moveTo>
                  <a:pt x="651933" y="66675"/>
                </a:moveTo>
                <a:cubicBezTo>
                  <a:pt x="642408" y="133350"/>
                  <a:pt x="584200" y="263525"/>
                  <a:pt x="550333" y="428625"/>
                </a:cubicBezTo>
                <a:cubicBezTo>
                  <a:pt x="516466" y="593725"/>
                  <a:pt x="473075" y="874183"/>
                  <a:pt x="448733" y="1057275"/>
                </a:cubicBezTo>
                <a:cubicBezTo>
                  <a:pt x="424391" y="1240367"/>
                  <a:pt x="439208" y="1390650"/>
                  <a:pt x="404283" y="1527175"/>
                </a:cubicBezTo>
                <a:cubicBezTo>
                  <a:pt x="369358" y="1663700"/>
                  <a:pt x="268816" y="1829858"/>
                  <a:pt x="239183" y="1876425"/>
                </a:cubicBezTo>
                <a:cubicBezTo>
                  <a:pt x="209550" y="1922992"/>
                  <a:pt x="242358" y="1884891"/>
                  <a:pt x="226483" y="1806575"/>
                </a:cubicBezTo>
                <a:cubicBezTo>
                  <a:pt x="210608" y="1728259"/>
                  <a:pt x="173566" y="1543050"/>
                  <a:pt x="143933" y="1406525"/>
                </a:cubicBezTo>
                <a:cubicBezTo>
                  <a:pt x="114300" y="1270000"/>
                  <a:pt x="70908" y="1086908"/>
                  <a:pt x="48683" y="987425"/>
                </a:cubicBezTo>
                <a:cubicBezTo>
                  <a:pt x="26458" y="887942"/>
                  <a:pt x="0" y="867833"/>
                  <a:pt x="10583" y="809625"/>
                </a:cubicBezTo>
                <a:cubicBezTo>
                  <a:pt x="21166" y="751417"/>
                  <a:pt x="68791" y="701675"/>
                  <a:pt x="112183" y="638175"/>
                </a:cubicBezTo>
                <a:cubicBezTo>
                  <a:pt x="155575" y="574675"/>
                  <a:pt x="197908" y="514350"/>
                  <a:pt x="270933" y="428625"/>
                </a:cubicBezTo>
                <a:cubicBezTo>
                  <a:pt x="343958" y="342900"/>
                  <a:pt x="494241" y="190500"/>
                  <a:pt x="550333" y="123825"/>
                </a:cubicBezTo>
                <a:cubicBezTo>
                  <a:pt x="606425" y="57150"/>
                  <a:pt x="589491" y="37042"/>
                  <a:pt x="607483" y="28575"/>
                </a:cubicBezTo>
                <a:cubicBezTo>
                  <a:pt x="625475" y="20108"/>
                  <a:pt x="661458" y="0"/>
                  <a:pt x="651933" y="66675"/>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rot="16200000" flipV="1">
            <a:off x="2219816" y="4773887"/>
            <a:ext cx="1258671" cy="55009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000"/>
                                        <p:tgtEl>
                                          <p:spTgt spid="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2000"/>
                                        <p:tgtEl>
                                          <p:spTgt spid="20"/>
                                        </p:tgtEl>
                                      </p:cBhvr>
                                    </p:animEffect>
                                  </p:childTnLst>
                                </p:cTn>
                              </p:par>
                              <p:par>
                                <p:cTn id="16" presetID="22" presetClass="entr" presetSubtype="1"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20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2000"/>
                                        <p:tgtEl>
                                          <p:spTgt spid="7"/>
                                        </p:tgtEl>
                                      </p:cBhvr>
                                    </p:animEffect>
                                  </p:childTnLst>
                                </p:cTn>
                              </p:par>
                              <p:par>
                                <p:cTn id="24" presetID="22" presetClass="entr" presetSubtype="1"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2000"/>
                                        <p:tgtEl>
                                          <p:spTgt spid="2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up)">
                                      <p:cBhvr>
                                        <p:cTn id="29" dur="20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2000"/>
                                        <p:tgtEl>
                                          <p:spTgt spid="1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2000"/>
                                        <p:tgtEl>
                                          <p:spTgt spid="19"/>
                                        </p:tgtEl>
                                      </p:cBhvr>
                                    </p:animEffect>
                                  </p:childTnLst>
                                </p:cTn>
                              </p:par>
                              <p:par>
                                <p:cTn id="38" presetID="22" presetClass="entr" presetSubtype="1"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9" grpId="0" animBg="1"/>
      <p:bldP spid="20" grpId="0" animBg="1"/>
      <p:bldP spid="18" grpId="0" animBg="1"/>
      <p:bldP spid="22" grpId="0" animBg="1"/>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7.34_A.jpg"/>
          <p:cNvPicPr>
            <a:picLocks noChangeAspect="1"/>
          </p:cNvPicPr>
          <p:nvPr/>
        </p:nvPicPr>
        <p:blipFill>
          <a:blip r:embed="rId2"/>
          <a:srcRect l="12048" r="25301" b="25837"/>
          <a:stretch>
            <a:fillRect/>
          </a:stretch>
        </p:blipFill>
        <p:spPr>
          <a:xfrm>
            <a:off x="-76200" y="1371600"/>
            <a:ext cx="3962400" cy="4690533"/>
          </a:xfrm>
          <a:prstGeom prst="rect">
            <a:avLst/>
          </a:prstGeom>
        </p:spPr>
      </p:pic>
      <p:sp>
        <p:nvSpPr>
          <p:cNvPr id="5" name="TextBox 4"/>
          <p:cNvSpPr txBox="1"/>
          <p:nvPr/>
        </p:nvSpPr>
        <p:spPr>
          <a:xfrm>
            <a:off x="2743200" y="5638800"/>
            <a:ext cx="1524000" cy="646331"/>
          </a:xfrm>
          <a:prstGeom prst="rect">
            <a:avLst/>
          </a:prstGeom>
          <a:noFill/>
        </p:spPr>
        <p:txBody>
          <a:bodyPr wrap="square" rtlCol="0">
            <a:spAutoFit/>
          </a:bodyPr>
          <a:lstStyle/>
          <a:p>
            <a:r>
              <a:rPr lang="en-US" dirty="0" smtClean="0"/>
              <a:t>Adductor </a:t>
            </a:r>
            <a:r>
              <a:rPr lang="en-US" dirty="0" err="1" smtClean="0"/>
              <a:t>longus</a:t>
            </a:r>
            <a:endParaRPr lang="en-US" dirty="0"/>
          </a:p>
        </p:txBody>
      </p:sp>
      <p:sp>
        <p:nvSpPr>
          <p:cNvPr id="6" name="TextBox 5"/>
          <p:cNvSpPr txBox="1"/>
          <p:nvPr/>
        </p:nvSpPr>
        <p:spPr>
          <a:xfrm>
            <a:off x="990600" y="228600"/>
            <a:ext cx="1524000" cy="646331"/>
          </a:xfrm>
          <a:prstGeom prst="rect">
            <a:avLst/>
          </a:prstGeom>
          <a:noFill/>
        </p:spPr>
        <p:txBody>
          <a:bodyPr wrap="square" rtlCol="0">
            <a:spAutoFit/>
          </a:bodyPr>
          <a:lstStyle/>
          <a:p>
            <a:r>
              <a:rPr lang="en-US" dirty="0" smtClean="0"/>
              <a:t>Inguinal ligament</a:t>
            </a:r>
            <a:endParaRPr lang="en-US" dirty="0"/>
          </a:p>
        </p:txBody>
      </p:sp>
      <p:sp>
        <p:nvSpPr>
          <p:cNvPr id="7" name="TextBox 6"/>
          <p:cNvSpPr txBox="1"/>
          <p:nvPr/>
        </p:nvSpPr>
        <p:spPr>
          <a:xfrm>
            <a:off x="0" y="2408913"/>
            <a:ext cx="1524000" cy="369332"/>
          </a:xfrm>
          <a:prstGeom prst="rect">
            <a:avLst/>
          </a:prstGeom>
          <a:noFill/>
        </p:spPr>
        <p:txBody>
          <a:bodyPr wrap="square" rtlCol="0">
            <a:spAutoFit/>
          </a:bodyPr>
          <a:lstStyle/>
          <a:p>
            <a:r>
              <a:rPr lang="en-US" dirty="0" smtClean="0"/>
              <a:t>Sartorius</a:t>
            </a:r>
            <a:endParaRPr lang="en-US" dirty="0"/>
          </a:p>
        </p:txBody>
      </p:sp>
      <p:cxnSp>
        <p:nvCxnSpPr>
          <p:cNvPr id="8" name="Straight Arrow Connector 7"/>
          <p:cNvCxnSpPr/>
          <p:nvPr/>
        </p:nvCxnSpPr>
        <p:spPr>
          <a:xfrm>
            <a:off x="592180" y="2778245"/>
            <a:ext cx="1314839" cy="87935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Freeform 10"/>
          <p:cNvSpPr/>
          <p:nvPr/>
        </p:nvSpPr>
        <p:spPr>
          <a:xfrm>
            <a:off x="1455208" y="1843088"/>
            <a:ext cx="1503363" cy="1427162"/>
          </a:xfrm>
          <a:custGeom>
            <a:avLst/>
            <a:gdLst>
              <a:gd name="connsiteX0" fmla="*/ 1459442 w 1503363"/>
              <a:gd name="connsiteY0" fmla="*/ 1414462 h 1427162"/>
              <a:gd name="connsiteX1" fmla="*/ 1319742 w 1503363"/>
              <a:gd name="connsiteY1" fmla="*/ 1344612 h 1427162"/>
              <a:gd name="connsiteX2" fmla="*/ 1275292 w 1503363"/>
              <a:gd name="connsiteY2" fmla="*/ 1290637 h 1427162"/>
              <a:gd name="connsiteX3" fmla="*/ 767292 w 1503363"/>
              <a:gd name="connsiteY3" fmla="*/ 909637 h 1427162"/>
              <a:gd name="connsiteX4" fmla="*/ 373592 w 1503363"/>
              <a:gd name="connsiteY4" fmla="*/ 528637 h 1427162"/>
              <a:gd name="connsiteX5" fmla="*/ 33867 w 1503363"/>
              <a:gd name="connsiteY5" fmla="*/ 80962 h 1427162"/>
              <a:gd name="connsiteX6" fmla="*/ 170392 w 1503363"/>
              <a:gd name="connsiteY6" fmla="*/ 42862 h 1427162"/>
              <a:gd name="connsiteX7" fmla="*/ 224367 w 1503363"/>
              <a:gd name="connsiteY7" fmla="*/ 147637 h 1427162"/>
              <a:gd name="connsiteX8" fmla="*/ 303742 w 1503363"/>
              <a:gd name="connsiteY8" fmla="*/ 306387 h 1427162"/>
              <a:gd name="connsiteX9" fmla="*/ 506942 w 1503363"/>
              <a:gd name="connsiteY9" fmla="*/ 573087 h 1427162"/>
              <a:gd name="connsiteX10" fmla="*/ 719667 w 1503363"/>
              <a:gd name="connsiteY10" fmla="*/ 801687 h 1427162"/>
              <a:gd name="connsiteX11" fmla="*/ 837142 w 1503363"/>
              <a:gd name="connsiteY11" fmla="*/ 839787 h 1427162"/>
              <a:gd name="connsiteX12" fmla="*/ 910167 w 1503363"/>
              <a:gd name="connsiteY12" fmla="*/ 773112 h 1427162"/>
              <a:gd name="connsiteX13" fmla="*/ 919692 w 1503363"/>
              <a:gd name="connsiteY13" fmla="*/ 681037 h 1427162"/>
              <a:gd name="connsiteX14" fmla="*/ 935567 w 1503363"/>
              <a:gd name="connsiteY14" fmla="*/ 611187 h 1427162"/>
              <a:gd name="connsiteX15" fmla="*/ 1024467 w 1503363"/>
              <a:gd name="connsiteY15" fmla="*/ 842962 h 1427162"/>
              <a:gd name="connsiteX16" fmla="*/ 1211792 w 1503363"/>
              <a:gd name="connsiteY16" fmla="*/ 1074737 h 1427162"/>
              <a:gd name="connsiteX17" fmla="*/ 1430867 w 1503363"/>
              <a:gd name="connsiteY17" fmla="*/ 1223962 h 1427162"/>
              <a:gd name="connsiteX18" fmla="*/ 1491192 w 1503363"/>
              <a:gd name="connsiteY18" fmla="*/ 1268412 h 1427162"/>
              <a:gd name="connsiteX19" fmla="*/ 1459442 w 1503363"/>
              <a:gd name="connsiteY19" fmla="*/ 1414462 h 142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03363" h="1427162">
                <a:moveTo>
                  <a:pt x="1459442" y="1414462"/>
                </a:moveTo>
                <a:cubicBezTo>
                  <a:pt x="1430867" y="1427162"/>
                  <a:pt x="1350434" y="1365249"/>
                  <a:pt x="1319742" y="1344612"/>
                </a:cubicBezTo>
                <a:cubicBezTo>
                  <a:pt x="1289050" y="1323975"/>
                  <a:pt x="1367367" y="1363133"/>
                  <a:pt x="1275292" y="1290637"/>
                </a:cubicBezTo>
                <a:cubicBezTo>
                  <a:pt x="1183217" y="1218141"/>
                  <a:pt x="917575" y="1036637"/>
                  <a:pt x="767292" y="909637"/>
                </a:cubicBezTo>
                <a:cubicBezTo>
                  <a:pt x="617009" y="782637"/>
                  <a:pt x="495829" y="666749"/>
                  <a:pt x="373592" y="528637"/>
                </a:cubicBezTo>
                <a:cubicBezTo>
                  <a:pt x="251355" y="390525"/>
                  <a:pt x="67734" y="161924"/>
                  <a:pt x="33867" y="80962"/>
                </a:cubicBezTo>
                <a:cubicBezTo>
                  <a:pt x="0" y="0"/>
                  <a:pt x="138642" y="31750"/>
                  <a:pt x="170392" y="42862"/>
                </a:cubicBezTo>
                <a:cubicBezTo>
                  <a:pt x="202142" y="53974"/>
                  <a:pt x="202142" y="103716"/>
                  <a:pt x="224367" y="147637"/>
                </a:cubicBezTo>
                <a:cubicBezTo>
                  <a:pt x="246592" y="191558"/>
                  <a:pt x="256646" y="235479"/>
                  <a:pt x="303742" y="306387"/>
                </a:cubicBezTo>
                <a:cubicBezTo>
                  <a:pt x="350838" y="377295"/>
                  <a:pt x="437621" y="490537"/>
                  <a:pt x="506942" y="573087"/>
                </a:cubicBezTo>
                <a:cubicBezTo>
                  <a:pt x="576263" y="655637"/>
                  <a:pt x="664634" y="757237"/>
                  <a:pt x="719667" y="801687"/>
                </a:cubicBezTo>
                <a:cubicBezTo>
                  <a:pt x="774700" y="846137"/>
                  <a:pt x="805392" y="844549"/>
                  <a:pt x="837142" y="839787"/>
                </a:cubicBezTo>
                <a:cubicBezTo>
                  <a:pt x="868892" y="835025"/>
                  <a:pt x="896409" y="799570"/>
                  <a:pt x="910167" y="773112"/>
                </a:cubicBezTo>
                <a:cubicBezTo>
                  <a:pt x="923925" y="746654"/>
                  <a:pt x="915459" y="708025"/>
                  <a:pt x="919692" y="681037"/>
                </a:cubicBezTo>
                <a:cubicBezTo>
                  <a:pt x="923925" y="654050"/>
                  <a:pt x="918104" y="584199"/>
                  <a:pt x="935567" y="611187"/>
                </a:cubicBezTo>
                <a:cubicBezTo>
                  <a:pt x="953030" y="638175"/>
                  <a:pt x="978430" y="765704"/>
                  <a:pt x="1024467" y="842962"/>
                </a:cubicBezTo>
                <a:cubicBezTo>
                  <a:pt x="1070505" y="920220"/>
                  <a:pt x="1144059" y="1011237"/>
                  <a:pt x="1211792" y="1074737"/>
                </a:cubicBezTo>
                <a:cubicBezTo>
                  <a:pt x="1279525" y="1138237"/>
                  <a:pt x="1384300" y="1191683"/>
                  <a:pt x="1430867" y="1223962"/>
                </a:cubicBezTo>
                <a:cubicBezTo>
                  <a:pt x="1477434" y="1256241"/>
                  <a:pt x="1479021" y="1239837"/>
                  <a:pt x="1491192" y="1268412"/>
                </a:cubicBezTo>
                <a:cubicBezTo>
                  <a:pt x="1503363" y="1296987"/>
                  <a:pt x="1488017" y="1401762"/>
                  <a:pt x="1459442" y="1414462"/>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rot="16200000" flipH="1">
            <a:off x="978444" y="1345295"/>
            <a:ext cx="1857148" cy="9164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038600" y="1067335"/>
            <a:ext cx="4953000" cy="6247865"/>
          </a:xfrm>
          <a:prstGeom prst="rect">
            <a:avLst/>
          </a:prstGeom>
          <a:noFill/>
        </p:spPr>
        <p:txBody>
          <a:bodyPr wrap="square" rtlCol="0">
            <a:spAutoFit/>
          </a:bodyPr>
          <a:lstStyle/>
          <a:p>
            <a:r>
              <a:rPr lang="en-US" dirty="0" smtClean="0"/>
              <a:t>All the major blood supply and innervation of the lower limb travels through this region.  </a:t>
            </a:r>
          </a:p>
          <a:p>
            <a:endParaRPr lang="en-US" dirty="0" smtClean="0"/>
          </a:p>
          <a:p>
            <a:r>
              <a:rPr lang="en-US" dirty="0" smtClean="0"/>
              <a:t>This includes the </a:t>
            </a:r>
            <a:r>
              <a:rPr lang="en-US" b="1" dirty="0" smtClean="0">
                <a:solidFill>
                  <a:srgbClr val="D65A71"/>
                </a:solidFill>
              </a:rPr>
              <a:t>femoral artery</a:t>
            </a:r>
            <a:r>
              <a:rPr lang="en-US" b="1" dirty="0" smtClean="0"/>
              <a:t>, </a:t>
            </a:r>
            <a:r>
              <a:rPr lang="en-US" b="1" dirty="0" smtClean="0">
                <a:solidFill>
                  <a:schemeClr val="accent1">
                    <a:lumMod val="75000"/>
                  </a:schemeClr>
                </a:solidFill>
              </a:rPr>
              <a:t>femoral vein</a:t>
            </a:r>
            <a:r>
              <a:rPr lang="en-US" dirty="0" smtClean="0"/>
              <a:t>, and </a:t>
            </a:r>
            <a:r>
              <a:rPr lang="en-US" b="1" dirty="0" smtClean="0">
                <a:solidFill>
                  <a:srgbClr val="E8E62A"/>
                </a:solidFill>
              </a:rPr>
              <a:t>femoral nerve</a:t>
            </a:r>
            <a:r>
              <a:rPr lang="en-US" b="1" dirty="0" smtClean="0"/>
              <a:t>.</a:t>
            </a:r>
          </a:p>
          <a:p>
            <a:r>
              <a:rPr lang="en-US" dirty="0" smtClean="0"/>
              <a:t>All three pass behind the inguinal ligament then travel down the middle third of the thigh through the adductor canal. </a:t>
            </a:r>
          </a:p>
          <a:p>
            <a:endParaRPr lang="en-US" dirty="0" smtClean="0"/>
          </a:p>
          <a:p>
            <a:r>
              <a:rPr lang="en-US" dirty="0" smtClean="0"/>
              <a:t>The contents of the neurovascular bundle of the femoral </a:t>
            </a:r>
            <a:r>
              <a:rPr lang="en-US" dirty="0" err="1" smtClean="0"/>
              <a:t>traingle</a:t>
            </a:r>
            <a:r>
              <a:rPr lang="en-US" dirty="0" smtClean="0"/>
              <a:t> can be remembered (lateral to medial) by the acronym </a:t>
            </a:r>
            <a:r>
              <a:rPr lang="en-US" b="1" dirty="0" smtClean="0"/>
              <a:t>N.A.V.E.L.</a:t>
            </a:r>
            <a:r>
              <a:rPr lang="en-US" dirty="0" smtClean="0"/>
              <a:t>, femoral </a:t>
            </a:r>
            <a:r>
              <a:rPr lang="en-US" u="sng" dirty="0" smtClean="0"/>
              <a:t>N</a:t>
            </a:r>
            <a:r>
              <a:rPr lang="en-US" dirty="0" smtClean="0"/>
              <a:t>erve, </a:t>
            </a:r>
            <a:r>
              <a:rPr lang="en-US" u="sng" dirty="0" smtClean="0"/>
              <a:t>A</a:t>
            </a:r>
            <a:r>
              <a:rPr lang="en-US" dirty="0" smtClean="0"/>
              <a:t>rtery, </a:t>
            </a:r>
            <a:r>
              <a:rPr lang="en-US" u="sng" dirty="0" smtClean="0"/>
              <a:t>V</a:t>
            </a:r>
            <a:r>
              <a:rPr lang="en-US" dirty="0" smtClean="0"/>
              <a:t>ein, </a:t>
            </a:r>
            <a:r>
              <a:rPr lang="en-US" u="sng" dirty="0" smtClean="0"/>
              <a:t>E</a:t>
            </a:r>
            <a:r>
              <a:rPr lang="en-US" dirty="0" smtClean="0"/>
              <a:t>mpty space [that contains] </a:t>
            </a:r>
            <a:r>
              <a:rPr lang="en-US" u="sng" dirty="0" smtClean="0"/>
              <a:t>L</a:t>
            </a:r>
            <a:r>
              <a:rPr lang="en-US" dirty="0" smtClean="0"/>
              <a:t>ymph.  The femoral artery and vein are found within the </a:t>
            </a:r>
            <a:r>
              <a:rPr lang="en-US" b="1" dirty="0" smtClean="0"/>
              <a:t>femoral sheath</a:t>
            </a:r>
            <a:r>
              <a:rPr lang="en-US" dirty="0" smtClean="0"/>
              <a:t> while the nerve, wanting to avoid compression, is located outside the sheath.</a:t>
            </a:r>
          </a:p>
          <a:p>
            <a:endParaRPr lang="en-US" dirty="0" smtClean="0"/>
          </a:p>
          <a:p>
            <a:r>
              <a:rPr lang="en-US" dirty="0" smtClean="0"/>
              <a:t>The pulsations of the femoral artery are easily felt. </a:t>
            </a:r>
          </a:p>
          <a:p>
            <a:endParaRPr lang="en-US" sz="2000" b="1" dirty="0" smtClean="0"/>
          </a:p>
          <a:p>
            <a:endParaRPr lang="en-US" sz="2000" b="1" dirty="0" smtClean="0"/>
          </a:p>
        </p:txBody>
      </p:sp>
      <p:sp>
        <p:nvSpPr>
          <p:cNvPr id="15" name="Title 4"/>
          <p:cNvSpPr txBox="1">
            <a:spLocks/>
          </p:cNvSpPr>
          <p:nvPr/>
        </p:nvSpPr>
        <p:spPr>
          <a:xfrm>
            <a:off x="3286125" y="0"/>
            <a:ext cx="5705475"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Femoral Triangle (cont.)</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6" name="Freeform 15"/>
          <p:cNvSpPr/>
          <p:nvPr/>
        </p:nvSpPr>
        <p:spPr>
          <a:xfrm>
            <a:off x="2243667" y="3124200"/>
            <a:ext cx="661458" cy="1922992"/>
          </a:xfrm>
          <a:custGeom>
            <a:avLst/>
            <a:gdLst>
              <a:gd name="connsiteX0" fmla="*/ 651933 w 661458"/>
              <a:gd name="connsiteY0" fmla="*/ 66675 h 1922992"/>
              <a:gd name="connsiteX1" fmla="*/ 550333 w 661458"/>
              <a:gd name="connsiteY1" fmla="*/ 428625 h 1922992"/>
              <a:gd name="connsiteX2" fmla="*/ 448733 w 661458"/>
              <a:gd name="connsiteY2" fmla="*/ 1057275 h 1922992"/>
              <a:gd name="connsiteX3" fmla="*/ 404283 w 661458"/>
              <a:gd name="connsiteY3" fmla="*/ 1527175 h 1922992"/>
              <a:gd name="connsiteX4" fmla="*/ 239183 w 661458"/>
              <a:gd name="connsiteY4" fmla="*/ 1876425 h 1922992"/>
              <a:gd name="connsiteX5" fmla="*/ 226483 w 661458"/>
              <a:gd name="connsiteY5" fmla="*/ 1806575 h 1922992"/>
              <a:gd name="connsiteX6" fmla="*/ 143933 w 661458"/>
              <a:gd name="connsiteY6" fmla="*/ 1406525 h 1922992"/>
              <a:gd name="connsiteX7" fmla="*/ 48683 w 661458"/>
              <a:gd name="connsiteY7" fmla="*/ 987425 h 1922992"/>
              <a:gd name="connsiteX8" fmla="*/ 10583 w 661458"/>
              <a:gd name="connsiteY8" fmla="*/ 809625 h 1922992"/>
              <a:gd name="connsiteX9" fmla="*/ 112183 w 661458"/>
              <a:gd name="connsiteY9" fmla="*/ 638175 h 1922992"/>
              <a:gd name="connsiteX10" fmla="*/ 270933 w 661458"/>
              <a:gd name="connsiteY10" fmla="*/ 428625 h 1922992"/>
              <a:gd name="connsiteX11" fmla="*/ 550333 w 661458"/>
              <a:gd name="connsiteY11" fmla="*/ 123825 h 1922992"/>
              <a:gd name="connsiteX12" fmla="*/ 607483 w 661458"/>
              <a:gd name="connsiteY12" fmla="*/ 28575 h 1922992"/>
              <a:gd name="connsiteX13" fmla="*/ 651933 w 661458"/>
              <a:gd name="connsiteY13" fmla="*/ 66675 h 192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1458" h="1922992">
                <a:moveTo>
                  <a:pt x="651933" y="66675"/>
                </a:moveTo>
                <a:cubicBezTo>
                  <a:pt x="642408" y="133350"/>
                  <a:pt x="584200" y="263525"/>
                  <a:pt x="550333" y="428625"/>
                </a:cubicBezTo>
                <a:cubicBezTo>
                  <a:pt x="516466" y="593725"/>
                  <a:pt x="473075" y="874183"/>
                  <a:pt x="448733" y="1057275"/>
                </a:cubicBezTo>
                <a:cubicBezTo>
                  <a:pt x="424391" y="1240367"/>
                  <a:pt x="439208" y="1390650"/>
                  <a:pt x="404283" y="1527175"/>
                </a:cubicBezTo>
                <a:cubicBezTo>
                  <a:pt x="369358" y="1663700"/>
                  <a:pt x="268816" y="1829858"/>
                  <a:pt x="239183" y="1876425"/>
                </a:cubicBezTo>
                <a:cubicBezTo>
                  <a:pt x="209550" y="1922992"/>
                  <a:pt x="242358" y="1884891"/>
                  <a:pt x="226483" y="1806575"/>
                </a:cubicBezTo>
                <a:cubicBezTo>
                  <a:pt x="210608" y="1728259"/>
                  <a:pt x="173566" y="1543050"/>
                  <a:pt x="143933" y="1406525"/>
                </a:cubicBezTo>
                <a:cubicBezTo>
                  <a:pt x="114300" y="1270000"/>
                  <a:pt x="70908" y="1086908"/>
                  <a:pt x="48683" y="987425"/>
                </a:cubicBezTo>
                <a:cubicBezTo>
                  <a:pt x="26458" y="887942"/>
                  <a:pt x="0" y="867833"/>
                  <a:pt x="10583" y="809625"/>
                </a:cubicBezTo>
                <a:cubicBezTo>
                  <a:pt x="21166" y="751417"/>
                  <a:pt x="68791" y="701675"/>
                  <a:pt x="112183" y="638175"/>
                </a:cubicBezTo>
                <a:cubicBezTo>
                  <a:pt x="155575" y="574675"/>
                  <a:pt x="197908" y="514350"/>
                  <a:pt x="270933" y="428625"/>
                </a:cubicBezTo>
                <a:cubicBezTo>
                  <a:pt x="343958" y="342900"/>
                  <a:pt x="494241" y="190500"/>
                  <a:pt x="550333" y="123825"/>
                </a:cubicBezTo>
                <a:cubicBezTo>
                  <a:pt x="606425" y="57150"/>
                  <a:pt x="589491" y="37042"/>
                  <a:pt x="607483" y="28575"/>
                </a:cubicBezTo>
                <a:cubicBezTo>
                  <a:pt x="625475" y="20108"/>
                  <a:pt x="661458" y="0"/>
                  <a:pt x="651933" y="66675"/>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rot="16200000" flipV="1">
            <a:off x="2219816" y="4688162"/>
            <a:ext cx="1258671" cy="55009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1456267" y="2046111"/>
            <a:ext cx="1130299" cy="4041423"/>
          </a:xfrm>
          <a:custGeom>
            <a:avLst/>
            <a:gdLst>
              <a:gd name="connsiteX0" fmla="*/ 50800 w 1130299"/>
              <a:gd name="connsiteY0" fmla="*/ 36689 h 4041423"/>
              <a:gd name="connsiteX1" fmla="*/ 118533 w 1130299"/>
              <a:gd name="connsiteY1" fmla="*/ 197556 h 4041423"/>
              <a:gd name="connsiteX2" fmla="*/ 177800 w 1130299"/>
              <a:gd name="connsiteY2" fmla="*/ 790222 h 4041423"/>
              <a:gd name="connsiteX3" fmla="*/ 347133 w 1130299"/>
              <a:gd name="connsiteY3" fmla="*/ 1577622 h 4041423"/>
              <a:gd name="connsiteX4" fmla="*/ 567266 w 1130299"/>
              <a:gd name="connsiteY4" fmla="*/ 2229556 h 4041423"/>
              <a:gd name="connsiteX5" fmla="*/ 719666 w 1130299"/>
              <a:gd name="connsiteY5" fmla="*/ 2873022 h 4041423"/>
              <a:gd name="connsiteX6" fmla="*/ 855133 w 1130299"/>
              <a:gd name="connsiteY6" fmla="*/ 3795889 h 4041423"/>
              <a:gd name="connsiteX7" fmla="*/ 880533 w 1130299"/>
              <a:gd name="connsiteY7" fmla="*/ 4007556 h 4041423"/>
              <a:gd name="connsiteX8" fmla="*/ 1100666 w 1130299"/>
              <a:gd name="connsiteY8" fmla="*/ 3999089 h 4041423"/>
              <a:gd name="connsiteX9" fmla="*/ 1058333 w 1130299"/>
              <a:gd name="connsiteY9" fmla="*/ 3812822 h 4041423"/>
              <a:gd name="connsiteX10" fmla="*/ 1016000 w 1130299"/>
              <a:gd name="connsiteY10" fmla="*/ 3389489 h 4041423"/>
              <a:gd name="connsiteX11" fmla="*/ 863600 w 1130299"/>
              <a:gd name="connsiteY11" fmla="*/ 2534356 h 4041423"/>
              <a:gd name="connsiteX12" fmla="*/ 711200 w 1130299"/>
              <a:gd name="connsiteY12" fmla="*/ 1823156 h 4041423"/>
              <a:gd name="connsiteX13" fmla="*/ 541866 w 1130299"/>
              <a:gd name="connsiteY13" fmla="*/ 951089 h 4041423"/>
              <a:gd name="connsiteX14" fmla="*/ 431800 w 1130299"/>
              <a:gd name="connsiteY14" fmla="*/ 476956 h 4041423"/>
              <a:gd name="connsiteX15" fmla="*/ 423333 w 1130299"/>
              <a:gd name="connsiteY15" fmla="*/ 417689 h 4041423"/>
              <a:gd name="connsiteX16" fmla="*/ 50800 w 1130299"/>
              <a:gd name="connsiteY16" fmla="*/ 36689 h 404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30299" h="4041423">
                <a:moveTo>
                  <a:pt x="50800" y="36689"/>
                </a:moveTo>
                <a:cubicBezTo>
                  <a:pt x="0" y="0"/>
                  <a:pt x="97366" y="71967"/>
                  <a:pt x="118533" y="197556"/>
                </a:cubicBezTo>
                <a:cubicBezTo>
                  <a:pt x="139700" y="323145"/>
                  <a:pt x="139700" y="560211"/>
                  <a:pt x="177800" y="790222"/>
                </a:cubicBezTo>
                <a:cubicBezTo>
                  <a:pt x="215900" y="1020233"/>
                  <a:pt x="282222" y="1337733"/>
                  <a:pt x="347133" y="1577622"/>
                </a:cubicBezTo>
                <a:cubicBezTo>
                  <a:pt x="412044" y="1817511"/>
                  <a:pt x="505177" y="2013656"/>
                  <a:pt x="567266" y="2229556"/>
                </a:cubicBezTo>
                <a:cubicBezTo>
                  <a:pt x="629355" y="2445456"/>
                  <a:pt x="671688" y="2611967"/>
                  <a:pt x="719666" y="2873022"/>
                </a:cubicBezTo>
                <a:cubicBezTo>
                  <a:pt x="767644" y="3134077"/>
                  <a:pt x="828322" y="3606800"/>
                  <a:pt x="855133" y="3795889"/>
                </a:cubicBezTo>
                <a:cubicBezTo>
                  <a:pt x="881944" y="3984978"/>
                  <a:pt x="839611" y="3973689"/>
                  <a:pt x="880533" y="4007556"/>
                </a:cubicBezTo>
                <a:cubicBezTo>
                  <a:pt x="921455" y="4041423"/>
                  <a:pt x="1071033" y="4031545"/>
                  <a:pt x="1100666" y="3999089"/>
                </a:cubicBezTo>
                <a:cubicBezTo>
                  <a:pt x="1130299" y="3966633"/>
                  <a:pt x="1072444" y="3914422"/>
                  <a:pt x="1058333" y="3812822"/>
                </a:cubicBezTo>
                <a:cubicBezTo>
                  <a:pt x="1044222" y="3711222"/>
                  <a:pt x="1048456" y="3602567"/>
                  <a:pt x="1016000" y="3389489"/>
                </a:cubicBezTo>
                <a:cubicBezTo>
                  <a:pt x="983545" y="3176411"/>
                  <a:pt x="914400" y="2795411"/>
                  <a:pt x="863600" y="2534356"/>
                </a:cubicBezTo>
                <a:cubicBezTo>
                  <a:pt x="812800" y="2273301"/>
                  <a:pt x="764822" y="2087034"/>
                  <a:pt x="711200" y="1823156"/>
                </a:cubicBezTo>
                <a:cubicBezTo>
                  <a:pt x="657578" y="1559278"/>
                  <a:pt x="588433" y="1175456"/>
                  <a:pt x="541866" y="951089"/>
                </a:cubicBezTo>
                <a:cubicBezTo>
                  <a:pt x="495299" y="726722"/>
                  <a:pt x="451555" y="565856"/>
                  <a:pt x="431800" y="476956"/>
                </a:cubicBezTo>
                <a:cubicBezTo>
                  <a:pt x="412045" y="388056"/>
                  <a:pt x="479778" y="488245"/>
                  <a:pt x="423333" y="417689"/>
                </a:cubicBezTo>
                <a:cubicBezTo>
                  <a:pt x="366889" y="347133"/>
                  <a:pt x="101600" y="73378"/>
                  <a:pt x="50800" y="36689"/>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Fig._27.34_B.jpg"/>
          <p:cNvPicPr>
            <a:picLocks noChangeAspect="1"/>
          </p:cNvPicPr>
          <p:nvPr/>
        </p:nvPicPr>
        <p:blipFill>
          <a:blip r:embed="rId3">
            <a:alphaModFix/>
          </a:blip>
          <a:srcRect l="27054" r="25601" b="21564"/>
          <a:stretch>
            <a:fillRect/>
          </a:stretch>
        </p:blipFill>
        <p:spPr>
          <a:xfrm>
            <a:off x="914400" y="1676400"/>
            <a:ext cx="2667000" cy="44184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1"/>
                                        </p:tgtEl>
                                      </p:cBhvr>
                                    </p:animEffect>
                                    <p:set>
                                      <p:cBhvr>
                                        <p:cTn id="10" dur="1" fill="hold">
                                          <p:stCondLst>
                                            <p:cond delay="1999"/>
                                          </p:stCondLst>
                                        </p:cTn>
                                        <p:tgtEl>
                                          <p:spTgt spid="1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5"/>
                                        </p:tgtEl>
                                      </p:cBhvr>
                                    </p:animEffect>
                                    <p:set>
                                      <p:cBhvr>
                                        <p:cTn id="13" dur="1" fill="hold">
                                          <p:stCondLst>
                                            <p:cond delay="1999"/>
                                          </p:stCondLst>
                                        </p:cTn>
                                        <p:tgtEl>
                                          <p:spTgt spid="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8"/>
                                        </p:tgtEl>
                                      </p:cBhvr>
                                    </p:animEffect>
                                    <p:set>
                                      <p:cBhvr>
                                        <p:cTn id="16" dur="1" fill="hold">
                                          <p:stCondLst>
                                            <p:cond delay="1999"/>
                                          </p:stCondLst>
                                        </p:cTn>
                                        <p:tgtEl>
                                          <p:spTgt spid="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7"/>
                                        </p:tgtEl>
                                      </p:cBhvr>
                                    </p:animEffect>
                                    <p:set>
                                      <p:cBhvr>
                                        <p:cTn id="19" dur="1" fill="hold">
                                          <p:stCondLst>
                                            <p:cond delay="1999"/>
                                          </p:stCondLst>
                                        </p:cTn>
                                        <p:tgtEl>
                                          <p:spTgt spid="7"/>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000"/>
                                        <p:tgtEl>
                                          <p:spTgt spid="6"/>
                                        </p:tgtEl>
                                      </p:cBhvr>
                                    </p:animEffect>
                                    <p:set>
                                      <p:cBhvr>
                                        <p:cTn id="22" dur="1" fill="hold">
                                          <p:stCondLst>
                                            <p:cond delay="1999"/>
                                          </p:stCondLst>
                                        </p:cTn>
                                        <p:tgtEl>
                                          <p:spTgt spid="6"/>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2000"/>
                                        <p:tgtEl>
                                          <p:spTgt spid="16"/>
                                        </p:tgtEl>
                                      </p:cBhvr>
                                    </p:animEffect>
                                    <p:set>
                                      <p:cBhvr>
                                        <p:cTn id="25" dur="1" fill="hold">
                                          <p:stCondLst>
                                            <p:cond delay="1999"/>
                                          </p:stCondLst>
                                        </p:cTn>
                                        <p:tgtEl>
                                          <p:spTgt spid="1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17"/>
                                        </p:tgtEl>
                                      </p:cBhvr>
                                    </p:animEffect>
                                    <p:set>
                                      <p:cBhvr>
                                        <p:cTn id="28" dur="1" fill="hold">
                                          <p:stCondLst>
                                            <p:cond delay="1999"/>
                                          </p:stCondLst>
                                        </p:cTn>
                                        <p:tgtEl>
                                          <p:spTgt spid="17"/>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2000"/>
                                        <p:tgtEl>
                                          <p:spTgt spid="19"/>
                                        </p:tgtEl>
                                      </p:cBhvr>
                                    </p:animEffect>
                                    <p:set>
                                      <p:cBhvr>
                                        <p:cTn id="31" dur="1" fill="hold">
                                          <p:stCondLst>
                                            <p:cond delay="1999"/>
                                          </p:stCondLst>
                                        </p:cTn>
                                        <p:tgtEl>
                                          <p:spTgt spid="19"/>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animBg="1"/>
      <p:bldP spid="16" grpId="0" animBg="1"/>
      <p:bldP spid="19" grpId="0" animBg="1"/>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ig._27.11_B.jpg"/>
          <p:cNvPicPr>
            <a:picLocks noChangeAspect="1"/>
          </p:cNvPicPr>
          <p:nvPr/>
        </p:nvPicPr>
        <p:blipFill>
          <a:blip r:embed="rId2"/>
          <a:srcRect b="4444"/>
          <a:stretch>
            <a:fillRect/>
          </a:stretch>
        </p:blipFill>
        <p:spPr>
          <a:xfrm>
            <a:off x="-152400" y="152400"/>
            <a:ext cx="6858000" cy="6553200"/>
          </a:xfrm>
          <a:prstGeom prst="rect">
            <a:avLst/>
          </a:prstGeom>
        </p:spPr>
      </p:pic>
      <p:sp>
        <p:nvSpPr>
          <p:cNvPr id="2" name="Title 4"/>
          <p:cNvSpPr txBox="1">
            <a:spLocks/>
          </p:cNvSpPr>
          <p:nvPr/>
        </p:nvSpPr>
        <p:spPr>
          <a:xfrm>
            <a:off x="5334000" y="2362200"/>
            <a:ext cx="38100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smtClean="0">
                <a:latin typeface="+mj-lt"/>
                <a:ea typeface="+mj-ea"/>
                <a:cs typeface="+mj-cs"/>
              </a:rPr>
              <a:t>Innervation of the Thigh</a:t>
            </a:r>
            <a:endParaRPr kumimoji="0" lang="en-US" sz="44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Life – The Lower Limb</a:t>
            </a:r>
            <a:endParaRPr lang="en-US" dirty="0"/>
          </a:p>
        </p:txBody>
      </p:sp>
      <p:sp>
        <p:nvSpPr>
          <p:cNvPr id="3" name="Content Placeholder 2"/>
          <p:cNvSpPr>
            <a:spLocks noGrp="1"/>
          </p:cNvSpPr>
          <p:nvPr>
            <p:ph idx="1"/>
          </p:nvPr>
        </p:nvSpPr>
        <p:spPr/>
        <p:txBody>
          <a:bodyPr>
            <a:normAutofit fontScale="77500" lnSpcReduction="20000"/>
          </a:bodyPr>
          <a:lstStyle/>
          <a:p>
            <a:endParaRPr lang="en-US" dirty="0" smtClean="0"/>
          </a:p>
          <a:p>
            <a:endParaRPr lang="en-US" dirty="0"/>
          </a:p>
          <a:p>
            <a:endParaRPr lang="en-US" dirty="0" smtClean="0"/>
          </a:p>
          <a:p>
            <a:endParaRPr lang="en-US" dirty="0"/>
          </a:p>
          <a:p>
            <a:r>
              <a:rPr lang="en-US" u="sng" dirty="0" smtClean="0">
                <a:latin typeface="Calibri" pitchFamily="34" charset="0"/>
                <a:cs typeface="BrowalliaUPC" pitchFamily="34" charset="-34"/>
              </a:rPr>
              <a:t>Atlas of Anatomy </a:t>
            </a:r>
            <a:r>
              <a:rPr lang="en-US" dirty="0" smtClean="0">
                <a:latin typeface="Calibri" pitchFamily="34" charset="0"/>
                <a:cs typeface="BrowalliaUPC" pitchFamily="34" charset="-34"/>
              </a:rPr>
              <a:t>    images are Copyright ©2008 by </a:t>
            </a:r>
            <a:r>
              <a:rPr lang="en-US" dirty="0" err="1" smtClean="0">
                <a:latin typeface="Calibri" pitchFamily="34" charset="0"/>
                <a:cs typeface="BrowalliaUPC" pitchFamily="34" charset="-34"/>
              </a:rPr>
              <a:t>Thieme</a:t>
            </a:r>
            <a:r>
              <a:rPr lang="en-US" dirty="0" smtClean="0">
                <a:latin typeface="Calibri" pitchFamily="34" charset="0"/>
                <a:cs typeface="BrowalliaUPC" pitchFamily="34" charset="-34"/>
              </a:rPr>
              <a:t>. All rights reserved. Illustrators: Markus </a:t>
            </a:r>
            <a:r>
              <a:rPr lang="en-US" dirty="0" err="1" smtClean="0">
                <a:latin typeface="Calibri" pitchFamily="34" charset="0"/>
                <a:cs typeface="BrowalliaUPC" pitchFamily="34" charset="-34"/>
              </a:rPr>
              <a:t>Voll</a:t>
            </a:r>
            <a:r>
              <a:rPr lang="en-US" dirty="0" smtClean="0">
                <a:latin typeface="Calibri" pitchFamily="34" charset="0"/>
                <a:cs typeface="BrowalliaUPC" pitchFamily="34" charset="-34"/>
              </a:rPr>
              <a:t> &amp; Karl </a:t>
            </a:r>
            <a:r>
              <a:rPr lang="en-US" dirty="0" err="1" smtClean="0">
                <a:latin typeface="Calibri" pitchFamily="34" charset="0"/>
                <a:cs typeface="BrowalliaUPC" pitchFamily="34" charset="-34"/>
              </a:rPr>
              <a:t>Wesker</a:t>
            </a:r>
            <a:endParaRPr lang="en-US" dirty="0" smtClean="0">
              <a:latin typeface="Calibri" pitchFamily="34" charset="0"/>
              <a:cs typeface="BrowalliaUPC" pitchFamily="34" charset="-34"/>
            </a:endParaRPr>
          </a:p>
          <a:p>
            <a:r>
              <a:rPr lang="en-US" u="sng" dirty="0" smtClean="0">
                <a:latin typeface="Calibri" pitchFamily="34" charset="0"/>
                <a:cs typeface="BrowalliaUPC" pitchFamily="34" charset="-34"/>
              </a:rPr>
              <a:t>Human Anatomy </a:t>
            </a:r>
            <a:r>
              <a:rPr lang="en-US" dirty="0" smtClean="0">
                <a:latin typeface="Calibri" pitchFamily="34" charset="0"/>
                <a:cs typeface="BrowalliaUPC" pitchFamily="34" charset="-34"/>
              </a:rPr>
              <a:t> base reference for text Copyright ©2005 by Saladin. All rights reserved. McGraw-Hill Companies, Inc.</a:t>
            </a:r>
            <a:endParaRPr lang="en-US" u="sng" dirty="0" smtClean="0">
              <a:latin typeface="Calibri" pitchFamily="34" charset="0"/>
              <a:cs typeface="BrowalliaUPC" pitchFamily="34" charset="-34"/>
            </a:endParaRPr>
          </a:p>
          <a:p>
            <a:endParaRPr lang="en-US" dirty="0"/>
          </a:p>
          <a:p>
            <a:pPr>
              <a:buNone/>
            </a:pPr>
            <a:r>
              <a:rPr lang="en-US" dirty="0" smtClean="0"/>
              <a:t> </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1524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Innervation of the Thigh: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Femoral Nerve</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5" descr="Fig._27.16.jpg"/>
          <p:cNvPicPr>
            <a:picLocks noChangeAspect="1"/>
          </p:cNvPicPr>
          <p:nvPr/>
        </p:nvPicPr>
        <p:blipFill>
          <a:blip r:embed="rId2"/>
          <a:srcRect l="40000" r="34444"/>
          <a:stretch>
            <a:fillRect/>
          </a:stretch>
        </p:blipFill>
        <p:spPr>
          <a:xfrm>
            <a:off x="7010400" y="76200"/>
            <a:ext cx="1713654" cy="6705600"/>
          </a:xfrm>
          <a:prstGeom prst="rect">
            <a:avLst/>
          </a:prstGeom>
        </p:spPr>
      </p:pic>
      <p:pic>
        <p:nvPicPr>
          <p:cNvPr id="7" name="Picture 6" descr="Fig._24.14_A(2).jpg"/>
          <p:cNvPicPr>
            <a:picLocks noChangeAspect="1"/>
          </p:cNvPicPr>
          <p:nvPr/>
        </p:nvPicPr>
        <p:blipFill>
          <a:blip r:embed="rId3"/>
          <a:srcRect l="34190" r="38032" b="3588"/>
          <a:stretch>
            <a:fillRect/>
          </a:stretch>
        </p:blipFill>
        <p:spPr>
          <a:xfrm>
            <a:off x="152400" y="152400"/>
            <a:ext cx="1905000" cy="6611937"/>
          </a:xfrm>
          <a:prstGeom prst="rect">
            <a:avLst/>
          </a:prstGeom>
        </p:spPr>
      </p:pic>
      <p:grpSp>
        <p:nvGrpSpPr>
          <p:cNvPr id="12" name="Group 11"/>
          <p:cNvGrpSpPr/>
          <p:nvPr/>
        </p:nvGrpSpPr>
        <p:grpSpPr>
          <a:xfrm>
            <a:off x="294217" y="1105647"/>
            <a:ext cx="1397000" cy="4588186"/>
            <a:chOff x="294217" y="1105647"/>
            <a:chExt cx="1397000" cy="4588186"/>
          </a:xfrm>
        </p:grpSpPr>
        <p:sp>
          <p:nvSpPr>
            <p:cNvPr id="8" name="Freeform 7"/>
            <p:cNvSpPr/>
            <p:nvPr/>
          </p:nvSpPr>
          <p:spPr>
            <a:xfrm>
              <a:off x="1018117" y="1921933"/>
              <a:ext cx="673100" cy="884767"/>
            </a:xfrm>
            <a:custGeom>
              <a:avLst/>
              <a:gdLst>
                <a:gd name="connsiteX0" fmla="*/ 645583 w 673100"/>
                <a:gd name="connsiteY0" fmla="*/ 262467 h 884767"/>
                <a:gd name="connsiteX1" fmla="*/ 359833 w 673100"/>
                <a:gd name="connsiteY1" fmla="*/ 40217 h 884767"/>
                <a:gd name="connsiteX2" fmla="*/ 315383 w 673100"/>
                <a:gd name="connsiteY2" fmla="*/ 21167 h 884767"/>
                <a:gd name="connsiteX3" fmla="*/ 251883 w 673100"/>
                <a:gd name="connsiteY3" fmla="*/ 141817 h 884767"/>
                <a:gd name="connsiteX4" fmla="*/ 48683 w 673100"/>
                <a:gd name="connsiteY4" fmla="*/ 395817 h 884767"/>
                <a:gd name="connsiteX5" fmla="*/ 4233 w 673100"/>
                <a:gd name="connsiteY5" fmla="*/ 459317 h 884767"/>
                <a:gd name="connsiteX6" fmla="*/ 74083 w 673100"/>
                <a:gd name="connsiteY6" fmla="*/ 770467 h 884767"/>
                <a:gd name="connsiteX7" fmla="*/ 105833 w 673100"/>
                <a:gd name="connsiteY7" fmla="*/ 872067 h 884767"/>
                <a:gd name="connsiteX8" fmla="*/ 302683 w 673100"/>
                <a:gd name="connsiteY8" fmla="*/ 694267 h 884767"/>
                <a:gd name="connsiteX9" fmla="*/ 524933 w 673100"/>
                <a:gd name="connsiteY9" fmla="*/ 459317 h 884767"/>
                <a:gd name="connsiteX10" fmla="*/ 645583 w 673100"/>
                <a:gd name="connsiteY10" fmla="*/ 262467 h 88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3100" h="884767">
                  <a:moveTo>
                    <a:pt x="645583" y="262467"/>
                  </a:moveTo>
                  <a:cubicBezTo>
                    <a:pt x="618066" y="192617"/>
                    <a:pt x="414866" y="80434"/>
                    <a:pt x="359833" y="40217"/>
                  </a:cubicBezTo>
                  <a:cubicBezTo>
                    <a:pt x="304800" y="0"/>
                    <a:pt x="333375" y="4234"/>
                    <a:pt x="315383" y="21167"/>
                  </a:cubicBezTo>
                  <a:cubicBezTo>
                    <a:pt x="297391" y="38100"/>
                    <a:pt x="296333" y="79375"/>
                    <a:pt x="251883" y="141817"/>
                  </a:cubicBezTo>
                  <a:cubicBezTo>
                    <a:pt x="207433" y="204259"/>
                    <a:pt x="89958" y="342900"/>
                    <a:pt x="48683" y="395817"/>
                  </a:cubicBezTo>
                  <a:cubicBezTo>
                    <a:pt x="7408" y="448734"/>
                    <a:pt x="0" y="396875"/>
                    <a:pt x="4233" y="459317"/>
                  </a:cubicBezTo>
                  <a:cubicBezTo>
                    <a:pt x="8466" y="521759"/>
                    <a:pt x="57150" y="701675"/>
                    <a:pt x="74083" y="770467"/>
                  </a:cubicBezTo>
                  <a:cubicBezTo>
                    <a:pt x="91016" y="839259"/>
                    <a:pt x="67733" y="884767"/>
                    <a:pt x="105833" y="872067"/>
                  </a:cubicBezTo>
                  <a:cubicBezTo>
                    <a:pt x="143933" y="859367"/>
                    <a:pt x="232833" y="763059"/>
                    <a:pt x="302683" y="694267"/>
                  </a:cubicBezTo>
                  <a:cubicBezTo>
                    <a:pt x="372533" y="625475"/>
                    <a:pt x="467783" y="530225"/>
                    <a:pt x="524933" y="459317"/>
                  </a:cubicBezTo>
                  <a:cubicBezTo>
                    <a:pt x="582083" y="388409"/>
                    <a:pt x="673100" y="332317"/>
                    <a:pt x="645583" y="262467"/>
                  </a:cubicBezTo>
                  <a:close/>
                </a:path>
              </a:pathLst>
            </a:custGeom>
            <a:solidFill>
              <a:srgbClr val="F1F949">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294217" y="2336801"/>
              <a:ext cx="1008591" cy="3080808"/>
            </a:xfrm>
            <a:custGeom>
              <a:avLst/>
              <a:gdLst>
                <a:gd name="connsiteX0" fmla="*/ 328083 w 1008591"/>
                <a:gd name="connsiteY0" fmla="*/ 64558 h 3704166"/>
                <a:gd name="connsiteX1" fmla="*/ 397933 w 1008591"/>
                <a:gd name="connsiteY1" fmla="*/ 343958 h 3704166"/>
                <a:gd name="connsiteX2" fmla="*/ 518583 w 1008591"/>
                <a:gd name="connsiteY2" fmla="*/ 902758 h 3704166"/>
                <a:gd name="connsiteX3" fmla="*/ 664633 w 1008591"/>
                <a:gd name="connsiteY3" fmla="*/ 1442508 h 3704166"/>
                <a:gd name="connsiteX4" fmla="*/ 918633 w 1008591"/>
                <a:gd name="connsiteY4" fmla="*/ 2210858 h 3704166"/>
                <a:gd name="connsiteX5" fmla="*/ 988483 w 1008591"/>
                <a:gd name="connsiteY5" fmla="*/ 2661708 h 3704166"/>
                <a:gd name="connsiteX6" fmla="*/ 1001183 w 1008591"/>
                <a:gd name="connsiteY6" fmla="*/ 3188758 h 3704166"/>
                <a:gd name="connsiteX7" fmla="*/ 994833 w 1008591"/>
                <a:gd name="connsiteY7" fmla="*/ 3620558 h 3704166"/>
                <a:gd name="connsiteX8" fmla="*/ 918633 w 1008591"/>
                <a:gd name="connsiteY8" fmla="*/ 3690408 h 3704166"/>
                <a:gd name="connsiteX9" fmla="*/ 715433 w 1008591"/>
                <a:gd name="connsiteY9" fmla="*/ 3557058 h 3704166"/>
                <a:gd name="connsiteX10" fmla="*/ 651933 w 1008591"/>
                <a:gd name="connsiteY10" fmla="*/ 3449108 h 3704166"/>
                <a:gd name="connsiteX11" fmla="*/ 613833 w 1008591"/>
                <a:gd name="connsiteY11" fmla="*/ 3188758 h 3704166"/>
                <a:gd name="connsiteX12" fmla="*/ 601133 w 1008591"/>
                <a:gd name="connsiteY12" fmla="*/ 2985558 h 3704166"/>
                <a:gd name="connsiteX13" fmla="*/ 404283 w 1008591"/>
                <a:gd name="connsiteY13" fmla="*/ 2991908 h 3704166"/>
                <a:gd name="connsiteX14" fmla="*/ 429683 w 1008591"/>
                <a:gd name="connsiteY14" fmla="*/ 3112558 h 3704166"/>
                <a:gd name="connsiteX15" fmla="*/ 442383 w 1008591"/>
                <a:gd name="connsiteY15" fmla="*/ 3423708 h 3704166"/>
                <a:gd name="connsiteX16" fmla="*/ 309033 w 1008591"/>
                <a:gd name="connsiteY16" fmla="*/ 3449108 h 3704166"/>
                <a:gd name="connsiteX17" fmla="*/ 251883 w 1008591"/>
                <a:gd name="connsiteY17" fmla="*/ 3341158 h 3704166"/>
                <a:gd name="connsiteX18" fmla="*/ 143933 w 1008591"/>
                <a:gd name="connsiteY18" fmla="*/ 3023658 h 3704166"/>
                <a:gd name="connsiteX19" fmla="*/ 42333 w 1008591"/>
                <a:gd name="connsiteY19" fmla="*/ 2464858 h 3704166"/>
                <a:gd name="connsiteX20" fmla="*/ 4233 w 1008591"/>
                <a:gd name="connsiteY20" fmla="*/ 1772708 h 3704166"/>
                <a:gd name="connsiteX21" fmla="*/ 16933 w 1008591"/>
                <a:gd name="connsiteY21" fmla="*/ 1417108 h 3704166"/>
                <a:gd name="connsiteX22" fmla="*/ 93133 w 1008591"/>
                <a:gd name="connsiteY22" fmla="*/ 978958 h 3704166"/>
                <a:gd name="connsiteX23" fmla="*/ 124883 w 1008591"/>
                <a:gd name="connsiteY23" fmla="*/ 661458 h 3704166"/>
                <a:gd name="connsiteX24" fmla="*/ 226483 w 1008591"/>
                <a:gd name="connsiteY24" fmla="*/ 750358 h 3704166"/>
                <a:gd name="connsiteX25" fmla="*/ 391583 w 1008591"/>
                <a:gd name="connsiteY25" fmla="*/ 775758 h 3704166"/>
                <a:gd name="connsiteX26" fmla="*/ 474133 w 1008591"/>
                <a:gd name="connsiteY26" fmla="*/ 731308 h 3704166"/>
                <a:gd name="connsiteX27" fmla="*/ 328083 w 1008591"/>
                <a:gd name="connsiteY27" fmla="*/ 64558 h 3704166"/>
                <a:gd name="connsiteX0" fmla="*/ 474133 w 1008591"/>
                <a:gd name="connsiteY0" fmla="*/ 415925 h 3388783"/>
                <a:gd name="connsiteX1" fmla="*/ 397933 w 1008591"/>
                <a:gd name="connsiteY1" fmla="*/ 28575 h 3388783"/>
                <a:gd name="connsiteX2" fmla="*/ 518583 w 1008591"/>
                <a:gd name="connsiteY2" fmla="*/ 587375 h 3388783"/>
                <a:gd name="connsiteX3" fmla="*/ 664633 w 1008591"/>
                <a:gd name="connsiteY3" fmla="*/ 1127125 h 3388783"/>
                <a:gd name="connsiteX4" fmla="*/ 918633 w 1008591"/>
                <a:gd name="connsiteY4" fmla="*/ 1895475 h 3388783"/>
                <a:gd name="connsiteX5" fmla="*/ 988483 w 1008591"/>
                <a:gd name="connsiteY5" fmla="*/ 2346325 h 3388783"/>
                <a:gd name="connsiteX6" fmla="*/ 1001183 w 1008591"/>
                <a:gd name="connsiteY6" fmla="*/ 2873375 h 3388783"/>
                <a:gd name="connsiteX7" fmla="*/ 994833 w 1008591"/>
                <a:gd name="connsiteY7" fmla="*/ 3305175 h 3388783"/>
                <a:gd name="connsiteX8" fmla="*/ 918633 w 1008591"/>
                <a:gd name="connsiteY8" fmla="*/ 3375025 h 3388783"/>
                <a:gd name="connsiteX9" fmla="*/ 715433 w 1008591"/>
                <a:gd name="connsiteY9" fmla="*/ 3241675 h 3388783"/>
                <a:gd name="connsiteX10" fmla="*/ 651933 w 1008591"/>
                <a:gd name="connsiteY10" fmla="*/ 3133725 h 3388783"/>
                <a:gd name="connsiteX11" fmla="*/ 613833 w 1008591"/>
                <a:gd name="connsiteY11" fmla="*/ 2873375 h 3388783"/>
                <a:gd name="connsiteX12" fmla="*/ 601133 w 1008591"/>
                <a:gd name="connsiteY12" fmla="*/ 2670175 h 3388783"/>
                <a:gd name="connsiteX13" fmla="*/ 404283 w 1008591"/>
                <a:gd name="connsiteY13" fmla="*/ 2676525 h 3388783"/>
                <a:gd name="connsiteX14" fmla="*/ 429683 w 1008591"/>
                <a:gd name="connsiteY14" fmla="*/ 2797175 h 3388783"/>
                <a:gd name="connsiteX15" fmla="*/ 442383 w 1008591"/>
                <a:gd name="connsiteY15" fmla="*/ 3108325 h 3388783"/>
                <a:gd name="connsiteX16" fmla="*/ 309033 w 1008591"/>
                <a:gd name="connsiteY16" fmla="*/ 3133725 h 3388783"/>
                <a:gd name="connsiteX17" fmla="*/ 251883 w 1008591"/>
                <a:gd name="connsiteY17" fmla="*/ 3025775 h 3388783"/>
                <a:gd name="connsiteX18" fmla="*/ 143933 w 1008591"/>
                <a:gd name="connsiteY18" fmla="*/ 2708275 h 3388783"/>
                <a:gd name="connsiteX19" fmla="*/ 42333 w 1008591"/>
                <a:gd name="connsiteY19" fmla="*/ 2149475 h 3388783"/>
                <a:gd name="connsiteX20" fmla="*/ 4233 w 1008591"/>
                <a:gd name="connsiteY20" fmla="*/ 1457325 h 3388783"/>
                <a:gd name="connsiteX21" fmla="*/ 16933 w 1008591"/>
                <a:gd name="connsiteY21" fmla="*/ 1101725 h 3388783"/>
                <a:gd name="connsiteX22" fmla="*/ 93133 w 1008591"/>
                <a:gd name="connsiteY22" fmla="*/ 663575 h 3388783"/>
                <a:gd name="connsiteX23" fmla="*/ 124883 w 1008591"/>
                <a:gd name="connsiteY23" fmla="*/ 346075 h 3388783"/>
                <a:gd name="connsiteX24" fmla="*/ 226483 w 1008591"/>
                <a:gd name="connsiteY24" fmla="*/ 434975 h 3388783"/>
                <a:gd name="connsiteX25" fmla="*/ 391583 w 1008591"/>
                <a:gd name="connsiteY25" fmla="*/ 460375 h 3388783"/>
                <a:gd name="connsiteX26" fmla="*/ 474133 w 1008591"/>
                <a:gd name="connsiteY26" fmla="*/ 415925 h 3388783"/>
                <a:gd name="connsiteX0" fmla="*/ 474133 w 1008591"/>
                <a:gd name="connsiteY0" fmla="*/ 107950 h 3080808"/>
                <a:gd name="connsiteX1" fmla="*/ 518583 w 1008591"/>
                <a:gd name="connsiteY1" fmla="*/ 279400 h 3080808"/>
                <a:gd name="connsiteX2" fmla="*/ 664633 w 1008591"/>
                <a:gd name="connsiteY2" fmla="*/ 819150 h 3080808"/>
                <a:gd name="connsiteX3" fmla="*/ 918633 w 1008591"/>
                <a:gd name="connsiteY3" fmla="*/ 1587500 h 3080808"/>
                <a:gd name="connsiteX4" fmla="*/ 988483 w 1008591"/>
                <a:gd name="connsiteY4" fmla="*/ 2038350 h 3080808"/>
                <a:gd name="connsiteX5" fmla="*/ 1001183 w 1008591"/>
                <a:gd name="connsiteY5" fmla="*/ 2565400 h 3080808"/>
                <a:gd name="connsiteX6" fmla="*/ 994833 w 1008591"/>
                <a:gd name="connsiteY6" fmla="*/ 2997200 h 3080808"/>
                <a:gd name="connsiteX7" fmla="*/ 918633 w 1008591"/>
                <a:gd name="connsiteY7" fmla="*/ 3067050 h 3080808"/>
                <a:gd name="connsiteX8" fmla="*/ 715433 w 1008591"/>
                <a:gd name="connsiteY8" fmla="*/ 2933700 h 3080808"/>
                <a:gd name="connsiteX9" fmla="*/ 651933 w 1008591"/>
                <a:gd name="connsiteY9" fmla="*/ 2825750 h 3080808"/>
                <a:gd name="connsiteX10" fmla="*/ 613833 w 1008591"/>
                <a:gd name="connsiteY10" fmla="*/ 2565400 h 3080808"/>
                <a:gd name="connsiteX11" fmla="*/ 601133 w 1008591"/>
                <a:gd name="connsiteY11" fmla="*/ 2362200 h 3080808"/>
                <a:gd name="connsiteX12" fmla="*/ 404283 w 1008591"/>
                <a:gd name="connsiteY12" fmla="*/ 2368550 h 3080808"/>
                <a:gd name="connsiteX13" fmla="*/ 429683 w 1008591"/>
                <a:gd name="connsiteY13" fmla="*/ 2489200 h 3080808"/>
                <a:gd name="connsiteX14" fmla="*/ 442383 w 1008591"/>
                <a:gd name="connsiteY14" fmla="*/ 2800350 h 3080808"/>
                <a:gd name="connsiteX15" fmla="*/ 309033 w 1008591"/>
                <a:gd name="connsiteY15" fmla="*/ 2825750 h 3080808"/>
                <a:gd name="connsiteX16" fmla="*/ 251883 w 1008591"/>
                <a:gd name="connsiteY16" fmla="*/ 2717800 h 3080808"/>
                <a:gd name="connsiteX17" fmla="*/ 143933 w 1008591"/>
                <a:gd name="connsiteY17" fmla="*/ 2400300 h 3080808"/>
                <a:gd name="connsiteX18" fmla="*/ 42333 w 1008591"/>
                <a:gd name="connsiteY18" fmla="*/ 1841500 h 3080808"/>
                <a:gd name="connsiteX19" fmla="*/ 4233 w 1008591"/>
                <a:gd name="connsiteY19" fmla="*/ 1149350 h 3080808"/>
                <a:gd name="connsiteX20" fmla="*/ 16933 w 1008591"/>
                <a:gd name="connsiteY20" fmla="*/ 793750 h 3080808"/>
                <a:gd name="connsiteX21" fmla="*/ 93133 w 1008591"/>
                <a:gd name="connsiteY21" fmla="*/ 355600 h 3080808"/>
                <a:gd name="connsiteX22" fmla="*/ 124883 w 1008591"/>
                <a:gd name="connsiteY22" fmla="*/ 38100 h 3080808"/>
                <a:gd name="connsiteX23" fmla="*/ 226483 w 1008591"/>
                <a:gd name="connsiteY23" fmla="*/ 127000 h 3080808"/>
                <a:gd name="connsiteX24" fmla="*/ 391583 w 1008591"/>
                <a:gd name="connsiteY24" fmla="*/ 152400 h 3080808"/>
                <a:gd name="connsiteX25" fmla="*/ 474133 w 1008591"/>
                <a:gd name="connsiteY25" fmla="*/ 107950 h 308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08591" h="3080808">
                  <a:moveTo>
                    <a:pt x="474133" y="107950"/>
                  </a:moveTo>
                  <a:cubicBezTo>
                    <a:pt x="495300" y="129117"/>
                    <a:pt x="486833" y="160867"/>
                    <a:pt x="518583" y="279400"/>
                  </a:cubicBezTo>
                  <a:cubicBezTo>
                    <a:pt x="550333" y="397933"/>
                    <a:pt x="597958" y="601133"/>
                    <a:pt x="664633" y="819150"/>
                  </a:cubicBezTo>
                  <a:cubicBezTo>
                    <a:pt x="731308" y="1037167"/>
                    <a:pt x="864658" y="1384300"/>
                    <a:pt x="918633" y="1587500"/>
                  </a:cubicBezTo>
                  <a:cubicBezTo>
                    <a:pt x="972608" y="1790700"/>
                    <a:pt x="974725" y="1875367"/>
                    <a:pt x="988483" y="2038350"/>
                  </a:cubicBezTo>
                  <a:cubicBezTo>
                    <a:pt x="1002241" y="2201333"/>
                    <a:pt x="1000125" y="2405592"/>
                    <a:pt x="1001183" y="2565400"/>
                  </a:cubicBezTo>
                  <a:cubicBezTo>
                    <a:pt x="1002241" y="2725208"/>
                    <a:pt x="1008591" y="2913592"/>
                    <a:pt x="994833" y="2997200"/>
                  </a:cubicBezTo>
                  <a:cubicBezTo>
                    <a:pt x="981075" y="3080808"/>
                    <a:pt x="965200" y="3077633"/>
                    <a:pt x="918633" y="3067050"/>
                  </a:cubicBezTo>
                  <a:cubicBezTo>
                    <a:pt x="872066" y="3056467"/>
                    <a:pt x="759883" y="2973917"/>
                    <a:pt x="715433" y="2933700"/>
                  </a:cubicBezTo>
                  <a:cubicBezTo>
                    <a:pt x="670983" y="2893483"/>
                    <a:pt x="668866" y="2887133"/>
                    <a:pt x="651933" y="2825750"/>
                  </a:cubicBezTo>
                  <a:cubicBezTo>
                    <a:pt x="635000" y="2764367"/>
                    <a:pt x="622300" y="2642658"/>
                    <a:pt x="613833" y="2565400"/>
                  </a:cubicBezTo>
                  <a:cubicBezTo>
                    <a:pt x="605366" y="2488142"/>
                    <a:pt x="636058" y="2395008"/>
                    <a:pt x="601133" y="2362200"/>
                  </a:cubicBezTo>
                  <a:cubicBezTo>
                    <a:pt x="566208" y="2329392"/>
                    <a:pt x="432858" y="2347383"/>
                    <a:pt x="404283" y="2368550"/>
                  </a:cubicBezTo>
                  <a:cubicBezTo>
                    <a:pt x="375708" y="2389717"/>
                    <a:pt x="423333" y="2417233"/>
                    <a:pt x="429683" y="2489200"/>
                  </a:cubicBezTo>
                  <a:cubicBezTo>
                    <a:pt x="436033" y="2561167"/>
                    <a:pt x="462491" y="2744258"/>
                    <a:pt x="442383" y="2800350"/>
                  </a:cubicBezTo>
                  <a:cubicBezTo>
                    <a:pt x="422275" y="2856442"/>
                    <a:pt x="340783" y="2839508"/>
                    <a:pt x="309033" y="2825750"/>
                  </a:cubicBezTo>
                  <a:cubicBezTo>
                    <a:pt x="277283" y="2811992"/>
                    <a:pt x="279400" y="2788708"/>
                    <a:pt x="251883" y="2717800"/>
                  </a:cubicBezTo>
                  <a:cubicBezTo>
                    <a:pt x="224366" y="2646892"/>
                    <a:pt x="178858" y="2546350"/>
                    <a:pt x="143933" y="2400300"/>
                  </a:cubicBezTo>
                  <a:cubicBezTo>
                    <a:pt x="109008" y="2254250"/>
                    <a:pt x="65616" y="2049992"/>
                    <a:pt x="42333" y="1841500"/>
                  </a:cubicBezTo>
                  <a:cubicBezTo>
                    <a:pt x="19050" y="1633008"/>
                    <a:pt x="8466" y="1323975"/>
                    <a:pt x="4233" y="1149350"/>
                  </a:cubicBezTo>
                  <a:cubicBezTo>
                    <a:pt x="0" y="974725"/>
                    <a:pt x="2116" y="926042"/>
                    <a:pt x="16933" y="793750"/>
                  </a:cubicBezTo>
                  <a:cubicBezTo>
                    <a:pt x="31750" y="661458"/>
                    <a:pt x="75141" y="481542"/>
                    <a:pt x="93133" y="355600"/>
                  </a:cubicBezTo>
                  <a:cubicBezTo>
                    <a:pt x="111125" y="229658"/>
                    <a:pt x="102658" y="76200"/>
                    <a:pt x="124883" y="38100"/>
                  </a:cubicBezTo>
                  <a:cubicBezTo>
                    <a:pt x="147108" y="0"/>
                    <a:pt x="182033" y="107950"/>
                    <a:pt x="226483" y="127000"/>
                  </a:cubicBezTo>
                  <a:cubicBezTo>
                    <a:pt x="270933" y="146050"/>
                    <a:pt x="350308" y="155575"/>
                    <a:pt x="391583" y="152400"/>
                  </a:cubicBezTo>
                  <a:cubicBezTo>
                    <a:pt x="432858" y="149225"/>
                    <a:pt x="452966" y="86783"/>
                    <a:pt x="474133" y="107950"/>
                  </a:cubicBezTo>
                  <a:close/>
                </a:path>
              </a:pathLst>
            </a:custGeom>
            <a:solidFill>
              <a:srgbClr val="F1F949">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538381" y="1105647"/>
              <a:ext cx="880284" cy="4588186"/>
            </a:xfrm>
            <a:custGeom>
              <a:avLst/>
              <a:gdLst>
                <a:gd name="connsiteX0" fmla="*/ 17431 w 880284"/>
                <a:gd name="connsiteY0" fmla="*/ 89647 h 4588186"/>
                <a:gd name="connsiteX1" fmla="*/ 241548 w 880284"/>
                <a:gd name="connsiteY1" fmla="*/ 336177 h 4588186"/>
                <a:gd name="connsiteX2" fmla="*/ 323725 w 880284"/>
                <a:gd name="connsiteY2" fmla="*/ 425824 h 4588186"/>
                <a:gd name="connsiteX3" fmla="*/ 383490 w 880284"/>
                <a:gd name="connsiteY3" fmla="*/ 672353 h 4588186"/>
                <a:gd name="connsiteX4" fmla="*/ 435784 w 880284"/>
                <a:gd name="connsiteY4" fmla="*/ 926353 h 4588186"/>
                <a:gd name="connsiteX5" fmla="*/ 473137 w 880284"/>
                <a:gd name="connsiteY5" fmla="*/ 1292412 h 4588186"/>
                <a:gd name="connsiteX6" fmla="*/ 659901 w 880284"/>
                <a:gd name="connsiteY6" fmla="*/ 2046941 h 4588186"/>
                <a:gd name="connsiteX7" fmla="*/ 771960 w 880284"/>
                <a:gd name="connsiteY7" fmla="*/ 2532529 h 4588186"/>
                <a:gd name="connsiteX8" fmla="*/ 854137 w 880284"/>
                <a:gd name="connsiteY8" fmla="*/ 3085353 h 4588186"/>
                <a:gd name="connsiteX9" fmla="*/ 876548 w 880284"/>
                <a:gd name="connsiteY9" fmla="*/ 3585882 h 4588186"/>
                <a:gd name="connsiteX10" fmla="*/ 869078 w 880284"/>
                <a:gd name="connsiteY10" fmla="*/ 4019177 h 4588186"/>
                <a:gd name="connsiteX11" fmla="*/ 809313 w 880284"/>
                <a:gd name="connsiteY11" fmla="*/ 4400177 h 4588186"/>
                <a:gd name="connsiteX12" fmla="*/ 786901 w 880284"/>
                <a:gd name="connsiteY12" fmla="*/ 4586941 h 4588186"/>
                <a:gd name="connsiteX13" fmla="*/ 764490 w 880284"/>
                <a:gd name="connsiteY13" fmla="*/ 4407647 h 4588186"/>
                <a:gd name="connsiteX14" fmla="*/ 749548 w 880284"/>
                <a:gd name="connsiteY14" fmla="*/ 3996765 h 4588186"/>
                <a:gd name="connsiteX15" fmla="*/ 786901 w 880284"/>
                <a:gd name="connsiteY15" fmla="*/ 3623235 h 4588186"/>
                <a:gd name="connsiteX16" fmla="*/ 689784 w 880284"/>
                <a:gd name="connsiteY16" fmla="*/ 2928471 h 4588186"/>
                <a:gd name="connsiteX17" fmla="*/ 458195 w 880284"/>
                <a:gd name="connsiteY17" fmla="*/ 2166471 h 4588186"/>
                <a:gd name="connsiteX18" fmla="*/ 234078 w 880284"/>
                <a:gd name="connsiteY18" fmla="*/ 1419412 h 4588186"/>
                <a:gd name="connsiteX19" fmla="*/ 136960 w 880284"/>
                <a:gd name="connsiteY19" fmla="*/ 874059 h 4588186"/>
                <a:gd name="connsiteX20" fmla="*/ 17431 w 880284"/>
                <a:gd name="connsiteY20" fmla="*/ 89647 h 458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0284" h="4588186">
                  <a:moveTo>
                    <a:pt x="17431" y="89647"/>
                  </a:moveTo>
                  <a:cubicBezTo>
                    <a:pt x="34862" y="0"/>
                    <a:pt x="241548" y="336177"/>
                    <a:pt x="241548" y="336177"/>
                  </a:cubicBezTo>
                  <a:cubicBezTo>
                    <a:pt x="292597" y="392206"/>
                    <a:pt x="300068" y="369795"/>
                    <a:pt x="323725" y="425824"/>
                  </a:cubicBezTo>
                  <a:cubicBezTo>
                    <a:pt x="347382" y="481853"/>
                    <a:pt x="364814" y="588932"/>
                    <a:pt x="383490" y="672353"/>
                  </a:cubicBezTo>
                  <a:cubicBezTo>
                    <a:pt x="402167" y="755775"/>
                    <a:pt x="420843" y="823010"/>
                    <a:pt x="435784" y="926353"/>
                  </a:cubicBezTo>
                  <a:cubicBezTo>
                    <a:pt x="450725" y="1029696"/>
                    <a:pt x="435784" y="1105647"/>
                    <a:pt x="473137" y="1292412"/>
                  </a:cubicBezTo>
                  <a:cubicBezTo>
                    <a:pt x="510490" y="1479177"/>
                    <a:pt x="610097" y="1840255"/>
                    <a:pt x="659901" y="2046941"/>
                  </a:cubicBezTo>
                  <a:cubicBezTo>
                    <a:pt x="709705" y="2253627"/>
                    <a:pt x="739587" y="2359460"/>
                    <a:pt x="771960" y="2532529"/>
                  </a:cubicBezTo>
                  <a:cubicBezTo>
                    <a:pt x="804333" y="2705598"/>
                    <a:pt x="836706" y="2909794"/>
                    <a:pt x="854137" y="3085353"/>
                  </a:cubicBezTo>
                  <a:cubicBezTo>
                    <a:pt x="871568" y="3260912"/>
                    <a:pt x="874058" y="3430245"/>
                    <a:pt x="876548" y="3585882"/>
                  </a:cubicBezTo>
                  <a:cubicBezTo>
                    <a:pt x="879038" y="3741519"/>
                    <a:pt x="880284" y="3883461"/>
                    <a:pt x="869078" y="4019177"/>
                  </a:cubicBezTo>
                  <a:cubicBezTo>
                    <a:pt x="857872" y="4154893"/>
                    <a:pt x="823009" y="4305550"/>
                    <a:pt x="809313" y="4400177"/>
                  </a:cubicBezTo>
                  <a:cubicBezTo>
                    <a:pt x="795617" y="4494804"/>
                    <a:pt x="794372" y="4585696"/>
                    <a:pt x="786901" y="4586941"/>
                  </a:cubicBezTo>
                  <a:cubicBezTo>
                    <a:pt x="779431" y="4588186"/>
                    <a:pt x="770715" y="4506010"/>
                    <a:pt x="764490" y="4407647"/>
                  </a:cubicBezTo>
                  <a:cubicBezTo>
                    <a:pt x="758265" y="4309284"/>
                    <a:pt x="745813" y="4127500"/>
                    <a:pt x="749548" y="3996765"/>
                  </a:cubicBezTo>
                  <a:cubicBezTo>
                    <a:pt x="753283" y="3866030"/>
                    <a:pt x="796862" y="3801284"/>
                    <a:pt x="786901" y="3623235"/>
                  </a:cubicBezTo>
                  <a:cubicBezTo>
                    <a:pt x="776940" y="3445186"/>
                    <a:pt x="744568" y="3171265"/>
                    <a:pt x="689784" y="2928471"/>
                  </a:cubicBezTo>
                  <a:cubicBezTo>
                    <a:pt x="635000" y="2685677"/>
                    <a:pt x="534146" y="2417981"/>
                    <a:pt x="458195" y="2166471"/>
                  </a:cubicBezTo>
                  <a:cubicBezTo>
                    <a:pt x="382244" y="1914961"/>
                    <a:pt x="287617" y="1634814"/>
                    <a:pt x="234078" y="1419412"/>
                  </a:cubicBezTo>
                  <a:cubicBezTo>
                    <a:pt x="180539" y="1204010"/>
                    <a:pt x="174313" y="1090706"/>
                    <a:pt x="136960" y="874059"/>
                  </a:cubicBezTo>
                  <a:cubicBezTo>
                    <a:pt x="99607" y="657412"/>
                    <a:pt x="0" y="179294"/>
                    <a:pt x="17431" y="89647"/>
                  </a:cubicBezTo>
                  <a:close/>
                </a:path>
              </a:pathLst>
            </a:custGeom>
            <a:solidFill>
              <a:srgbClr val="F1F949">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2057400" y="1447800"/>
            <a:ext cx="5105400" cy="4401205"/>
          </a:xfrm>
          <a:prstGeom prst="rect">
            <a:avLst/>
          </a:prstGeom>
          <a:noFill/>
        </p:spPr>
        <p:txBody>
          <a:bodyPr wrap="square" rtlCol="0">
            <a:spAutoFit/>
          </a:bodyPr>
          <a:lstStyle/>
          <a:p>
            <a:r>
              <a:rPr lang="en-US" sz="2000" dirty="0" smtClean="0"/>
              <a:t>The </a:t>
            </a:r>
            <a:r>
              <a:rPr lang="en-US" sz="2000" b="1" dirty="0" smtClean="0"/>
              <a:t>femoral nerve </a:t>
            </a:r>
            <a:r>
              <a:rPr lang="en-US" sz="2000" dirty="0" smtClean="0"/>
              <a:t>is the largest branch of the lumbar plexus (L2-L4) and enters into the thigh behind the inguinal ligament. </a:t>
            </a:r>
          </a:p>
          <a:p>
            <a:endParaRPr lang="en-US" sz="2000" dirty="0" smtClean="0"/>
          </a:p>
          <a:p>
            <a:r>
              <a:rPr lang="en-US" sz="2000" dirty="0" smtClean="0"/>
              <a:t>The nerve innervates the following muscles of the thigh: </a:t>
            </a:r>
          </a:p>
          <a:p>
            <a:endParaRPr lang="en-US" sz="2000" dirty="0" smtClean="0"/>
          </a:p>
          <a:p>
            <a:pPr>
              <a:buFont typeface="Arial"/>
              <a:buChar char="•"/>
            </a:pPr>
            <a:r>
              <a:rPr lang="en-US" sz="2000" dirty="0" smtClean="0"/>
              <a:t>Sartorius</a:t>
            </a:r>
          </a:p>
          <a:p>
            <a:pPr>
              <a:buFont typeface="Arial"/>
              <a:buChar char="•"/>
            </a:pPr>
            <a:r>
              <a:rPr lang="en-US" sz="2000" dirty="0" err="1" smtClean="0"/>
              <a:t>Quadraceps</a:t>
            </a:r>
            <a:r>
              <a:rPr lang="en-US" sz="2000" dirty="0" smtClean="0"/>
              <a:t> </a:t>
            </a:r>
            <a:r>
              <a:rPr lang="en-US" sz="2000" dirty="0" err="1" smtClean="0"/>
              <a:t>femoris</a:t>
            </a:r>
            <a:endParaRPr lang="en-US" sz="2000" dirty="0" smtClean="0"/>
          </a:p>
          <a:p>
            <a:pPr lvl="1"/>
            <a:r>
              <a:rPr lang="en-US" sz="2000" dirty="0" smtClean="0"/>
              <a:t>- Rectus </a:t>
            </a:r>
            <a:r>
              <a:rPr lang="en-US" sz="2000" dirty="0" err="1" smtClean="0"/>
              <a:t>femoris</a:t>
            </a:r>
            <a:endParaRPr lang="en-US" sz="2000" dirty="0" smtClean="0"/>
          </a:p>
          <a:p>
            <a:pPr lvl="1"/>
            <a:r>
              <a:rPr lang="en-US" sz="2000" dirty="0" smtClean="0"/>
              <a:t>- </a:t>
            </a:r>
            <a:r>
              <a:rPr lang="en-US" sz="2000" dirty="0" err="1" smtClean="0"/>
              <a:t>Vastus</a:t>
            </a:r>
            <a:r>
              <a:rPr lang="en-US" sz="2000" dirty="0" smtClean="0"/>
              <a:t> </a:t>
            </a:r>
            <a:r>
              <a:rPr lang="en-US" sz="2000" dirty="0" err="1" smtClean="0"/>
              <a:t>medialis</a:t>
            </a:r>
            <a:endParaRPr lang="en-US" sz="2000" dirty="0" smtClean="0"/>
          </a:p>
          <a:p>
            <a:pPr lvl="1"/>
            <a:r>
              <a:rPr lang="en-US" sz="2000" dirty="0" smtClean="0"/>
              <a:t>- </a:t>
            </a:r>
            <a:r>
              <a:rPr lang="en-US" sz="2000" dirty="0" err="1" smtClean="0"/>
              <a:t>Vastus</a:t>
            </a:r>
            <a:r>
              <a:rPr lang="en-US" sz="2000" dirty="0" smtClean="0"/>
              <a:t> </a:t>
            </a:r>
            <a:r>
              <a:rPr lang="en-US" sz="2000" dirty="0" err="1" smtClean="0"/>
              <a:t>lateralis</a:t>
            </a:r>
            <a:endParaRPr lang="en-US" sz="2000" dirty="0" smtClean="0"/>
          </a:p>
          <a:p>
            <a:pPr lvl="1"/>
            <a:r>
              <a:rPr lang="en-US" sz="2000" dirty="0" smtClean="0"/>
              <a:t>- </a:t>
            </a:r>
            <a:r>
              <a:rPr lang="en-US" sz="2000" dirty="0" err="1" smtClean="0"/>
              <a:t>Vastus</a:t>
            </a:r>
            <a:r>
              <a:rPr lang="en-US" sz="2000" dirty="0" smtClean="0"/>
              <a:t> </a:t>
            </a:r>
            <a:r>
              <a:rPr lang="en-US" sz="2000" dirty="0" err="1" smtClean="0"/>
              <a:t>intermedius</a:t>
            </a:r>
            <a:endParaRPr lang="en-US" sz="2000" dirty="0" smtClean="0"/>
          </a:p>
          <a:p>
            <a:endParaRPr lang="en-US" sz="2000" b="1" dirty="0" smtClean="0"/>
          </a:p>
        </p:txBody>
      </p:sp>
      <p:grpSp>
        <p:nvGrpSpPr>
          <p:cNvPr id="23" name="Group 22"/>
          <p:cNvGrpSpPr/>
          <p:nvPr/>
        </p:nvGrpSpPr>
        <p:grpSpPr>
          <a:xfrm>
            <a:off x="7438571" y="457200"/>
            <a:ext cx="1001486" cy="4810276"/>
            <a:chOff x="7438571" y="457200"/>
            <a:chExt cx="1001486" cy="4810276"/>
          </a:xfrm>
        </p:grpSpPr>
        <p:grpSp>
          <p:nvGrpSpPr>
            <p:cNvPr id="20" name="Group 19"/>
            <p:cNvGrpSpPr/>
            <p:nvPr/>
          </p:nvGrpSpPr>
          <p:grpSpPr>
            <a:xfrm>
              <a:off x="7438571" y="457200"/>
              <a:ext cx="1001486" cy="3911600"/>
              <a:chOff x="7438571" y="457200"/>
              <a:chExt cx="1001486" cy="3911600"/>
            </a:xfrm>
          </p:grpSpPr>
          <p:sp>
            <p:nvSpPr>
              <p:cNvPr id="13" name="Freeform 12"/>
              <p:cNvSpPr/>
              <p:nvPr/>
            </p:nvSpPr>
            <p:spPr>
              <a:xfrm>
                <a:off x="7461552" y="457200"/>
                <a:ext cx="978505" cy="3911600"/>
              </a:xfrm>
              <a:custGeom>
                <a:avLst/>
                <a:gdLst>
                  <a:gd name="connsiteX0" fmla="*/ 978505 w 978505"/>
                  <a:gd name="connsiteY0" fmla="*/ 0 h 3911600"/>
                  <a:gd name="connsiteX1" fmla="*/ 927705 w 978505"/>
                  <a:gd name="connsiteY1" fmla="*/ 159657 h 3911600"/>
                  <a:gd name="connsiteX2" fmla="*/ 840619 w 978505"/>
                  <a:gd name="connsiteY2" fmla="*/ 449943 h 3911600"/>
                  <a:gd name="connsiteX3" fmla="*/ 775305 w 978505"/>
                  <a:gd name="connsiteY3" fmla="*/ 718457 h 3911600"/>
                  <a:gd name="connsiteX4" fmla="*/ 615648 w 978505"/>
                  <a:gd name="connsiteY4" fmla="*/ 957943 h 3911600"/>
                  <a:gd name="connsiteX5" fmla="*/ 455991 w 978505"/>
                  <a:gd name="connsiteY5" fmla="*/ 1233714 h 3911600"/>
                  <a:gd name="connsiteX6" fmla="*/ 441477 w 978505"/>
                  <a:gd name="connsiteY6" fmla="*/ 1574800 h 3911600"/>
                  <a:gd name="connsiteX7" fmla="*/ 470505 w 978505"/>
                  <a:gd name="connsiteY7" fmla="*/ 1937657 h 3911600"/>
                  <a:gd name="connsiteX8" fmla="*/ 434219 w 978505"/>
                  <a:gd name="connsiteY8" fmla="*/ 2206171 h 3911600"/>
                  <a:gd name="connsiteX9" fmla="*/ 332619 w 978505"/>
                  <a:gd name="connsiteY9" fmla="*/ 2445657 h 3911600"/>
                  <a:gd name="connsiteX10" fmla="*/ 216505 w 978505"/>
                  <a:gd name="connsiteY10" fmla="*/ 2714171 h 3911600"/>
                  <a:gd name="connsiteX11" fmla="*/ 93134 w 978505"/>
                  <a:gd name="connsiteY11" fmla="*/ 3120571 h 3911600"/>
                  <a:gd name="connsiteX12" fmla="*/ 13305 w 978505"/>
                  <a:gd name="connsiteY12" fmla="*/ 3519714 h 3911600"/>
                  <a:gd name="connsiteX13" fmla="*/ 13305 w 978505"/>
                  <a:gd name="connsiteY13" fmla="*/ 3911600 h 391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8505" h="3911600">
                    <a:moveTo>
                      <a:pt x="978505" y="0"/>
                    </a:moveTo>
                    <a:cubicBezTo>
                      <a:pt x="964595" y="42333"/>
                      <a:pt x="950686" y="84667"/>
                      <a:pt x="927705" y="159657"/>
                    </a:cubicBezTo>
                    <a:cubicBezTo>
                      <a:pt x="904724" y="234647"/>
                      <a:pt x="866019" y="356810"/>
                      <a:pt x="840619" y="449943"/>
                    </a:cubicBezTo>
                    <a:cubicBezTo>
                      <a:pt x="815219" y="543076"/>
                      <a:pt x="812800" y="633790"/>
                      <a:pt x="775305" y="718457"/>
                    </a:cubicBezTo>
                    <a:cubicBezTo>
                      <a:pt x="737810" y="803124"/>
                      <a:pt x="668867" y="872067"/>
                      <a:pt x="615648" y="957943"/>
                    </a:cubicBezTo>
                    <a:cubicBezTo>
                      <a:pt x="562429" y="1043819"/>
                      <a:pt x="485020" y="1130905"/>
                      <a:pt x="455991" y="1233714"/>
                    </a:cubicBezTo>
                    <a:cubicBezTo>
                      <a:pt x="426963" y="1336524"/>
                      <a:pt x="439058" y="1457476"/>
                      <a:pt x="441477" y="1574800"/>
                    </a:cubicBezTo>
                    <a:cubicBezTo>
                      <a:pt x="443896" y="1692124"/>
                      <a:pt x="471715" y="1832429"/>
                      <a:pt x="470505" y="1937657"/>
                    </a:cubicBezTo>
                    <a:cubicBezTo>
                      <a:pt x="469295" y="2042885"/>
                      <a:pt x="457200" y="2121504"/>
                      <a:pt x="434219" y="2206171"/>
                    </a:cubicBezTo>
                    <a:cubicBezTo>
                      <a:pt x="411238" y="2290838"/>
                      <a:pt x="368905" y="2360990"/>
                      <a:pt x="332619" y="2445657"/>
                    </a:cubicBezTo>
                    <a:cubicBezTo>
                      <a:pt x="296333" y="2530324"/>
                      <a:pt x="256419" y="2601686"/>
                      <a:pt x="216505" y="2714171"/>
                    </a:cubicBezTo>
                    <a:cubicBezTo>
                      <a:pt x="176591" y="2826656"/>
                      <a:pt x="127001" y="2986314"/>
                      <a:pt x="93134" y="3120571"/>
                    </a:cubicBezTo>
                    <a:cubicBezTo>
                      <a:pt x="59267" y="3254828"/>
                      <a:pt x="26610" y="3387876"/>
                      <a:pt x="13305" y="3519714"/>
                    </a:cubicBezTo>
                    <a:cubicBezTo>
                      <a:pt x="0" y="3651552"/>
                      <a:pt x="13305" y="3911600"/>
                      <a:pt x="13305" y="39116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8287657" y="769257"/>
                <a:ext cx="137886" cy="232229"/>
              </a:xfrm>
              <a:custGeom>
                <a:avLst/>
                <a:gdLst>
                  <a:gd name="connsiteX0" fmla="*/ 137886 w 137886"/>
                  <a:gd name="connsiteY0" fmla="*/ 0 h 232229"/>
                  <a:gd name="connsiteX1" fmla="*/ 0 w 137886"/>
                  <a:gd name="connsiteY1" fmla="*/ 232229 h 232229"/>
                </a:gdLst>
                <a:ahLst/>
                <a:cxnLst>
                  <a:cxn ang="0">
                    <a:pos x="connsiteX0" y="connsiteY0"/>
                  </a:cxn>
                  <a:cxn ang="0">
                    <a:pos x="connsiteX1" y="connsiteY1"/>
                  </a:cxn>
                </a:cxnLst>
                <a:rect l="l" t="t" r="r" b="b"/>
                <a:pathLst>
                  <a:path w="137886" h="232229">
                    <a:moveTo>
                      <a:pt x="137886" y="0"/>
                    </a:moveTo>
                    <a:lnTo>
                      <a:pt x="0" y="232229"/>
                    </a:ln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8215086" y="986971"/>
                <a:ext cx="195943" cy="232229"/>
              </a:xfrm>
              <a:custGeom>
                <a:avLst/>
                <a:gdLst>
                  <a:gd name="connsiteX0" fmla="*/ 195943 w 195943"/>
                  <a:gd name="connsiteY0" fmla="*/ 0 h 232229"/>
                  <a:gd name="connsiteX1" fmla="*/ 0 w 195943"/>
                  <a:gd name="connsiteY1" fmla="*/ 232229 h 232229"/>
                </a:gdLst>
                <a:ahLst/>
                <a:cxnLst>
                  <a:cxn ang="0">
                    <a:pos x="connsiteX0" y="connsiteY0"/>
                  </a:cxn>
                  <a:cxn ang="0">
                    <a:pos x="connsiteX1" y="connsiteY1"/>
                  </a:cxn>
                </a:cxnLst>
                <a:rect l="l" t="t" r="r" b="b"/>
                <a:pathLst>
                  <a:path w="195943" h="232229">
                    <a:moveTo>
                      <a:pt x="195943" y="0"/>
                    </a:moveTo>
                    <a:lnTo>
                      <a:pt x="0" y="232229"/>
                    </a:ln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858277" y="2685143"/>
                <a:ext cx="52009" cy="1320800"/>
              </a:xfrm>
              <a:custGeom>
                <a:avLst/>
                <a:gdLst>
                  <a:gd name="connsiteX0" fmla="*/ 52009 w 52009"/>
                  <a:gd name="connsiteY0" fmla="*/ 0 h 1320800"/>
                  <a:gd name="connsiteX1" fmla="*/ 37494 w 52009"/>
                  <a:gd name="connsiteY1" fmla="*/ 391886 h 1320800"/>
                  <a:gd name="connsiteX2" fmla="*/ 1209 w 52009"/>
                  <a:gd name="connsiteY2" fmla="*/ 725714 h 1320800"/>
                  <a:gd name="connsiteX3" fmla="*/ 30237 w 52009"/>
                  <a:gd name="connsiteY3" fmla="*/ 1320800 h 1320800"/>
                </a:gdLst>
                <a:ahLst/>
                <a:cxnLst>
                  <a:cxn ang="0">
                    <a:pos x="connsiteX0" y="connsiteY0"/>
                  </a:cxn>
                  <a:cxn ang="0">
                    <a:pos x="connsiteX1" y="connsiteY1"/>
                  </a:cxn>
                  <a:cxn ang="0">
                    <a:pos x="connsiteX2" y="connsiteY2"/>
                  </a:cxn>
                  <a:cxn ang="0">
                    <a:pos x="connsiteX3" y="connsiteY3"/>
                  </a:cxn>
                </a:cxnLst>
                <a:rect l="l" t="t" r="r" b="b"/>
                <a:pathLst>
                  <a:path w="52009" h="1320800">
                    <a:moveTo>
                      <a:pt x="52009" y="0"/>
                    </a:moveTo>
                    <a:cubicBezTo>
                      <a:pt x="48985" y="135467"/>
                      <a:pt x="45961" y="270934"/>
                      <a:pt x="37494" y="391886"/>
                    </a:cubicBezTo>
                    <a:cubicBezTo>
                      <a:pt x="29027" y="512838"/>
                      <a:pt x="2419" y="570895"/>
                      <a:pt x="1209" y="725714"/>
                    </a:cubicBezTo>
                    <a:cubicBezTo>
                      <a:pt x="0" y="880533"/>
                      <a:pt x="30237" y="1320800"/>
                      <a:pt x="30237" y="13208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8128000" y="1190171"/>
                <a:ext cx="275771" cy="159658"/>
              </a:xfrm>
              <a:custGeom>
                <a:avLst/>
                <a:gdLst>
                  <a:gd name="connsiteX0" fmla="*/ 275771 w 275771"/>
                  <a:gd name="connsiteY0" fmla="*/ 0 h 159658"/>
                  <a:gd name="connsiteX1" fmla="*/ 0 w 275771"/>
                  <a:gd name="connsiteY1" fmla="*/ 159658 h 159658"/>
                </a:gdLst>
                <a:ahLst/>
                <a:cxnLst>
                  <a:cxn ang="0">
                    <a:pos x="connsiteX0" y="connsiteY0"/>
                  </a:cxn>
                  <a:cxn ang="0">
                    <a:pos x="connsiteX1" y="connsiteY1"/>
                  </a:cxn>
                </a:cxnLst>
                <a:rect l="l" t="t" r="r" b="b"/>
                <a:pathLst>
                  <a:path w="275771" h="159658">
                    <a:moveTo>
                      <a:pt x="275771" y="0"/>
                    </a:moveTo>
                    <a:lnTo>
                      <a:pt x="0" y="159658"/>
                    </a:ln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7438571" y="2605314"/>
                <a:ext cx="449943" cy="445105"/>
              </a:xfrm>
              <a:custGeom>
                <a:avLst/>
                <a:gdLst>
                  <a:gd name="connsiteX0" fmla="*/ 449943 w 449943"/>
                  <a:gd name="connsiteY0" fmla="*/ 0 h 445105"/>
                  <a:gd name="connsiteX1" fmla="*/ 333829 w 449943"/>
                  <a:gd name="connsiteY1" fmla="*/ 232229 h 445105"/>
                  <a:gd name="connsiteX2" fmla="*/ 145143 w 449943"/>
                  <a:gd name="connsiteY2" fmla="*/ 413657 h 445105"/>
                  <a:gd name="connsiteX3" fmla="*/ 0 w 449943"/>
                  <a:gd name="connsiteY3" fmla="*/ 420915 h 445105"/>
                </a:gdLst>
                <a:ahLst/>
                <a:cxnLst>
                  <a:cxn ang="0">
                    <a:pos x="connsiteX0" y="connsiteY0"/>
                  </a:cxn>
                  <a:cxn ang="0">
                    <a:pos x="connsiteX1" y="connsiteY1"/>
                  </a:cxn>
                  <a:cxn ang="0">
                    <a:pos x="connsiteX2" y="connsiteY2"/>
                  </a:cxn>
                  <a:cxn ang="0">
                    <a:pos x="connsiteX3" y="connsiteY3"/>
                  </a:cxn>
                </a:cxnLst>
                <a:rect l="l" t="t" r="r" b="b"/>
                <a:pathLst>
                  <a:path w="449943" h="445105">
                    <a:moveTo>
                      <a:pt x="449943" y="0"/>
                    </a:moveTo>
                    <a:cubicBezTo>
                      <a:pt x="417286" y="81643"/>
                      <a:pt x="384629" y="163286"/>
                      <a:pt x="333829" y="232229"/>
                    </a:cubicBezTo>
                    <a:cubicBezTo>
                      <a:pt x="283029" y="301172"/>
                      <a:pt x="200781" y="382209"/>
                      <a:pt x="145143" y="413657"/>
                    </a:cubicBezTo>
                    <a:cubicBezTo>
                      <a:pt x="89505" y="445105"/>
                      <a:pt x="0" y="420915"/>
                      <a:pt x="0" y="420915"/>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1" name="Freeform 20"/>
            <p:cNvSpPr/>
            <p:nvPr/>
          </p:nvSpPr>
          <p:spPr>
            <a:xfrm>
              <a:off x="7742162" y="2989943"/>
              <a:ext cx="182638" cy="1770743"/>
            </a:xfrm>
            <a:custGeom>
              <a:avLst/>
              <a:gdLst>
                <a:gd name="connsiteX0" fmla="*/ 139095 w 182638"/>
                <a:gd name="connsiteY0" fmla="*/ 0 h 1770743"/>
                <a:gd name="connsiteX1" fmla="*/ 59267 w 182638"/>
                <a:gd name="connsiteY1" fmla="*/ 333828 h 1770743"/>
                <a:gd name="connsiteX2" fmla="*/ 8467 w 182638"/>
                <a:gd name="connsiteY2" fmla="*/ 892628 h 1770743"/>
                <a:gd name="connsiteX3" fmla="*/ 110067 w 182638"/>
                <a:gd name="connsiteY3" fmla="*/ 1291771 h 1770743"/>
                <a:gd name="connsiteX4" fmla="*/ 182638 w 182638"/>
                <a:gd name="connsiteY4" fmla="*/ 1770743 h 17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38" h="1770743">
                  <a:moveTo>
                    <a:pt x="139095" y="0"/>
                  </a:moveTo>
                  <a:cubicBezTo>
                    <a:pt x="110066" y="92528"/>
                    <a:pt x="81038" y="185057"/>
                    <a:pt x="59267" y="333828"/>
                  </a:cubicBezTo>
                  <a:cubicBezTo>
                    <a:pt x="37496" y="482599"/>
                    <a:pt x="0" y="732971"/>
                    <a:pt x="8467" y="892628"/>
                  </a:cubicBezTo>
                  <a:cubicBezTo>
                    <a:pt x="16934" y="1052285"/>
                    <a:pt x="81039" y="1145419"/>
                    <a:pt x="110067" y="1291771"/>
                  </a:cubicBezTo>
                  <a:cubicBezTo>
                    <a:pt x="139095" y="1438123"/>
                    <a:pt x="160866" y="1604433"/>
                    <a:pt x="182638" y="1770743"/>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7895771" y="4020457"/>
              <a:ext cx="268515" cy="1247019"/>
            </a:xfrm>
            <a:custGeom>
              <a:avLst/>
              <a:gdLst>
                <a:gd name="connsiteX0" fmla="*/ 0 w 268515"/>
                <a:gd name="connsiteY0" fmla="*/ 0 h 1247019"/>
                <a:gd name="connsiteX1" fmla="*/ 94343 w 268515"/>
                <a:gd name="connsiteY1" fmla="*/ 254000 h 1247019"/>
                <a:gd name="connsiteX2" fmla="*/ 152400 w 268515"/>
                <a:gd name="connsiteY2" fmla="*/ 537029 h 1247019"/>
                <a:gd name="connsiteX3" fmla="*/ 246743 w 268515"/>
                <a:gd name="connsiteY3" fmla="*/ 1139372 h 1247019"/>
                <a:gd name="connsiteX4" fmla="*/ 268515 w 268515"/>
                <a:gd name="connsiteY4" fmla="*/ 1182914 h 124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15" h="1247019">
                  <a:moveTo>
                    <a:pt x="0" y="0"/>
                  </a:moveTo>
                  <a:cubicBezTo>
                    <a:pt x="34471" y="82247"/>
                    <a:pt x="68943" y="164495"/>
                    <a:pt x="94343" y="254000"/>
                  </a:cubicBezTo>
                  <a:cubicBezTo>
                    <a:pt x="119743" y="343505"/>
                    <a:pt x="127000" y="389467"/>
                    <a:pt x="152400" y="537029"/>
                  </a:cubicBezTo>
                  <a:cubicBezTo>
                    <a:pt x="177800" y="684591"/>
                    <a:pt x="227391" y="1031725"/>
                    <a:pt x="246743" y="1139372"/>
                  </a:cubicBezTo>
                  <a:cubicBezTo>
                    <a:pt x="266095" y="1247019"/>
                    <a:pt x="267305" y="1214966"/>
                    <a:pt x="268515" y="1182914"/>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ig._24.14_C(2).jpg"/>
          <p:cNvPicPr>
            <a:picLocks noChangeAspect="1"/>
          </p:cNvPicPr>
          <p:nvPr/>
        </p:nvPicPr>
        <p:blipFill>
          <a:blip r:embed="rId2">
            <a:alphaModFix/>
          </a:blip>
          <a:srcRect l="35555" r="36667" b="3588"/>
          <a:stretch>
            <a:fillRect/>
          </a:stretch>
        </p:blipFill>
        <p:spPr>
          <a:xfrm>
            <a:off x="152400" y="152400"/>
            <a:ext cx="1905000" cy="6611937"/>
          </a:xfrm>
          <a:prstGeom prst="rect">
            <a:avLst/>
          </a:prstGeom>
        </p:spPr>
      </p:pic>
      <p:sp>
        <p:nvSpPr>
          <p:cNvPr id="2" name="Title 4"/>
          <p:cNvSpPr txBox="1">
            <a:spLocks/>
          </p:cNvSpPr>
          <p:nvPr/>
        </p:nvSpPr>
        <p:spPr>
          <a:xfrm>
            <a:off x="0" y="1524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Innervation of the Thigh: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err="1" smtClean="0">
                <a:latin typeface="+mj-lt"/>
                <a:ea typeface="+mj-ea"/>
                <a:cs typeface="+mj-cs"/>
              </a:rPr>
              <a:t>Obturator</a:t>
            </a:r>
            <a:r>
              <a:rPr lang="en-US" sz="2800" b="1" dirty="0" smtClean="0">
                <a:latin typeface="+mj-lt"/>
                <a:ea typeface="+mj-ea"/>
                <a:cs typeface="+mj-cs"/>
              </a:rPr>
              <a:t> Nerve</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Fig._27.15.jpg"/>
          <p:cNvPicPr>
            <a:picLocks noChangeAspect="1"/>
          </p:cNvPicPr>
          <p:nvPr/>
        </p:nvPicPr>
        <p:blipFill>
          <a:blip r:embed="rId3"/>
          <a:srcRect l="38889" r="36667" b="3333"/>
          <a:stretch>
            <a:fillRect/>
          </a:stretch>
        </p:blipFill>
        <p:spPr>
          <a:xfrm>
            <a:off x="6934200" y="76200"/>
            <a:ext cx="1676400" cy="6629400"/>
          </a:xfrm>
          <a:prstGeom prst="rect">
            <a:avLst/>
          </a:prstGeom>
        </p:spPr>
      </p:pic>
      <p:grpSp>
        <p:nvGrpSpPr>
          <p:cNvPr id="8" name="Group 7"/>
          <p:cNvGrpSpPr/>
          <p:nvPr/>
        </p:nvGrpSpPr>
        <p:grpSpPr>
          <a:xfrm>
            <a:off x="772583" y="1859492"/>
            <a:ext cx="1013884" cy="3771900"/>
            <a:chOff x="772583" y="1859492"/>
            <a:chExt cx="1013884" cy="3771900"/>
          </a:xfrm>
        </p:grpSpPr>
        <p:sp>
          <p:nvSpPr>
            <p:cNvPr id="6" name="Freeform 5"/>
            <p:cNvSpPr/>
            <p:nvPr/>
          </p:nvSpPr>
          <p:spPr>
            <a:xfrm>
              <a:off x="772583" y="1859492"/>
              <a:ext cx="1013884" cy="3771900"/>
            </a:xfrm>
            <a:custGeom>
              <a:avLst/>
              <a:gdLst>
                <a:gd name="connsiteX0" fmla="*/ 878417 w 1013884"/>
                <a:gd name="connsiteY0" fmla="*/ 286808 h 3771900"/>
                <a:gd name="connsiteX1" fmla="*/ 605367 w 1013884"/>
                <a:gd name="connsiteY1" fmla="*/ 32808 h 3771900"/>
                <a:gd name="connsiteX2" fmla="*/ 548217 w 1013884"/>
                <a:gd name="connsiteY2" fmla="*/ 89958 h 3771900"/>
                <a:gd name="connsiteX3" fmla="*/ 351367 w 1013884"/>
                <a:gd name="connsiteY3" fmla="*/ 356658 h 3771900"/>
                <a:gd name="connsiteX4" fmla="*/ 97367 w 1013884"/>
                <a:gd name="connsiteY4" fmla="*/ 642408 h 3771900"/>
                <a:gd name="connsiteX5" fmla="*/ 2117 w 1013884"/>
                <a:gd name="connsiteY5" fmla="*/ 744008 h 3771900"/>
                <a:gd name="connsiteX6" fmla="*/ 84667 w 1013884"/>
                <a:gd name="connsiteY6" fmla="*/ 909108 h 3771900"/>
                <a:gd name="connsiteX7" fmla="*/ 141817 w 1013884"/>
                <a:gd name="connsiteY7" fmla="*/ 1042458 h 3771900"/>
                <a:gd name="connsiteX8" fmla="*/ 78317 w 1013884"/>
                <a:gd name="connsiteY8" fmla="*/ 1131358 h 3771900"/>
                <a:gd name="connsiteX9" fmla="*/ 40217 w 1013884"/>
                <a:gd name="connsiteY9" fmla="*/ 1207558 h 3771900"/>
                <a:gd name="connsiteX10" fmla="*/ 59267 w 1013884"/>
                <a:gd name="connsiteY10" fmla="*/ 1556808 h 3771900"/>
                <a:gd name="connsiteX11" fmla="*/ 141817 w 1013884"/>
                <a:gd name="connsiteY11" fmla="*/ 2325158 h 3771900"/>
                <a:gd name="connsiteX12" fmla="*/ 173567 w 1013884"/>
                <a:gd name="connsiteY12" fmla="*/ 2655358 h 3771900"/>
                <a:gd name="connsiteX13" fmla="*/ 211667 w 1013884"/>
                <a:gd name="connsiteY13" fmla="*/ 2947458 h 3771900"/>
                <a:gd name="connsiteX14" fmla="*/ 224367 w 1013884"/>
                <a:gd name="connsiteY14" fmla="*/ 2833158 h 3771900"/>
                <a:gd name="connsiteX15" fmla="*/ 287867 w 1013884"/>
                <a:gd name="connsiteY15" fmla="*/ 2706158 h 3771900"/>
                <a:gd name="connsiteX16" fmla="*/ 370417 w 1013884"/>
                <a:gd name="connsiteY16" fmla="*/ 2826808 h 3771900"/>
                <a:gd name="connsiteX17" fmla="*/ 427567 w 1013884"/>
                <a:gd name="connsiteY17" fmla="*/ 3074458 h 3771900"/>
                <a:gd name="connsiteX18" fmla="*/ 427567 w 1013884"/>
                <a:gd name="connsiteY18" fmla="*/ 3290358 h 3771900"/>
                <a:gd name="connsiteX19" fmla="*/ 472017 w 1013884"/>
                <a:gd name="connsiteY19" fmla="*/ 3277658 h 3771900"/>
                <a:gd name="connsiteX20" fmla="*/ 478367 w 1013884"/>
                <a:gd name="connsiteY20" fmla="*/ 2960158 h 3771900"/>
                <a:gd name="connsiteX21" fmla="*/ 522817 w 1013884"/>
                <a:gd name="connsiteY21" fmla="*/ 2522008 h 3771900"/>
                <a:gd name="connsiteX22" fmla="*/ 630767 w 1013884"/>
                <a:gd name="connsiteY22" fmla="*/ 2153708 h 3771900"/>
                <a:gd name="connsiteX23" fmla="*/ 548217 w 1013884"/>
                <a:gd name="connsiteY23" fmla="*/ 2776008 h 3771900"/>
                <a:gd name="connsiteX24" fmla="*/ 529167 w 1013884"/>
                <a:gd name="connsiteY24" fmla="*/ 3176058 h 3771900"/>
                <a:gd name="connsiteX25" fmla="*/ 529167 w 1013884"/>
                <a:gd name="connsiteY25" fmla="*/ 3499908 h 3771900"/>
                <a:gd name="connsiteX26" fmla="*/ 529167 w 1013884"/>
                <a:gd name="connsiteY26" fmla="*/ 3728508 h 3771900"/>
                <a:gd name="connsiteX27" fmla="*/ 535517 w 1013884"/>
                <a:gd name="connsiteY27" fmla="*/ 3760258 h 3771900"/>
                <a:gd name="connsiteX28" fmla="*/ 554567 w 1013884"/>
                <a:gd name="connsiteY28" fmla="*/ 3696758 h 3771900"/>
                <a:gd name="connsiteX29" fmla="*/ 592667 w 1013884"/>
                <a:gd name="connsiteY29" fmla="*/ 3353858 h 3771900"/>
                <a:gd name="connsiteX30" fmla="*/ 668867 w 1013884"/>
                <a:gd name="connsiteY30" fmla="*/ 2947458 h 3771900"/>
                <a:gd name="connsiteX31" fmla="*/ 732367 w 1013884"/>
                <a:gd name="connsiteY31" fmla="*/ 2547408 h 3771900"/>
                <a:gd name="connsiteX32" fmla="*/ 802217 w 1013884"/>
                <a:gd name="connsiteY32" fmla="*/ 2045758 h 3771900"/>
                <a:gd name="connsiteX33" fmla="*/ 833967 w 1013884"/>
                <a:gd name="connsiteY33" fmla="*/ 1563158 h 3771900"/>
                <a:gd name="connsiteX34" fmla="*/ 859367 w 1013884"/>
                <a:gd name="connsiteY34" fmla="*/ 1163108 h 3771900"/>
                <a:gd name="connsiteX35" fmla="*/ 884767 w 1013884"/>
                <a:gd name="connsiteY35" fmla="*/ 705908 h 3771900"/>
                <a:gd name="connsiteX36" fmla="*/ 986367 w 1013884"/>
                <a:gd name="connsiteY36" fmla="*/ 420158 h 3771900"/>
                <a:gd name="connsiteX37" fmla="*/ 1005417 w 1013884"/>
                <a:gd name="connsiteY37" fmla="*/ 382058 h 3771900"/>
                <a:gd name="connsiteX38" fmla="*/ 935567 w 1013884"/>
                <a:gd name="connsiteY38" fmla="*/ 337608 h 3771900"/>
                <a:gd name="connsiteX39" fmla="*/ 878417 w 1013884"/>
                <a:gd name="connsiteY39" fmla="*/ 286808 h 377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13884" h="3771900">
                  <a:moveTo>
                    <a:pt x="878417" y="286808"/>
                  </a:moveTo>
                  <a:cubicBezTo>
                    <a:pt x="823384" y="236008"/>
                    <a:pt x="660400" y="65616"/>
                    <a:pt x="605367" y="32808"/>
                  </a:cubicBezTo>
                  <a:cubicBezTo>
                    <a:pt x="550334" y="0"/>
                    <a:pt x="590550" y="35983"/>
                    <a:pt x="548217" y="89958"/>
                  </a:cubicBezTo>
                  <a:cubicBezTo>
                    <a:pt x="505884" y="143933"/>
                    <a:pt x="426509" y="264583"/>
                    <a:pt x="351367" y="356658"/>
                  </a:cubicBezTo>
                  <a:cubicBezTo>
                    <a:pt x="276225" y="448733"/>
                    <a:pt x="155575" y="577850"/>
                    <a:pt x="97367" y="642408"/>
                  </a:cubicBezTo>
                  <a:cubicBezTo>
                    <a:pt x="39159" y="706966"/>
                    <a:pt x="4234" y="699558"/>
                    <a:pt x="2117" y="744008"/>
                  </a:cubicBezTo>
                  <a:cubicBezTo>
                    <a:pt x="0" y="788458"/>
                    <a:pt x="61384" y="859366"/>
                    <a:pt x="84667" y="909108"/>
                  </a:cubicBezTo>
                  <a:cubicBezTo>
                    <a:pt x="107950" y="958850"/>
                    <a:pt x="142875" y="1005416"/>
                    <a:pt x="141817" y="1042458"/>
                  </a:cubicBezTo>
                  <a:cubicBezTo>
                    <a:pt x="140759" y="1079500"/>
                    <a:pt x="95250" y="1103841"/>
                    <a:pt x="78317" y="1131358"/>
                  </a:cubicBezTo>
                  <a:cubicBezTo>
                    <a:pt x="61384" y="1158875"/>
                    <a:pt x="43392" y="1136650"/>
                    <a:pt x="40217" y="1207558"/>
                  </a:cubicBezTo>
                  <a:cubicBezTo>
                    <a:pt x="37042" y="1278466"/>
                    <a:pt x="42334" y="1370541"/>
                    <a:pt x="59267" y="1556808"/>
                  </a:cubicBezTo>
                  <a:cubicBezTo>
                    <a:pt x="76200" y="1743075"/>
                    <a:pt x="122767" y="2142066"/>
                    <a:pt x="141817" y="2325158"/>
                  </a:cubicBezTo>
                  <a:cubicBezTo>
                    <a:pt x="160867" y="2508250"/>
                    <a:pt x="161925" y="2551641"/>
                    <a:pt x="173567" y="2655358"/>
                  </a:cubicBezTo>
                  <a:cubicBezTo>
                    <a:pt x="185209" y="2759075"/>
                    <a:pt x="203200" y="2917825"/>
                    <a:pt x="211667" y="2947458"/>
                  </a:cubicBezTo>
                  <a:cubicBezTo>
                    <a:pt x="220134" y="2977091"/>
                    <a:pt x="211667" y="2873375"/>
                    <a:pt x="224367" y="2833158"/>
                  </a:cubicBezTo>
                  <a:cubicBezTo>
                    <a:pt x="237067" y="2792941"/>
                    <a:pt x="263525" y="2707216"/>
                    <a:pt x="287867" y="2706158"/>
                  </a:cubicBezTo>
                  <a:cubicBezTo>
                    <a:pt x="312209" y="2705100"/>
                    <a:pt x="347134" y="2765425"/>
                    <a:pt x="370417" y="2826808"/>
                  </a:cubicBezTo>
                  <a:cubicBezTo>
                    <a:pt x="393700" y="2888191"/>
                    <a:pt x="418042" y="2997200"/>
                    <a:pt x="427567" y="3074458"/>
                  </a:cubicBezTo>
                  <a:cubicBezTo>
                    <a:pt x="437092" y="3151716"/>
                    <a:pt x="420159" y="3256491"/>
                    <a:pt x="427567" y="3290358"/>
                  </a:cubicBezTo>
                  <a:cubicBezTo>
                    <a:pt x="434975" y="3324225"/>
                    <a:pt x="463550" y="3332691"/>
                    <a:pt x="472017" y="3277658"/>
                  </a:cubicBezTo>
                  <a:cubicBezTo>
                    <a:pt x="480484" y="3222625"/>
                    <a:pt x="469900" y="3086100"/>
                    <a:pt x="478367" y="2960158"/>
                  </a:cubicBezTo>
                  <a:cubicBezTo>
                    <a:pt x="486834" y="2834216"/>
                    <a:pt x="497417" y="2656416"/>
                    <a:pt x="522817" y="2522008"/>
                  </a:cubicBezTo>
                  <a:cubicBezTo>
                    <a:pt x="548217" y="2387600"/>
                    <a:pt x="626534" y="2111375"/>
                    <a:pt x="630767" y="2153708"/>
                  </a:cubicBezTo>
                  <a:cubicBezTo>
                    <a:pt x="635000" y="2196041"/>
                    <a:pt x="565150" y="2605616"/>
                    <a:pt x="548217" y="2776008"/>
                  </a:cubicBezTo>
                  <a:cubicBezTo>
                    <a:pt x="531284" y="2946400"/>
                    <a:pt x="532342" y="3055408"/>
                    <a:pt x="529167" y="3176058"/>
                  </a:cubicBezTo>
                  <a:cubicBezTo>
                    <a:pt x="525992" y="3296708"/>
                    <a:pt x="529167" y="3499908"/>
                    <a:pt x="529167" y="3499908"/>
                  </a:cubicBezTo>
                  <a:cubicBezTo>
                    <a:pt x="529167" y="3591983"/>
                    <a:pt x="528109" y="3685116"/>
                    <a:pt x="529167" y="3728508"/>
                  </a:cubicBezTo>
                  <a:cubicBezTo>
                    <a:pt x="530225" y="3771900"/>
                    <a:pt x="531284" y="3765550"/>
                    <a:pt x="535517" y="3760258"/>
                  </a:cubicBezTo>
                  <a:cubicBezTo>
                    <a:pt x="539750" y="3754966"/>
                    <a:pt x="545042" y="3764491"/>
                    <a:pt x="554567" y="3696758"/>
                  </a:cubicBezTo>
                  <a:cubicBezTo>
                    <a:pt x="564092" y="3629025"/>
                    <a:pt x="573617" y="3478741"/>
                    <a:pt x="592667" y="3353858"/>
                  </a:cubicBezTo>
                  <a:cubicBezTo>
                    <a:pt x="611717" y="3228975"/>
                    <a:pt x="645584" y="3081866"/>
                    <a:pt x="668867" y="2947458"/>
                  </a:cubicBezTo>
                  <a:cubicBezTo>
                    <a:pt x="692150" y="2813050"/>
                    <a:pt x="710142" y="2697691"/>
                    <a:pt x="732367" y="2547408"/>
                  </a:cubicBezTo>
                  <a:cubicBezTo>
                    <a:pt x="754592" y="2397125"/>
                    <a:pt x="785284" y="2209800"/>
                    <a:pt x="802217" y="2045758"/>
                  </a:cubicBezTo>
                  <a:cubicBezTo>
                    <a:pt x="819150" y="1881716"/>
                    <a:pt x="824442" y="1710266"/>
                    <a:pt x="833967" y="1563158"/>
                  </a:cubicBezTo>
                  <a:cubicBezTo>
                    <a:pt x="843492" y="1416050"/>
                    <a:pt x="850900" y="1305983"/>
                    <a:pt x="859367" y="1163108"/>
                  </a:cubicBezTo>
                  <a:cubicBezTo>
                    <a:pt x="867834" y="1020233"/>
                    <a:pt x="863600" y="829733"/>
                    <a:pt x="884767" y="705908"/>
                  </a:cubicBezTo>
                  <a:cubicBezTo>
                    <a:pt x="905934" y="582083"/>
                    <a:pt x="966259" y="474133"/>
                    <a:pt x="986367" y="420158"/>
                  </a:cubicBezTo>
                  <a:cubicBezTo>
                    <a:pt x="1006475" y="366183"/>
                    <a:pt x="1013884" y="395816"/>
                    <a:pt x="1005417" y="382058"/>
                  </a:cubicBezTo>
                  <a:cubicBezTo>
                    <a:pt x="996950" y="368300"/>
                    <a:pt x="958850" y="356658"/>
                    <a:pt x="935567" y="337608"/>
                  </a:cubicBezTo>
                  <a:cubicBezTo>
                    <a:pt x="912284" y="318558"/>
                    <a:pt x="933450" y="337608"/>
                    <a:pt x="878417" y="286808"/>
                  </a:cubicBezTo>
                  <a:close/>
                </a:path>
              </a:pathLst>
            </a:custGeom>
            <a:solidFill>
              <a:srgbClr val="F1F949">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1037696" y="2014538"/>
              <a:ext cx="230187" cy="273579"/>
            </a:xfrm>
            <a:custGeom>
              <a:avLst/>
              <a:gdLst>
                <a:gd name="connsiteX0" fmla="*/ 216429 w 230187"/>
                <a:gd name="connsiteY0" fmla="*/ 7937 h 273579"/>
                <a:gd name="connsiteX1" fmla="*/ 102129 w 230187"/>
                <a:gd name="connsiteY1" fmla="*/ 36512 h 273579"/>
                <a:gd name="connsiteX2" fmla="*/ 86254 w 230187"/>
                <a:gd name="connsiteY2" fmla="*/ 96837 h 273579"/>
                <a:gd name="connsiteX3" fmla="*/ 16404 w 230187"/>
                <a:gd name="connsiteY3" fmla="*/ 271462 h 273579"/>
                <a:gd name="connsiteX4" fmla="*/ 184679 w 230187"/>
                <a:gd name="connsiteY4" fmla="*/ 84137 h 273579"/>
                <a:gd name="connsiteX5" fmla="*/ 216429 w 230187"/>
                <a:gd name="connsiteY5" fmla="*/ 7937 h 27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87" h="273579">
                  <a:moveTo>
                    <a:pt x="216429" y="7937"/>
                  </a:moveTo>
                  <a:cubicBezTo>
                    <a:pt x="202671" y="0"/>
                    <a:pt x="123825" y="21695"/>
                    <a:pt x="102129" y="36512"/>
                  </a:cubicBezTo>
                  <a:cubicBezTo>
                    <a:pt x="80433" y="51329"/>
                    <a:pt x="100541" y="57679"/>
                    <a:pt x="86254" y="96837"/>
                  </a:cubicBezTo>
                  <a:cubicBezTo>
                    <a:pt x="71967" y="135995"/>
                    <a:pt x="0" y="273579"/>
                    <a:pt x="16404" y="271462"/>
                  </a:cubicBezTo>
                  <a:cubicBezTo>
                    <a:pt x="32808" y="269345"/>
                    <a:pt x="151871" y="125941"/>
                    <a:pt x="184679" y="84137"/>
                  </a:cubicBezTo>
                  <a:cubicBezTo>
                    <a:pt x="217487" y="42333"/>
                    <a:pt x="230187" y="15875"/>
                    <a:pt x="216429" y="7937"/>
                  </a:cubicBezTo>
                  <a:close/>
                </a:path>
              </a:pathLst>
            </a:custGeom>
            <a:solidFill>
              <a:srgbClr val="F1F949">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1295400" y="6019800"/>
            <a:ext cx="2438400" cy="738664"/>
          </a:xfrm>
          <a:prstGeom prst="rect">
            <a:avLst/>
          </a:prstGeom>
          <a:noFill/>
        </p:spPr>
        <p:txBody>
          <a:bodyPr wrap="square" rtlCol="0">
            <a:spAutoFit/>
          </a:bodyPr>
          <a:lstStyle/>
          <a:p>
            <a:r>
              <a:rPr lang="en-US" sz="1400" dirty="0" smtClean="0"/>
              <a:t>* Note that some innervated muscles are not visible in the above image</a:t>
            </a:r>
            <a:endParaRPr lang="en-US" sz="1400" dirty="0"/>
          </a:p>
        </p:txBody>
      </p:sp>
      <p:sp>
        <p:nvSpPr>
          <p:cNvPr id="10" name="TextBox 9"/>
          <p:cNvSpPr txBox="1"/>
          <p:nvPr/>
        </p:nvSpPr>
        <p:spPr>
          <a:xfrm>
            <a:off x="2209800" y="1447800"/>
            <a:ext cx="4724400" cy="4401205"/>
          </a:xfrm>
          <a:prstGeom prst="rect">
            <a:avLst/>
          </a:prstGeom>
          <a:noFill/>
        </p:spPr>
        <p:txBody>
          <a:bodyPr wrap="square" rtlCol="0">
            <a:spAutoFit/>
          </a:bodyPr>
          <a:lstStyle/>
          <a:p>
            <a:r>
              <a:rPr lang="en-US" sz="2000" dirty="0" smtClean="0"/>
              <a:t>The </a:t>
            </a:r>
            <a:r>
              <a:rPr lang="en-US" sz="2000" b="1" dirty="0" err="1" smtClean="0"/>
              <a:t>obturator</a:t>
            </a:r>
            <a:r>
              <a:rPr lang="en-US" sz="2000" b="1" dirty="0" smtClean="0"/>
              <a:t> nerve </a:t>
            </a:r>
            <a:r>
              <a:rPr lang="en-US" sz="2000" dirty="0" smtClean="0"/>
              <a:t>exits the spine at L2 to L4,</a:t>
            </a:r>
            <a:r>
              <a:rPr lang="en-US" sz="2000" b="1" dirty="0" smtClean="0"/>
              <a:t> </a:t>
            </a:r>
            <a:r>
              <a:rPr lang="en-US" sz="2000" dirty="0" smtClean="0"/>
              <a:t>passes through the </a:t>
            </a:r>
            <a:r>
              <a:rPr lang="en-US" sz="2000" dirty="0" err="1" smtClean="0"/>
              <a:t>obturator</a:t>
            </a:r>
            <a:r>
              <a:rPr lang="en-US" sz="2000" dirty="0" smtClean="0"/>
              <a:t> foramen and enters the thigh. </a:t>
            </a:r>
          </a:p>
          <a:p>
            <a:endParaRPr lang="en-US" sz="2000" dirty="0" smtClean="0"/>
          </a:p>
          <a:p>
            <a:r>
              <a:rPr lang="en-US" sz="2000" dirty="0" smtClean="0"/>
              <a:t>The nerve innervates the following muscles of the thigh: </a:t>
            </a:r>
          </a:p>
          <a:p>
            <a:endParaRPr lang="en-US" sz="2000" dirty="0" smtClean="0"/>
          </a:p>
          <a:p>
            <a:pPr>
              <a:buFont typeface="Arial"/>
              <a:buChar char="•"/>
            </a:pPr>
            <a:r>
              <a:rPr lang="en-US" sz="2000" dirty="0" smtClean="0"/>
              <a:t> Pectineus</a:t>
            </a:r>
          </a:p>
          <a:p>
            <a:pPr>
              <a:buFont typeface="Arial"/>
              <a:buChar char="•"/>
            </a:pPr>
            <a:r>
              <a:rPr lang="en-US" sz="2000" dirty="0" smtClean="0"/>
              <a:t> Adductor </a:t>
            </a:r>
            <a:r>
              <a:rPr lang="en-US" sz="2000" dirty="0" err="1" smtClean="0"/>
              <a:t>longus</a:t>
            </a:r>
            <a:endParaRPr lang="en-US" sz="2000" dirty="0" smtClean="0"/>
          </a:p>
          <a:p>
            <a:pPr>
              <a:buFont typeface="Arial"/>
              <a:buChar char="•"/>
            </a:pPr>
            <a:r>
              <a:rPr lang="en-US" sz="2000" dirty="0" smtClean="0"/>
              <a:t> Adductor </a:t>
            </a:r>
            <a:r>
              <a:rPr lang="en-US" sz="2000" dirty="0" err="1" smtClean="0"/>
              <a:t>brevis</a:t>
            </a:r>
            <a:endParaRPr lang="en-US" sz="2000" dirty="0" smtClean="0"/>
          </a:p>
          <a:p>
            <a:pPr>
              <a:buFont typeface="Arial"/>
              <a:buChar char="•"/>
            </a:pPr>
            <a:r>
              <a:rPr lang="en-US" sz="2000" dirty="0" smtClean="0"/>
              <a:t> </a:t>
            </a:r>
            <a:r>
              <a:rPr lang="en-US" sz="2000" dirty="0" err="1" smtClean="0"/>
              <a:t>Gracilis</a:t>
            </a:r>
            <a:endParaRPr lang="en-US" sz="2000" dirty="0" smtClean="0"/>
          </a:p>
          <a:p>
            <a:pPr>
              <a:buFont typeface="Arial"/>
              <a:buChar char="•"/>
            </a:pPr>
            <a:r>
              <a:rPr lang="en-US" sz="2000" dirty="0" smtClean="0"/>
              <a:t> Adductor Magnus [deep part]</a:t>
            </a:r>
          </a:p>
          <a:p>
            <a:pPr>
              <a:buFont typeface="Arial"/>
              <a:buChar char="•"/>
            </a:pPr>
            <a:r>
              <a:rPr lang="en-US" sz="2000" dirty="0" smtClean="0"/>
              <a:t> Adductor </a:t>
            </a:r>
            <a:r>
              <a:rPr lang="en-US" sz="2000" dirty="0" err="1" smtClean="0"/>
              <a:t>minimus</a:t>
            </a:r>
            <a:r>
              <a:rPr lang="en-US" sz="2000" dirty="0" smtClean="0"/>
              <a:t>*</a:t>
            </a:r>
          </a:p>
          <a:p>
            <a:pPr>
              <a:buFont typeface="Arial"/>
              <a:buChar char="•"/>
            </a:pPr>
            <a:r>
              <a:rPr lang="en-US" sz="2000" dirty="0" smtClean="0"/>
              <a:t> </a:t>
            </a:r>
            <a:r>
              <a:rPr lang="en-US" sz="2000" dirty="0" err="1" smtClean="0"/>
              <a:t>Obturator</a:t>
            </a:r>
            <a:r>
              <a:rPr lang="en-US" sz="2000" dirty="0" smtClean="0"/>
              <a:t> </a:t>
            </a:r>
            <a:r>
              <a:rPr lang="en-US" sz="2000" dirty="0" err="1" smtClean="0"/>
              <a:t>externus</a:t>
            </a:r>
            <a:r>
              <a:rPr lang="en-US" sz="2000" dirty="0" smtClean="0"/>
              <a:t>*</a:t>
            </a:r>
          </a:p>
        </p:txBody>
      </p:sp>
      <p:grpSp>
        <p:nvGrpSpPr>
          <p:cNvPr id="22" name="Group 21"/>
          <p:cNvGrpSpPr/>
          <p:nvPr/>
        </p:nvGrpSpPr>
        <p:grpSpPr>
          <a:xfrm>
            <a:off x="7728857" y="587829"/>
            <a:ext cx="486229" cy="5000171"/>
            <a:chOff x="7728857" y="587829"/>
            <a:chExt cx="486229" cy="5000171"/>
          </a:xfrm>
        </p:grpSpPr>
        <p:grpSp>
          <p:nvGrpSpPr>
            <p:cNvPr id="19" name="Group 18"/>
            <p:cNvGrpSpPr/>
            <p:nvPr/>
          </p:nvGrpSpPr>
          <p:grpSpPr>
            <a:xfrm>
              <a:off x="7728857" y="587829"/>
              <a:ext cx="486229" cy="5000171"/>
              <a:chOff x="7728857" y="587829"/>
              <a:chExt cx="486229" cy="5000171"/>
            </a:xfrm>
          </p:grpSpPr>
          <p:sp>
            <p:nvSpPr>
              <p:cNvPr id="11" name="Freeform 10"/>
              <p:cNvSpPr/>
              <p:nvPr/>
            </p:nvSpPr>
            <p:spPr>
              <a:xfrm>
                <a:off x="7843762" y="587829"/>
                <a:ext cx="371324" cy="1857828"/>
              </a:xfrm>
              <a:custGeom>
                <a:avLst/>
                <a:gdLst>
                  <a:gd name="connsiteX0" fmla="*/ 371324 w 371324"/>
                  <a:gd name="connsiteY0" fmla="*/ 0 h 1857828"/>
                  <a:gd name="connsiteX1" fmla="*/ 269724 w 371324"/>
                  <a:gd name="connsiteY1" fmla="*/ 145142 h 1857828"/>
                  <a:gd name="connsiteX2" fmla="*/ 226181 w 371324"/>
                  <a:gd name="connsiteY2" fmla="*/ 391885 h 1857828"/>
                  <a:gd name="connsiteX3" fmla="*/ 153609 w 371324"/>
                  <a:gd name="connsiteY3" fmla="*/ 762000 h 1857828"/>
                  <a:gd name="connsiteX4" fmla="*/ 110067 w 371324"/>
                  <a:gd name="connsiteY4" fmla="*/ 1030514 h 1857828"/>
                  <a:gd name="connsiteX5" fmla="*/ 15724 w 371324"/>
                  <a:gd name="connsiteY5" fmla="*/ 1284514 h 1857828"/>
                  <a:gd name="connsiteX6" fmla="*/ 22981 w 371324"/>
                  <a:gd name="connsiteY6" fmla="*/ 1538514 h 1857828"/>
                  <a:gd name="connsiteX7" fmla="*/ 153609 w 371324"/>
                  <a:gd name="connsiteY7" fmla="*/ 1792514 h 1857828"/>
                  <a:gd name="connsiteX8" fmla="*/ 189895 w 371324"/>
                  <a:gd name="connsiteY8" fmla="*/ 1857828 h 185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324" h="1857828">
                    <a:moveTo>
                      <a:pt x="371324" y="0"/>
                    </a:moveTo>
                    <a:cubicBezTo>
                      <a:pt x="332619" y="39914"/>
                      <a:pt x="293915" y="79828"/>
                      <a:pt x="269724" y="145142"/>
                    </a:cubicBezTo>
                    <a:cubicBezTo>
                      <a:pt x="245534" y="210456"/>
                      <a:pt x="245534" y="289075"/>
                      <a:pt x="226181" y="391885"/>
                    </a:cubicBezTo>
                    <a:cubicBezTo>
                      <a:pt x="206828" y="494695"/>
                      <a:pt x="172961" y="655562"/>
                      <a:pt x="153609" y="762000"/>
                    </a:cubicBezTo>
                    <a:cubicBezTo>
                      <a:pt x="134257" y="868438"/>
                      <a:pt x="133048" y="943428"/>
                      <a:pt x="110067" y="1030514"/>
                    </a:cubicBezTo>
                    <a:cubicBezTo>
                      <a:pt x="87086" y="1117600"/>
                      <a:pt x="30238" y="1199847"/>
                      <a:pt x="15724" y="1284514"/>
                    </a:cubicBezTo>
                    <a:cubicBezTo>
                      <a:pt x="1210" y="1369181"/>
                      <a:pt x="0" y="1453847"/>
                      <a:pt x="22981" y="1538514"/>
                    </a:cubicBezTo>
                    <a:cubicBezTo>
                      <a:pt x="45962" y="1623181"/>
                      <a:pt x="125790" y="1739295"/>
                      <a:pt x="153609" y="1792514"/>
                    </a:cubicBezTo>
                    <a:cubicBezTo>
                      <a:pt x="181428" y="1845733"/>
                      <a:pt x="189895" y="1857828"/>
                      <a:pt x="189895" y="1857828"/>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8011886" y="2409371"/>
                <a:ext cx="7257" cy="261258"/>
              </a:xfrm>
              <a:custGeom>
                <a:avLst/>
                <a:gdLst>
                  <a:gd name="connsiteX0" fmla="*/ 0 w 7257"/>
                  <a:gd name="connsiteY0" fmla="*/ 0 h 261258"/>
                  <a:gd name="connsiteX1" fmla="*/ 7257 w 7257"/>
                  <a:gd name="connsiteY1" fmla="*/ 261258 h 261258"/>
                  <a:gd name="connsiteX2" fmla="*/ 7257 w 7257"/>
                  <a:gd name="connsiteY2" fmla="*/ 261258 h 261258"/>
                </a:gdLst>
                <a:ahLst/>
                <a:cxnLst>
                  <a:cxn ang="0">
                    <a:pos x="connsiteX0" y="connsiteY0"/>
                  </a:cxn>
                  <a:cxn ang="0">
                    <a:pos x="connsiteX1" y="connsiteY1"/>
                  </a:cxn>
                  <a:cxn ang="0">
                    <a:pos x="connsiteX2" y="connsiteY2"/>
                  </a:cxn>
                </a:cxnLst>
                <a:rect l="l" t="t" r="r" b="b"/>
                <a:pathLst>
                  <a:path w="7257" h="261258">
                    <a:moveTo>
                      <a:pt x="0" y="0"/>
                    </a:moveTo>
                    <a:lnTo>
                      <a:pt x="7257" y="261258"/>
                    </a:lnTo>
                    <a:lnTo>
                      <a:pt x="7257" y="261258"/>
                    </a:lnTo>
                  </a:path>
                </a:pathLst>
              </a:custGeom>
              <a:ln w="25400">
                <a:solidFill>
                  <a:srgbClr val="FFFF00">
                    <a:alpha val="43000"/>
                  </a:srgb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988905" y="2699657"/>
                <a:ext cx="197152" cy="1937657"/>
              </a:xfrm>
              <a:custGeom>
                <a:avLst/>
                <a:gdLst>
                  <a:gd name="connsiteX0" fmla="*/ 15724 w 197152"/>
                  <a:gd name="connsiteY0" fmla="*/ 0 h 1937657"/>
                  <a:gd name="connsiteX1" fmla="*/ 15724 w 197152"/>
                  <a:gd name="connsiteY1" fmla="*/ 283029 h 1937657"/>
                  <a:gd name="connsiteX2" fmla="*/ 1209 w 197152"/>
                  <a:gd name="connsiteY2" fmla="*/ 595086 h 1937657"/>
                  <a:gd name="connsiteX3" fmla="*/ 22981 w 197152"/>
                  <a:gd name="connsiteY3" fmla="*/ 856343 h 1937657"/>
                  <a:gd name="connsiteX4" fmla="*/ 66524 w 197152"/>
                  <a:gd name="connsiteY4" fmla="*/ 1124857 h 1937657"/>
                  <a:gd name="connsiteX5" fmla="*/ 81038 w 197152"/>
                  <a:gd name="connsiteY5" fmla="*/ 1415143 h 1937657"/>
                  <a:gd name="connsiteX6" fmla="*/ 117324 w 197152"/>
                  <a:gd name="connsiteY6" fmla="*/ 1712686 h 1937657"/>
                  <a:gd name="connsiteX7" fmla="*/ 197152 w 197152"/>
                  <a:gd name="connsiteY7" fmla="*/ 1937657 h 19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152" h="1937657">
                    <a:moveTo>
                      <a:pt x="15724" y="0"/>
                    </a:moveTo>
                    <a:cubicBezTo>
                      <a:pt x="16933" y="91924"/>
                      <a:pt x="18143" y="183848"/>
                      <a:pt x="15724" y="283029"/>
                    </a:cubicBezTo>
                    <a:cubicBezTo>
                      <a:pt x="13305" y="382210"/>
                      <a:pt x="0" y="499534"/>
                      <a:pt x="1209" y="595086"/>
                    </a:cubicBezTo>
                    <a:cubicBezTo>
                      <a:pt x="2419" y="690638"/>
                      <a:pt x="12095" y="768048"/>
                      <a:pt x="22981" y="856343"/>
                    </a:cubicBezTo>
                    <a:cubicBezTo>
                      <a:pt x="33867" y="944638"/>
                      <a:pt x="56848" y="1031724"/>
                      <a:pt x="66524" y="1124857"/>
                    </a:cubicBezTo>
                    <a:cubicBezTo>
                      <a:pt x="76200" y="1217990"/>
                      <a:pt x="72571" y="1317172"/>
                      <a:pt x="81038" y="1415143"/>
                    </a:cubicBezTo>
                    <a:cubicBezTo>
                      <a:pt x="89505" y="1513114"/>
                      <a:pt x="97972" y="1625600"/>
                      <a:pt x="117324" y="1712686"/>
                    </a:cubicBezTo>
                    <a:cubicBezTo>
                      <a:pt x="136676" y="1799772"/>
                      <a:pt x="197152" y="1937657"/>
                      <a:pt x="197152" y="1937657"/>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8011886" y="3127829"/>
                <a:ext cx="79828" cy="246742"/>
              </a:xfrm>
              <a:custGeom>
                <a:avLst/>
                <a:gdLst>
                  <a:gd name="connsiteX0" fmla="*/ 0 w 79828"/>
                  <a:gd name="connsiteY0" fmla="*/ 0 h 246742"/>
                  <a:gd name="connsiteX1" fmla="*/ 79828 w 79828"/>
                  <a:gd name="connsiteY1" fmla="*/ 246742 h 246742"/>
                </a:gdLst>
                <a:ahLst/>
                <a:cxnLst>
                  <a:cxn ang="0">
                    <a:pos x="connsiteX0" y="connsiteY0"/>
                  </a:cxn>
                  <a:cxn ang="0">
                    <a:pos x="connsiteX1" y="connsiteY1"/>
                  </a:cxn>
                </a:cxnLst>
                <a:rect l="l" t="t" r="r" b="b"/>
                <a:pathLst>
                  <a:path w="79828" h="246742">
                    <a:moveTo>
                      <a:pt x="0" y="0"/>
                    </a:moveTo>
                    <a:lnTo>
                      <a:pt x="79828" y="246742"/>
                    </a:ln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895771" y="3476171"/>
                <a:ext cx="94343" cy="341086"/>
              </a:xfrm>
              <a:custGeom>
                <a:avLst/>
                <a:gdLst>
                  <a:gd name="connsiteX0" fmla="*/ 94343 w 94343"/>
                  <a:gd name="connsiteY0" fmla="*/ 0 h 341086"/>
                  <a:gd name="connsiteX1" fmla="*/ 21772 w 94343"/>
                  <a:gd name="connsiteY1" fmla="*/ 195943 h 341086"/>
                  <a:gd name="connsiteX2" fmla="*/ 0 w 94343"/>
                  <a:gd name="connsiteY2" fmla="*/ 341086 h 341086"/>
                </a:gdLst>
                <a:ahLst/>
                <a:cxnLst>
                  <a:cxn ang="0">
                    <a:pos x="connsiteX0" y="connsiteY0"/>
                  </a:cxn>
                  <a:cxn ang="0">
                    <a:pos x="connsiteX1" y="connsiteY1"/>
                  </a:cxn>
                  <a:cxn ang="0">
                    <a:pos x="connsiteX2" y="connsiteY2"/>
                  </a:cxn>
                </a:cxnLst>
                <a:rect l="l" t="t" r="r" b="b"/>
                <a:pathLst>
                  <a:path w="94343" h="341086">
                    <a:moveTo>
                      <a:pt x="94343" y="0"/>
                    </a:moveTo>
                    <a:cubicBezTo>
                      <a:pt x="65919" y="69547"/>
                      <a:pt x="37496" y="139095"/>
                      <a:pt x="21772" y="195943"/>
                    </a:cubicBezTo>
                    <a:cubicBezTo>
                      <a:pt x="6048" y="252791"/>
                      <a:pt x="0" y="341086"/>
                      <a:pt x="0" y="341086"/>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7728857" y="3672114"/>
                <a:ext cx="268514" cy="1915886"/>
              </a:xfrm>
              <a:custGeom>
                <a:avLst/>
                <a:gdLst>
                  <a:gd name="connsiteX0" fmla="*/ 268514 w 268514"/>
                  <a:gd name="connsiteY0" fmla="*/ 0 h 1915886"/>
                  <a:gd name="connsiteX1" fmla="*/ 217714 w 268514"/>
                  <a:gd name="connsiteY1" fmla="*/ 137886 h 1915886"/>
                  <a:gd name="connsiteX2" fmla="*/ 246743 w 268514"/>
                  <a:gd name="connsiteY2" fmla="*/ 254000 h 1915886"/>
                  <a:gd name="connsiteX3" fmla="*/ 232229 w 268514"/>
                  <a:gd name="connsiteY3" fmla="*/ 573315 h 1915886"/>
                  <a:gd name="connsiteX4" fmla="*/ 181429 w 268514"/>
                  <a:gd name="connsiteY4" fmla="*/ 892629 h 1915886"/>
                  <a:gd name="connsiteX5" fmla="*/ 94343 w 268514"/>
                  <a:gd name="connsiteY5" fmla="*/ 1211943 h 1915886"/>
                  <a:gd name="connsiteX6" fmla="*/ 14514 w 268514"/>
                  <a:gd name="connsiteY6" fmla="*/ 1531257 h 1915886"/>
                  <a:gd name="connsiteX7" fmla="*/ 7257 w 268514"/>
                  <a:gd name="connsiteY7" fmla="*/ 1915886 h 191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514" h="1915886">
                    <a:moveTo>
                      <a:pt x="268514" y="0"/>
                    </a:moveTo>
                    <a:cubicBezTo>
                      <a:pt x="244928" y="47776"/>
                      <a:pt x="221342" y="95553"/>
                      <a:pt x="217714" y="137886"/>
                    </a:cubicBezTo>
                    <a:cubicBezTo>
                      <a:pt x="214086" y="180219"/>
                      <a:pt x="244324" y="181429"/>
                      <a:pt x="246743" y="254000"/>
                    </a:cubicBezTo>
                    <a:cubicBezTo>
                      <a:pt x="249162" y="326571"/>
                      <a:pt x="243115" y="466877"/>
                      <a:pt x="232229" y="573315"/>
                    </a:cubicBezTo>
                    <a:cubicBezTo>
                      <a:pt x="221343" y="679753"/>
                      <a:pt x="204410" y="786191"/>
                      <a:pt x="181429" y="892629"/>
                    </a:cubicBezTo>
                    <a:cubicBezTo>
                      <a:pt x="158448" y="999067"/>
                      <a:pt x="122162" y="1105505"/>
                      <a:pt x="94343" y="1211943"/>
                    </a:cubicBezTo>
                    <a:cubicBezTo>
                      <a:pt x="66524" y="1318381"/>
                      <a:pt x="29028" y="1413933"/>
                      <a:pt x="14514" y="1531257"/>
                    </a:cubicBezTo>
                    <a:cubicBezTo>
                      <a:pt x="0" y="1648581"/>
                      <a:pt x="7257" y="1915886"/>
                      <a:pt x="7257" y="1915886"/>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8062686" y="3860800"/>
                <a:ext cx="123371" cy="478971"/>
              </a:xfrm>
              <a:custGeom>
                <a:avLst/>
                <a:gdLst>
                  <a:gd name="connsiteX0" fmla="*/ 0 w 123371"/>
                  <a:gd name="connsiteY0" fmla="*/ 0 h 478971"/>
                  <a:gd name="connsiteX1" fmla="*/ 58057 w 123371"/>
                  <a:gd name="connsiteY1" fmla="*/ 116114 h 478971"/>
                  <a:gd name="connsiteX2" fmla="*/ 87085 w 123371"/>
                  <a:gd name="connsiteY2" fmla="*/ 341086 h 478971"/>
                  <a:gd name="connsiteX3" fmla="*/ 123371 w 123371"/>
                  <a:gd name="connsiteY3" fmla="*/ 478971 h 478971"/>
                </a:gdLst>
                <a:ahLst/>
                <a:cxnLst>
                  <a:cxn ang="0">
                    <a:pos x="connsiteX0" y="connsiteY0"/>
                  </a:cxn>
                  <a:cxn ang="0">
                    <a:pos x="connsiteX1" y="connsiteY1"/>
                  </a:cxn>
                  <a:cxn ang="0">
                    <a:pos x="connsiteX2" y="connsiteY2"/>
                  </a:cxn>
                  <a:cxn ang="0">
                    <a:pos x="connsiteX3" y="connsiteY3"/>
                  </a:cxn>
                </a:cxnLst>
                <a:rect l="l" t="t" r="r" b="b"/>
                <a:pathLst>
                  <a:path w="123371" h="478971">
                    <a:moveTo>
                      <a:pt x="0" y="0"/>
                    </a:moveTo>
                    <a:cubicBezTo>
                      <a:pt x="21771" y="29633"/>
                      <a:pt x="43543" y="59266"/>
                      <a:pt x="58057" y="116114"/>
                    </a:cubicBezTo>
                    <a:cubicBezTo>
                      <a:pt x="72571" y="172962"/>
                      <a:pt x="76199" y="280610"/>
                      <a:pt x="87085" y="341086"/>
                    </a:cubicBezTo>
                    <a:cubicBezTo>
                      <a:pt x="97971" y="401562"/>
                      <a:pt x="110671" y="440266"/>
                      <a:pt x="123371" y="478971"/>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0" name="Freeform 19"/>
            <p:cNvSpPr/>
            <p:nvPr/>
          </p:nvSpPr>
          <p:spPr>
            <a:xfrm>
              <a:off x="8062686" y="827314"/>
              <a:ext cx="137885" cy="181429"/>
            </a:xfrm>
            <a:custGeom>
              <a:avLst/>
              <a:gdLst>
                <a:gd name="connsiteX0" fmla="*/ 137885 w 137885"/>
                <a:gd name="connsiteY0" fmla="*/ 0 h 181429"/>
                <a:gd name="connsiteX1" fmla="*/ 65314 w 137885"/>
                <a:gd name="connsiteY1" fmla="*/ 65315 h 181429"/>
                <a:gd name="connsiteX2" fmla="*/ 0 w 137885"/>
                <a:gd name="connsiteY2" fmla="*/ 181429 h 181429"/>
              </a:gdLst>
              <a:ahLst/>
              <a:cxnLst>
                <a:cxn ang="0">
                  <a:pos x="connsiteX0" y="connsiteY0"/>
                </a:cxn>
                <a:cxn ang="0">
                  <a:pos x="connsiteX1" y="connsiteY1"/>
                </a:cxn>
                <a:cxn ang="0">
                  <a:pos x="connsiteX2" y="connsiteY2"/>
                </a:cxn>
              </a:cxnLst>
              <a:rect l="l" t="t" r="r" b="b"/>
              <a:pathLst>
                <a:path w="137885" h="181429">
                  <a:moveTo>
                    <a:pt x="137885" y="0"/>
                  </a:moveTo>
                  <a:cubicBezTo>
                    <a:pt x="113090" y="17538"/>
                    <a:pt x="88295" y="35077"/>
                    <a:pt x="65314" y="65315"/>
                  </a:cubicBezTo>
                  <a:cubicBezTo>
                    <a:pt x="42333" y="95553"/>
                    <a:pt x="0" y="181429"/>
                    <a:pt x="0" y="181429"/>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8048171" y="1016000"/>
              <a:ext cx="130629" cy="188686"/>
            </a:xfrm>
            <a:custGeom>
              <a:avLst/>
              <a:gdLst>
                <a:gd name="connsiteX0" fmla="*/ 130629 w 130629"/>
                <a:gd name="connsiteY0" fmla="*/ 0 h 188686"/>
                <a:gd name="connsiteX1" fmla="*/ 58058 w 130629"/>
                <a:gd name="connsiteY1" fmla="*/ 50800 h 188686"/>
                <a:gd name="connsiteX2" fmla="*/ 0 w 130629"/>
                <a:gd name="connsiteY2" fmla="*/ 188686 h 188686"/>
              </a:gdLst>
              <a:ahLst/>
              <a:cxnLst>
                <a:cxn ang="0">
                  <a:pos x="connsiteX0" y="connsiteY0"/>
                </a:cxn>
                <a:cxn ang="0">
                  <a:pos x="connsiteX1" y="connsiteY1"/>
                </a:cxn>
                <a:cxn ang="0">
                  <a:pos x="connsiteX2" y="connsiteY2"/>
                </a:cxn>
              </a:cxnLst>
              <a:rect l="l" t="t" r="r" b="b"/>
              <a:pathLst>
                <a:path w="130629" h="188686">
                  <a:moveTo>
                    <a:pt x="130629" y="0"/>
                  </a:moveTo>
                  <a:cubicBezTo>
                    <a:pt x="105229" y="9676"/>
                    <a:pt x="79829" y="19352"/>
                    <a:pt x="58058" y="50800"/>
                  </a:cubicBezTo>
                  <a:cubicBezTo>
                    <a:pt x="36287" y="82248"/>
                    <a:pt x="0" y="188686"/>
                    <a:pt x="0" y="188686"/>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ig._27.24_A.jpg"/>
          <p:cNvPicPr>
            <a:picLocks noChangeAspect="1"/>
          </p:cNvPicPr>
          <p:nvPr/>
        </p:nvPicPr>
        <p:blipFill>
          <a:blip r:embed="rId2"/>
          <a:srcRect l="34444" r="36667" b="12862"/>
          <a:stretch>
            <a:fillRect/>
          </a:stretch>
        </p:blipFill>
        <p:spPr>
          <a:xfrm>
            <a:off x="99773" y="914400"/>
            <a:ext cx="1793652" cy="5410200"/>
          </a:xfrm>
          <a:prstGeom prst="rect">
            <a:avLst/>
          </a:prstGeom>
        </p:spPr>
      </p:pic>
      <p:pic>
        <p:nvPicPr>
          <p:cNvPr id="7" name="Picture 6" descr="Fig._24.17_B(2).jpg"/>
          <p:cNvPicPr>
            <a:picLocks noChangeAspect="1"/>
          </p:cNvPicPr>
          <p:nvPr/>
        </p:nvPicPr>
        <p:blipFill>
          <a:blip r:embed="rId3"/>
          <a:srcRect l="34722" r="37500" b="12222"/>
          <a:stretch>
            <a:fillRect/>
          </a:stretch>
        </p:blipFill>
        <p:spPr>
          <a:xfrm>
            <a:off x="1588625" y="990600"/>
            <a:ext cx="1687975" cy="5334000"/>
          </a:xfrm>
          <a:prstGeom prst="rect">
            <a:avLst/>
          </a:prstGeom>
        </p:spPr>
      </p:pic>
      <p:sp>
        <p:nvSpPr>
          <p:cNvPr id="8" name="Freeform 7"/>
          <p:cNvSpPr/>
          <p:nvPr/>
        </p:nvSpPr>
        <p:spPr>
          <a:xfrm>
            <a:off x="2006667" y="3037417"/>
            <a:ext cx="1018116" cy="2567516"/>
          </a:xfrm>
          <a:custGeom>
            <a:avLst/>
            <a:gdLst>
              <a:gd name="connsiteX0" fmla="*/ 26458 w 1018116"/>
              <a:gd name="connsiteY0" fmla="*/ 35983 h 2567516"/>
              <a:gd name="connsiteX1" fmla="*/ 7408 w 1018116"/>
              <a:gd name="connsiteY1" fmla="*/ 258233 h 2567516"/>
              <a:gd name="connsiteX2" fmla="*/ 70908 w 1018116"/>
              <a:gd name="connsiteY2" fmla="*/ 575733 h 2567516"/>
              <a:gd name="connsiteX3" fmla="*/ 147108 w 1018116"/>
              <a:gd name="connsiteY3" fmla="*/ 1064683 h 2567516"/>
              <a:gd name="connsiteX4" fmla="*/ 267758 w 1018116"/>
              <a:gd name="connsiteY4" fmla="*/ 1744133 h 2567516"/>
              <a:gd name="connsiteX5" fmla="*/ 350308 w 1018116"/>
              <a:gd name="connsiteY5" fmla="*/ 2271183 h 2567516"/>
              <a:gd name="connsiteX6" fmla="*/ 394758 w 1018116"/>
              <a:gd name="connsiteY6" fmla="*/ 2468033 h 2567516"/>
              <a:gd name="connsiteX7" fmla="*/ 483658 w 1018116"/>
              <a:gd name="connsiteY7" fmla="*/ 2518833 h 2567516"/>
              <a:gd name="connsiteX8" fmla="*/ 604308 w 1018116"/>
              <a:gd name="connsiteY8" fmla="*/ 2309283 h 2567516"/>
              <a:gd name="connsiteX9" fmla="*/ 617008 w 1018116"/>
              <a:gd name="connsiteY9" fmla="*/ 2010833 h 2567516"/>
              <a:gd name="connsiteX10" fmla="*/ 661458 w 1018116"/>
              <a:gd name="connsiteY10" fmla="*/ 2182283 h 2567516"/>
              <a:gd name="connsiteX11" fmla="*/ 839258 w 1018116"/>
              <a:gd name="connsiteY11" fmla="*/ 2480733 h 2567516"/>
              <a:gd name="connsiteX12" fmla="*/ 998008 w 1018116"/>
              <a:gd name="connsiteY12" fmla="*/ 2531533 h 2567516"/>
              <a:gd name="connsiteX13" fmla="*/ 959908 w 1018116"/>
              <a:gd name="connsiteY13" fmla="*/ 2264833 h 2567516"/>
              <a:gd name="connsiteX14" fmla="*/ 928158 w 1018116"/>
              <a:gd name="connsiteY14" fmla="*/ 1680633 h 2567516"/>
              <a:gd name="connsiteX15" fmla="*/ 877358 w 1018116"/>
              <a:gd name="connsiteY15" fmla="*/ 1013883 h 2567516"/>
              <a:gd name="connsiteX16" fmla="*/ 718608 w 1018116"/>
              <a:gd name="connsiteY16" fmla="*/ 563033 h 2567516"/>
              <a:gd name="connsiteX17" fmla="*/ 451908 w 1018116"/>
              <a:gd name="connsiteY17" fmla="*/ 194733 h 2567516"/>
              <a:gd name="connsiteX18" fmla="*/ 312208 w 1018116"/>
              <a:gd name="connsiteY18" fmla="*/ 207433 h 2567516"/>
              <a:gd name="connsiteX19" fmla="*/ 229658 w 1018116"/>
              <a:gd name="connsiteY19" fmla="*/ 118533 h 2567516"/>
              <a:gd name="connsiteX20" fmla="*/ 159808 w 1018116"/>
              <a:gd name="connsiteY20" fmla="*/ 131233 h 2567516"/>
              <a:gd name="connsiteX21" fmla="*/ 83608 w 1018116"/>
              <a:gd name="connsiteY21" fmla="*/ 42333 h 2567516"/>
              <a:gd name="connsiteX22" fmla="*/ 26458 w 1018116"/>
              <a:gd name="connsiteY22" fmla="*/ 35983 h 2567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8116" h="2567516">
                <a:moveTo>
                  <a:pt x="26458" y="35983"/>
                </a:moveTo>
                <a:cubicBezTo>
                  <a:pt x="13758" y="71966"/>
                  <a:pt x="0" y="168275"/>
                  <a:pt x="7408" y="258233"/>
                </a:cubicBezTo>
                <a:cubicBezTo>
                  <a:pt x="14816" y="348191"/>
                  <a:pt x="47625" y="441325"/>
                  <a:pt x="70908" y="575733"/>
                </a:cubicBezTo>
                <a:cubicBezTo>
                  <a:pt x="94191" y="710141"/>
                  <a:pt x="114300" y="869950"/>
                  <a:pt x="147108" y="1064683"/>
                </a:cubicBezTo>
                <a:cubicBezTo>
                  <a:pt x="179916" y="1259416"/>
                  <a:pt x="233891" y="1543050"/>
                  <a:pt x="267758" y="1744133"/>
                </a:cubicBezTo>
                <a:cubicBezTo>
                  <a:pt x="301625" y="1945216"/>
                  <a:pt x="329141" y="2150533"/>
                  <a:pt x="350308" y="2271183"/>
                </a:cubicBezTo>
                <a:cubicBezTo>
                  <a:pt x="371475" y="2391833"/>
                  <a:pt x="372533" y="2426758"/>
                  <a:pt x="394758" y="2468033"/>
                </a:cubicBezTo>
                <a:cubicBezTo>
                  <a:pt x="416983" y="2509308"/>
                  <a:pt x="448733" y="2545291"/>
                  <a:pt x="483658" y="2518833"/>
                </a:cubicBezTo>
                <a:cubicBezTo>
                  <a:pt x="518583" y="2492375"/>
                  <a:pt x="582083" y="2393950"/>
                  <a:pt x="604308" y="2309283"/>
                </a:cubicBezTo>
                <a:cubicBezTo>
                  <a:pt x="626533" y="2224616"/>
                  <a:pt x="607483" y="2032000"/>
                  <a:pt x="617008" y="2010833"/>
                </a:cubicBezTo>
                <a:cubicBezTo>
                  <a:pt x="626533" y="1989666"/>
                  <a:pt x="624416" y="2103966"/>
                  <a:pt x="661458" y="2182283"/>
                </a:cubicBezTo>
                <a:cubicBezTo>
                  <a:pt x="698500" y="2260600"/>
                  <a:pt x="783166" y="2422525"/>
                  <a:pt x="839258" y="2480733"/>
                </a:cubicBezTo>
                <a:cubicBezTo>
                  <a:pt x="895350" y="2538941"/>
                  <a:pt x="977900" y="2567516"/>
                  <a:pt x="998008" y="2531533"/>
                </a:cubicBezTo>
                <a:cubicBezTo>
                  <a:pt x="1018116" y="2495550"/>
                  <a:pt x="971550" y="2406650"/>
                  <a:pt x="959908" y="2264833"/>
                </a:cubicBezTo>
                <a:cubicBezTo>
                  <a:pt x="948266" y="2123016"/>
                  <a:pt x="941916" y="1889125"/>
                  <a:pt x="928158" y="1680633"/>
                </a:cubicBezTo>
                <a:cubicBezTo>
                  <a:pt x="914400" y="1472141"/>
                  <a:pt x="912283" y="1200150"/>
                  <a:pt x="877358" y="1013883"/>
                </a:cubicBezTo>
                <a:cubicBezTo>
                  <a:pt x="842433" y="827616"/>
                  <a:pt x="789516" y="699558"/>
                  <a:pt x="718608" y="563033"/>
                </a:cubicBezTo>
                <a:cubicBezTo>
                  <a:pt x="647700" y="426508"/>
                  <a:pt x="519641" y="254000"/>
                  <a:pt x="451908" y="194733"/>
                </a:cubicBezTo>
                <a:cubicBezTo>
                  <a:pt x="384175" y="135466"/>
                  <a:pt x="349250" y="220133"/>
                  <a:pt x="312208" y="207433"/>
                </a:cubicBezTo>
                <a:cubicBezTo>
                  <a:pt x="275166" y="194733"/>
                  <a:pt x="255058" y="131233"/>
                  <a:pt x="229658" y="118533"/>
                </a:cubicBezTo>
                <a:cubicBezTo>
                  <a:pt x="204258" y="105833"/>
                  <a:pt x="184150" y="143933"/>
                  <a:pt x="159808" y="131233"/>
                </a:cubicBezTo>
                <a:cubicBezTo>
                  <a:pt x="135466" y="118533"/>
                  <a:pt x="106891" y="56091"/>
                  <a:pt x="83608" y="42333"/>
                </a:cubicBezTo>
                <a:cubicBezTo>
                  <a:pt x="60325" y="28575"/>
                  <a:pt x="39158" y="0"/>
                  <a:pt x="26458" y="35983"/>
                </a:cubicBezTo>
                <a:close/>
              </a:path>
            </a:pathLst>
          </a:custGeom>
          <a:solidFill>
            <a:srgbClr val="F1F949">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147067" y="6336268"/>
            <a:ext cx="1492716" cy="369332"/>
          </a:xfrm>
          <a:prstGeom prst="rect">
            <a:avLst/>
          </a:prstGeom>
          <a:noFill/>
        </p:spPr>
        <p:txBody>
          <a:bodyPr wrap="none" rtlCol="0">
            <a:spAutoFit/>
          </a:bodyPr>
          <a:lstStyle/>
          <a:p>
            <a:pPr algn="ctr"/>
            <a:r>
              <a:rPr lang="en-US" b="1" dirty="0" smtClean="0"/>
              <a:t>Tibial Nerve</a:t>
            </a:r>
            <a:endParaRPr lang="en-US" b="1" dirty="0"/>
          </a:p>
        </p:txBody>
      </p:sp>
      <p:sp>
        <p:nvSpPr>
          <p:cNvPr id="13" name="Title 4"/>
          <p:cNvSpPr txBox="1">
            <a:spLocks/>
          </p:cNvSpPr>
          <p:nvPr/>
        </p:nvSpPr>
        <p:spPr>
          <a:xfrm>
            <a:off x="0" y="0"/>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Innervation of the Thigh: Sciatic Nerve</a:t>
            </a:r>
          </a:p>
          <a:p>
            <a:pPr lvl="0" algn="ctr" defTabSz="914400">
              <a:spcBef>
                <a:spcPct val="0"/>
              </a:spcBef>
              <a:defRPr/>
            </a:pPr>
            <a:r>
              <a:rPr lang="en-US" sz="2800" b="1" dirty="0" smtClean="0">
                <a:latin typeface="+mj-lt"/>
                <a:ea typeface="+mj-ea"/>
                <a:cs typeface="+mj-cs"/>
              </a:rPr>
              <a:t> </a:t>
            </a:r>
            <a:r>
              <a:rPr lang="en-US" sz="2400" b="1" dirty="0" smtClean="0">
                <a:latin typeface="+mj-lt"/>
                <a:ea typeface="+mj-ea"/>
                <a:cs typeface="+mj-cs"/>
              </a:rPr>
              <a:t>[Tibial Division]</a:t>
            </a:r>
            <a:endParaRPr kumimoji="0" lang="en-US"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14" name="TextBox 13"/>
          <p:cNvSpPr txBox="1"/>
          <p:nvPr/>
        </p:nvSpPr>
        <p:spPr>
          <a:xfrm>
            <a:off x="4038600" y="1508879"/>
            <a:ext cx="4267200" cy="5016758"/>
          </a:xfrm>
          <a:prstGeom prst="rect">
            <a:avLst/>
          </a:prstGeom>
          <a:noFill/>
        </p:spPr>
        <p:txBody>
          <a:bodyPr wrap="square" rtlCol="0">
            <a:spAutoFit/>
          </a:bodyPr>
          <a:lstStyle/>
          <a:p>
            <a:r>
              <a:rPr lang="en-US" sz="2000" dirty="0" smtClean="0"/>
              <a:t>The </a:t>
            </a:r>
            <a:r>
              <a:rPr lang="en-US" sz="2000" b="1" dirty="0" smtClean="0"/>
              <a:t>sciatic nerve </a:t>
            </a:r>
            <a:r>
              <a:rPr lang="en-US" sz="2000" dirty="0" smtClean="0"/>
              <a:t>is the largest nerve in the human body, branches from the L4 to S3 regions and runs down the posterior region of the thigh.  It divides just proximal to the popliteal </a:t>
            </a:r>
            <a:r>
              <a:rPr lang="en-US" sz="2000" dirty="0" err="1" smtClean="0"/>
              <a:t>fossa</a:t>
            </a:r>
            <a:r>
              <a:rPr lang="en-US" sz="2000" dirty="0" smtClean="0"/>
              <a:t> into the </a:t>
            </a:r>
            <a:r>
              <a:rPr lang="en-US" sz="2000" dirty="0" err="1" smtClean="0"/>
              <a:t>fibial</a:t>
            </a:r>
            <a:r>
              <a:rPr lang="en-US" sz="2000" dirty="0" smtClean="0"/>
              <a:t> and tibial divisions. </a:t>
            </a:r>
          </a:p>
          <a:p>
            <a:endParaRPr lang="en-US" sz="2000" dirty="0" smtClean="0"/>
          </a:p>
          <a:p>
            <a:r>
              <a:rPr lang="en-US" sz="2000" dirty="0" smtClean="0"/>
              <a:t>The </a:t>
            </a:r>
            <a:r>
              <a:rPr lang="en-US" sz="2000" b="1" dirty="0" smtClean="0"/>
              <a:t>tibial branch </a:t>
            </a:r>
            <a:r>
              <a:rPr lang="en-US" sz="2000" dirty="0" smtClean="0"/>
              <a:t>of the sciatic nerve</a:t>
            </a:r>
            <a:r>
              <a:rPr lang="en-US" sz="2000" b="1" dirty="0" smtClean="0"/>
              <a:t> </a:t>
            </a:r>
            <a:r>
              <a:rPr lang="en-US" sz="2000" dirty="0" smtClean="0"/>
              <a:t>innervates the following muscles of the thigh: </a:t>
            </a:r>
          </a:p>
          <a:p>
            <a:endParaRPr lang="en-US" sz="2000" dirty="0" smtClean="0"/>
          </a:p>
          <a:p>
            <a:pPr>
              <a:buFont typeface="Arial"/>
              <a:buChar char="•"/>
            </a:pPr>
            <a:r>
              <a:rPr lang="en-US" sz="2000" dirty="0" smtClean="0"/>
              <a:t> Adductor </a:t>
            </a:r>
            <a:r>
              <a:rPr lang="en-US" sz="2000" dirty="0" err="1" smtClean="0"/>
              <a:t>magnus</a:t>
            </a:r>
            <a:r>
              <a:rPr lang="en-US" sz="2000" dirty="0" smtClean="0"/>
              <a:t> [superficial]</a:t>
            </a:r>
          </a:p>
          <a:p>
            <a:pPr>
              <a:buFont typeface="Arial"/>
              <a:buChar char="•"/>
            </a:pPr>
            <a:r>
              <a:rPr lang="en-US" sz="2000" dirty="0" smtClean="0"/>
              <a:t> Biceps femorus [long head] </a:t>
            </a:r>
          </a:p>
          <a:p>
            <a:pPr>
              <a:buFont typeface="Arial"/>
              <a:buChar char="•"/>
            </a:pPr>
            <a:r>
              <a:rPr lang="en-US" sz="2000" dirty="0" smtClean="0"/>
              <a:t> </a:t>
            </a:r>
            <a:r>
              <a:rPr lang="en-US" sz="2000" dirty="0" err="1" smtClean="0"/>
              <a:t>Semimembranosus</a:t>
            </a:r>
            <a:endParaRPr lang="en-US" sz="2000" dirty="0" smtClean="0"/>
          </a:p>
          <a:p>
            <a:pPr>
              <a:buFont typeface="Arial"/>
              <a:buChar char="•"/>
            </a:pPr>
            <a:r>
              <a:rPr lang="en-US" sz="2000" dirty="0" smtClean="0"/>
              <a:t> </a:t>
            </a:r>
            <a:r>
              <a:rPr lang="en-US" sz="2000" dirty="0" err="1" smtClean="0"/>
              <a:t>Semitendinosus</a:t>
            </a:r>
            <a:endParaRPr lang="en-US" sz="2000" dirty="0" smtClean="0"/>
          </a:p>
        </p:txBody>
      </p:sp>
      <p:grpSp>
        <p:nvGrpSpPr>
          <p:cNvPr id="24" name="Group 23"/>
          <p:cNvGrpSpPr/>
          <p:nvPr/>
        </p:nvGrpSpPr>
        <p:grpSpPr>
          <a:xfrm>
            <a:off x="304800" y="1306286"/>
            <a:ext cx="973667" cy="5014685"/>
            <a:chOff x="304800" y="1306286"/>
            <a:chExt cx="973667" cy="5014685"/>
          </a:xfrm>
        </p:grpSpPr>
        <p:sp>
          <p:nvSpPr>
            <p:cNvPr id="9" name="Freeform 8"/>
            <p:cNvSpPr/>
            <p:nvPr/>
          </p:nvSpPr>
          <p:spPr>
            <a:xfrm>
              <a:off x="435429" y="1306286"/>
              <a:ext cx="130628" cy="856343"/>
            </a:xfrm>
            <a:custGeom>
              <a:avLst/>
              <a:gdLst>
                <a:gd name="connsiteX0" fmla="*/ 0 w 130628"/>
                <a:gd name="connsiteY0" fmla="*/ 0 h 856343"/>
                <a:gd name="connsiteX1" fmla="*/ 58057 w 130628"/>
                <a:gd name="connsiteY1" fmla="*/ 130628 h 856343"/>
                <a:gd name="connsiteX2" fmla="*/ 65314 w 130628"/>
                <a:gd name="connsiteY2" fmla="*/ 573314 h 856343"/>
                <a:gd name="connsiteX3" fmla="*/ 130628 w 130628"/>
                <a:gd name="connsiteY3" fmla="*/ 856343 h 856343"/>
                <a:gd name="connsiteX4" fmla="*/ 130628 w 130628"/>
                <a:gd name="connsiteY4" fmla="*/ 856343 h 856343"/>
                <a:gd name="connsiteX5" fmla="*/ 130628 w 130628"/>
                <a:gd name="connsiteY5" fmla="*/ 856343 h 856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 h="856343">
                  <a:moveTo>
                    <a:pt x="0" y="0"/>
                  </a:moveTo>
                  <a:cubicBezTo>
                    <a:pt x="23585" y="17538"/>
                    <a:pt x="47171" y="35076"/>
                    <a:pt x="58057" y="130628"/>
                  </a:cubicBezTo>
                  <a:cubicBezTo>
                    <a:pt x="68943" y="226180"/>
                    <a:pt x="53219" y="452362"/>
                    <a:pt x="65314" y="573314"/>
                  </a:cubicBezTo>
                  <a:cubicBezTo>
                    <a:pt x="77409" y="694267"/>
                    <a:pt x="130628" y="856343"/>
                    <a:pt x="130628" y="856343"/>
                  </a:cubicBezTo>
                  <a:lnTo>
                    <a:pt x="130628" y="856343"/>
                  </a:lnTo>
                  <a:lnTo>
                    <a:pt x="130628" y="856343"/>
                  </a:lnTo>
                </a:path>
              </a:pathLst>
            </a:custGeom>
            <a:ln w="25400">
              <a:solidFill>
                <a:srgbClr val="FFFF00">
                  <a:alpha val="42000"/>
                </a:srgb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312057" y="2140857"/>
              <a:ext cx="254000" cy="123372"/>
            </a:xfrm>
            <a:custGeom>
              <a:avLst/>
              <a:gdLst>
                <a:gd name="connsiteX0" fmla="*/ 0 w 254000"/>
                <a:gd name="connsiteY0" fmla="*/ 0 h 123372"/>
                <a:gd name="connsiteX1" fmla="*/ 254000 w 254000"/>
                <a:gd name="connsiteY1" fmla="*/ 123372 h 123372"/>
              </a:gdLst>
              <a:ahLst/>
              <a:cxnLst>
                <a:cxn ang="0">
                  <a:pos x="connsiteX0" y="connsiteY0"/>
                </a:cxn>
                <a:cxn ang="0">
                  <a:pos x="connsiteX1" y="connsiteY1"/>
                </a:cxn>
              </a:cxnLst>
              <a:rect l="l" t="t" r="r" b="b"/>
              <a:pathLst>
                <a:path w="254000" h="123372">
                  <a:moveTo>
                    <a:pt x="0" y="0"/>
                  </a:moveTo>
                  <a:lnTo>
                    <a:pt x="254000" y="123372"/>
                  </a:lnTo>
                </a:path>
              </a:pathLst>
            </a:custGeom>
            <a:ln w="25400">
              <a:solidFill>
                <a:srgbClr val="FFFF00">
                  <a:alpha val="42000"/>
                </a:srgb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341086" y="1966686"/>
              <a:ext cx="210457" cy="188685"/>
            </a:xfrm>
            <a:custGeom>
              <a:avLst/>
              <a:gdLst>
                <a:gd name="connsiteX0" fmla="*/ 0 w 210457"/>
                <a:gd name="connsiteY0" fmla="*/ 0 h 188685"/>
                <a:gd name="connsiteX1" fmla="*/ 210457 w 210457"/>
                <a:gd name="connsiteY1" fmla="*/ 188685 h 188685"/>
              </a:gdLst>
              <a:ahLst/>
              <a:cxnLst>
                <a:cxn ang="0">
                  <a:pos x="connsiteX0" y="connsiteY0"/>
                </a:cxn>
                <a:cxn ang="0">
                  <a:pos x="connsiteX1" y="connsiteY1"/>
                </a:cxn>
              </a:cxnLst>
              <a:rect l="l" t="t" r="r" b="b"/>
              <a:pathLst>
                <a:path w="210457" h="188685">
                  <a:moveTo>
                    <a:pt x="0" y="0"/>
                  </a:moveTo>
                  <a:lnTo>
                    <a:pt x="210457" y="188685"/>
                  </a:lnTo>
                </a:path>
              </a:pathLst>
            </a:custGeom>
            <a:ln w="25400">
              <a:solidFill>
                <a:srgbClr val="FFFF00">
                  <a:alpha val="42000"/>
                </a:srgb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304800" y="1618343"/>
              <a:ext cx="268514" cy="558800"/>
            </a:xfrm>
            <a:custGeom>
              <a:avLst/>
              <a:gdLst>
                <a:gd name="connsiteX0" fmla="*/ 0 w 268514"/>
                <a:gd name="connsiteY0" fmla="*/ 0 h 558800"/>
                <a:gd name="connsiteX1" fmla="*/ 72571 w 268514"/>
                <a:gd name="connsiteY1" fmla="*/ 210457 h 558800"/>
                <a:gd name="connsiteX2" fmla="*/ 181429 w 268514"/>
                <a:gd name="connsiteY2" fmla="*/ 370114 h 558800"/>
                <a:gd name="connsiteX3" fmla="*/ 268514 w 268514"/>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268514" h="558800">
                  <a:moveTo>
                    <a:pt x="0" y="0"/>
                  </a:moveTo>
                  <a:cubicBezTo>
                    <a:pt x="21166" y="74385"/>
                    <a:pt x="42333" y="148771"/>
                    <a:pt x="72571" y="210457"/>
                  </a:cubicBezTo>
                  <a:cubicBezTo>
                    <a:pt x="102809" y="272143"/>
                    <a:pt x="148772" y="312057"/>
                    <a:pt x="181429" y="370114"/>
                  </a:cubicBezTo>
                  <a:cubicBezTo>
                    <a:pt x="214086" y="428171"/>
                    <a:pt x="268514" y="558800"/>
                    <a:pt x="268514" y="558800"/>
                  </a:cubicBezTo>
                </a:path>
              </a:pathLst>
            </a:custGeom>
            <a:ln w="25400">
              <a:solidFill>
                <a:srgbClr val="FFFF00">
                  <a:alpha val="42000"/>
                </a:srgb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587829" y="2198914"/>
              <a:ext cx="324152" cy="928915"/>
            </a:xfrm>
            <a:custGeom>
              <a:avLst/>
              <a:gdLst>
                <a:gd name="connsiteX0" fmla="*/ 0 w 324152"/>
                <a:gd name="connsiteY0" fmla="*/ 0 h 928915"/>
                <a:gd name="connsiteX1" fmla="*/ 58057 w 324152"/>
                <a:gd name="connsiteY1" fmla="*/ 94343 h 928915"/>
                <a:gd name="connsiteX2" fmla="*/ 188685 w 324152"/>
                <a:gd name="connsiteY2" fmla="*/ 246743 h 928915"/>
                <a:gd name="connsiteX3" fmla="*/ 290285 w 324152"/>
                <a:gd name="connsiteY3" fmla="*/ 478972 h 928915"/>
                <a:gd name="connsiteX4" fmla="*/ 319314 w 324152"/>
                <a:gd name="connsiteY4" fmla="*/ 834572 h 928915"/>
                <a:gd name="connsiteX5" fmla="*/ 319314 w 324152"/>
                <a:gd name="connsiteY5" fmla="*/ 928915 h 9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152" h="928915">
                  <a:moveTo>
                    <a:pt x="0" y="0"/>
                  </a:moveTo>
                  <a:cubicBezTo>
                    <a:pt x="13305" y="26609"/>
                    <a:pt x="26610" y="53219"/>
                    <a:pt x="58057" y="94343"/>
                  </a:cubicBezTo>
                  <a:cubicBezTo>
                    <a:pt x="89504" y="135467"/>
                    <a:pt x="149980" y="182638"/>
                    <a:pt x="188685" y="246743"/>
                  </a:cubicBezTo>
                  <a:cubicBezTo>
                    <a:pt x="227390" y="310848"/>
                    <a:pt x="268514" y="381001"/>
                    <a:pt x="290285" y="478972"/>
                  </a:cubicBezTo>
                  <a:cubicBezTo>
                    <a:pt x="312057" y="576944"/>
                    <a:pt x="314476" y="759582"/>
                    <a:pt x="319314" y="834572"/>
                  </a:cubicBezTo>
                  <a:cubicBezTo>
                    <a:pt x="324152" y="909563"/>
                    <a:pt x="319314" y="928915"/>
                    <a:pt x="319314" y="928915"/>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732971" y="2982686"/>
              <a:ext cx="152400" cy="595085"/>
            </a:xfrm>
            <a:custGeom>
              <a:avLst/>
              <a:gdLst>
                <a:gd name="connsiteX0" fmla="*/ 152400 w 152400"/>
                <a:gd name="connsiteY0" fmla="*/ 0 h 595085"/>
                <a:gd name="connsiteX1" fmla="*/ 65315 w 152400"/>
                <a:gd name="connsiteY1" fmla="*/ 174171 h 595085"/>
                <a:gd name="connsiteX2" fmla="*/ 29029 w 152400"/>
                <a:gd name="connsiteY2" fmla="*/ 377371 h 595085"/>
                <a:gd name="connsiteX3" fmla="*/ 0 w 152400"/>
                <a:gd name="connsiteY3" fmla="*/ 595085 h 595085"/>
              </a:gdLst>
              <a:ahLst/>
              <a:cxnLst>
                <a:cxn ang="0">
                  <a:pos x="connsiteX0" y="connsiteY0"/>
                </a:cxn>
                <a:cxn ang="0">
                  <a:pos x="connsiteX1" y="connsiteY1"/>
                </a:cxn>
                <a:cxn ang="0">
                  <a:pos x="connsiteX2" y="connsiteY2"/>
                </a:cxn>
                <a:cxn ang="0">
                  <a:pos x="connsiteX3" y="connsiteY3"/>
                </a:cxn>
              </a:cxnLst>
              <a:rect l="l" t="t" r="r" b="b"/>
              <a:pathLst>
                <a:path w="152400" h="595085">
                  <a:moveTo>
                    <a:pt x="152400" y="0"/>
                  </a:moveTo>
                  <a:cubicBezTo>
                    <a:pt x="119138" y="55638"/>
                    <a:pt x="85877" y="111276"/>
                    <a:pt x="65315" y="174171"/>
                  </a:cubicBezTo>
                  <a:cubicBezTo>
                    <a:pt x="44753" y="237066"/>
                    <a:pt x="39915" y="307219"/>
                    <a:pt x="29029" y="377371"/>
                  </a:cubicBezTo>
                  <a:cubicBezTo>
                    <a:pt x="18143" y="447523"/>
                    <a:pt x="0" y="595085"/>
                    <a:pt x="0" y="595085"/>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37029" y="3258457"/>
              <a:ext cx="210457" cy="72571"/>
            </a:xfrm>
            <a:custGeom>
              <a:avLst/>
              <a:gdLst>
                <a:gd name="connsiteX0" fmla="*/ 210457 w 210457"/>
                <a:gd name="connsiteY0" fmla="*/ 0 h 72571"/>
                <a:gd name="connsiteX1" fmla="*/ 94342 w 210457"/>
                <a:gd name="connsiteY1" fmla="*/ 65314 h 72571"/>
                <a:gd name="connsiteX2" fmla="*/ 0 w 210457"/>
                <a:gd name="connsiteY2" fmla="*/ 43543 h 72571"/>
              </a:gdLst>
              <a:ahLst/>
              <a:cxnLst>
                <a:cxn ang="0">
                  <a:pos x="connsiteX0" y="connsiteY0"/>
                </a:cxn>
                <a:cxn ang="0">
                  <a:pos x="connsiteX1" y="connsiteY1"/>
                </a:cxn>
                <a:cxn ang="0">
                  <a:pos x="connsiteX2" y="connsiteY2"/>
                </a:cxn>
              </a:cxnLst>
              <a:rect l="l" t="t" r="r" b="b"/>
              <a:pathLst>
                <a:path w="210457" h="72571">
                  <a:moveTo>
                    <a:pt x="210457" y="0"/>
                  </a:moveTo>
                  <a:cubicBezTo>
                    <a:pt x="169937" y="29028"/>
                    <a:pt x="129418" y="58057"/>
                    <a:pt x="94342" y="65314"/>
                  </a:cubicBezTo>
                  <a:cubicBezTo>
                    <a:pt x="59266" y="72571"/>
                    <a:pt x="0" y="43543"/>
                    <a:pt x="0" y="43543"/>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914400" y="3149600"/>
              <a:ext cx="14514" cy="740229"/>
            </a:xfrm>
            <a:custGeom>
              <a:avLst/>
              <a:gdLst>
                <a:gd name="connsiteX0" fmla="*/ 0 w 14514"/>
                <a:gd name="connsiteY0" fmla="*/ 0 h 740229"/>
                <a:gd name="connsiteX1" fmla="*/ 14514 w 14514"/>
                <a:gd name="connsiteY1" fmla="*/ 740229 h 740229"/>
              </a:gdLst>
              <a:ahLst/>
              <a:cxnLst>
                <a:cxn ang="0">
                  <a:pos x="connsiteX0" y="connsiteY0"/>
                </a:cxn>
                <a:cxn ang="0">
                  <a:pos x="connsiteX1" y="connsiteY1"/>
                </a:cxn>
              </a:cxnLst>
              <a:rect l="l" t="t" r="r" b="b"/>
              <a:pathLst>
                <a:path w="14514" h="740229">
                  <a:moveTo>
                    <a:pt x="0" y="0"/>
                  </a:moveTo>
                  <a:lnTo>
                    <a:pt x="14514" y="740229"/>
                  </a:lnTo>
                </a:path>
              </a:pathLst>
            </a:custGeom>
            <a:ln w="25400">
              <a:solidFill>
                <a:srgbClr val="FFFF00">
                  <a:alpha val="43000"/>
                </a:srgb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928914" y="3904343"/>
              <a:ext cx="188686" cy="1778000"/>
            </a:xfrm>
            <a:custGeom>
              <a:avLst/>
              <a:gdLst>
                <a:gd name="connsiteX0" fmla="*/ 0 w 188686"/>
                <a:gd name="connsiteY0" fmla="*/ 0 h 1778000"/>
                <a:gd name="connsiteX1" fmla="*/ 29029 w 188686"/>
                <a:gd name="connsiteY1" fmla="*/ 224971 h 1778000"/>
                <a:gd name="connsiteX2" fmla="*/ 65315 w 188686"/>
                <a:gd name="connsiteY2" fmla="*/ 522514 h 1778000"/>
                <a:gd name="connsiteX3" fmla="*/ 108857 w 188686"/>
                <a:gd name="connsiteY3" fmla="*/ 754743 h 1778000"/>
                <a:gd name="connsiteX4" fmla="*/ 123372 w 188686"/>
                <a:gd name="connsiteY4" fmla="*/ 965200 h 1778000"/>
                <a:gd name="connsiteX5" fmla="*/ 152400 w 188686"/>
                <a:gd name="connsiteY5" fmla="*/ 1255486 h 1778000"/>
                <a:gd name="connsiteX6" fmla="*/ 159657 w 188686"/>
                <a:gd name="connsiteY6" fmla="*/ 1567543 h 1778000"/>
                <a:gd name="connsiteX7" fmla="*/ 188686 w 188686"/>
                <a:gd name="connsiteY7" fmla="*/ 1778000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686" h="1778000">
                  <a:moveTo>
                    <a:pt x="0" y="0"/>
                  </a:moveTo>
                  <a:cubicBezTo>
                    <a:pt x="9071" y="68942"/>
                    <a:pt x="18143" y="137885"/>
                    <a:pt x="29029" y="224971"/>
                  </a:cubicBezTo>
                  <a:cubicBezTo>
                    <a:pt x="39915" y="312057"/>
                    <a:pt x="52010" y="434219"/>
                    <a:pt x="65315" y="522514"/>
                  </a:cubicBezTo>
                  <a:cubicBezTo>
                    <a:pt x="78620" y="610809"/>
                    <a:pt x="99181" y="680962"/>
                    <a:pt x="108857" y="754743"/>
                  </a:cubicBezTo>
                  <a:cubicBezTo>
                    <a:pt x="118533" y="828524"/>
                    <a:pt x="116115" y="881743"/>
                    <a:pt x="123372" y="965200"/>
                  </a:cubicBezTo>
                  <a:cubicBezTo>
                    <a:pt x="130629" y="1048657"/>
                    <a:pt x="146353" y="1155096"/>
                    <a:pt x="152400" y="1255486"/>
                  </a:cubicBezTo>
                  <a:cubicBezTo>
                    <a:pt x="158447" y="1355876"/>
                    <a:pt x="153609" y="1480457"/>
                    <a:pt x="159657" y="1567543"/>
                  </a:cubicBezTo>
                  <a:cubicBezTo>
                    <a:pt x="165705" y="1654629"/>
                    <a:pt x="188686" y="1778000"/>
                    <a:pt x="188686" y="17780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1088571" y="5341257"/>
              <a:ext cx="189896" cy="435429"/>
            </a:xfrm>
            <a:custGeom>
              <a:avLst/>
              <a:gdLst>
                <a:gd name="connsiteX0" fmla="*/ 0 w 189896"/>
                <a:gd name="connsiteY0" fmla="*/ 0 h 435429"/>
                <a:gd name="connsiteX1" fmla="*/ 116115 w 189896"/>
                <a:gd name="connsiteY1" fmla="*/ 188686 h 435429"/>
                <a:gd name="connsiteX2" fmla="*/ 181429 w 189896"/>
                <a:gd name="connsiteY2" fmla="*/ 348343 h 435429"/>
                <a:gd name="connsiteX3" fmla="*/ 166915 w 189896"/>
                <a:gd name="connsiteY3" fmla="*/ 435429 h 435429"/>
              </a:gdLst>
              <a:ahLst/>
              <a:cxnLst>
                <a:cxn ang="0">
                  <a:pos x="connsiteX0" y="connsiteY0"/>
                </a:cxn>
                <a:cxn ang="0">
                  <a:pos x="connsiteX1" y="connsiteY1"/>
                </a:cxn>
                <a:cxn ang="0">
                  <a:pos x="connsiteX2" y="connsiteY2"/>
                </a:cxn>
                <a:cxn ang="0">
                  <a:pos x="connsiteX3" y="connsiteY3"/>
                </a:cxn>
              </a:cxnLst>
              <a:rect l="l" t="t" r="r" b="b"/>
              <a:pathLst>
                <a:path w="189896" h="435429">
                  <a:moveTo>
                    <a:pt x="0" y="0"/>
                  </a:moveTo>
                  <a:cubicBezTo>
                    <a:pt x="42938" y="65314"/>
                    <a:pt x="85877" y="130629"/>
                    <a:pt x="116115" y="188686"/>
                  </a:cubicBezTo>
                  <a:cubicBezTo>
                    <a:pt x="146353" y="246743"/>
                    <a:pt x="172962" y="307219"/>
                    <a:pt x="181429" y="348343"/>
                  </a:cubicBezTo>
                  <a:cubicBezTo>
                    <a:pt x="189896" y="389467"/>
                    <a:pt x="166915" y="435429"/>
                    <a:pt x="166915" y="435429"/>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994229" y="5457371"/>
              <a:ext cx="79828" cy="420915"/>
            </a:xfrm>
            <a:custGeom>
              <a:avLst/>
              <a:gdLst>
                <a:gd name="connsiteX0" fmla="*/ 79828 w 79828"/>
                <a:gd name="connsiteY0" fmla="*/ 0 h 420915"/>
                <a:gd name="connsiteX1" fmla="*/ 29028 w 79828"/>
                <a:gd name="connsiteY1" fmla="*/ 174172 h 420915"/>
                <a:gd name="connsiteX2" fmla="*/ 0 w 79828"/>
                <a:gd name="connsiteY2" fmla="*/ 420915 h 420915"/>
              </a:gdLst>
              <a:ahLst/>
              <a:cxnLst>
                <a:cxn ang="0">
                  <a:pos x="connsiteX0" y="connsiteY0"/>
                </a:cxn>
                <a:cxn ang="0">
                  <a:pos x="connsiteX1" y="connsiteY1"/>
                </a:cxn>
                <a:cxn ang="0">
                  <a:pos x="connsiteX2" y="connsiteY2"/>
                </a:cxn>
              </a:cxnLst>
              <a:rect l="l" t="t" r="r" b="b"/>
              <a:pathLst>
                <a:path w="79828" h="420915">
                  <a:moveTo>
                    <a:pt x="79828" y="0"/>
                  </a:moveTo>
                  <a:cubicBezTo>
                    <a:pt x="61080" y="52009"/>
                    <a:pt x="42333" y="104019"/>
                    <a:pt x="29028" y="174172"/>
                  </a:cubicBezTo>
                  <a:cubicBezTo>
                    <a:pt x="15723" y="244325"/>
                    <a:pt x="0" y="420915"/>
                    <a:pt x="0" y="420915"/>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1161143" y="6125029"/>
              <a:ext cx="0" cy="195942"/>
            </a:xfrm>
            <a:custGeom>
              <a:avLst/>
              <a:gdLst>
                <a:gd name="connsiteX0" fmla="*/ 0 w 0"/>
                <a:gd name="connsiteY0" fmla="*/ 0 h 195942"/>
                <a:gd name="connsiteX1" fmla="*/ 0 w 0"/>
                <a:gd name="connsiteY1" fmla="*/ 195942 h 195942"/>
              </a:gdLst>
              <a:ahLst/>
              <a:cxnLst>
                <a:cxn ang="0">
                  <a:pos x="connsiteX0" y="connsiteY0"/>
                </a:cxn>
                <a:cxn ang="0">
                  <a:pos x="connsiteX1" y="connsiteY1"/>
                </a:cxn>
              </a:cxnLst>
              <a:rect l="l" t="t" r="r" b="b"/>
              <a:pathLst>
                <a:path h="195942">
                  <a:moveTo>
                    <a:pt x="0" y="0"/>
                  </a:moveTo>
                  <a:lnTo>
                    <a:pt x="0" y="195942"/>
                  </a:ln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3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0"/>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Innervation of the Thigh: Sciatic Nerve</a:t>
            </a:r>
          </a:p>
          <a:p>
            <a:pPr lvl="0" algn="ctr" defTabSz="914400">
              <a:spcBef>
                <a:spcPct val="0"/>
              </a:spcBef>
              <a:defRPr/>
            </a:pPr>
            <a:r>
              <a:rPr lang="en-US" sz="2800" b="1" dirty="0" smtClean="0">
                <a:latin typeface="+mj-lt"/>
                <a:ea typeface="+mj-ea"/>
                <a:cs typeface="+mj-cs"/>
              </a:rPr>
              <a:t> </a:t>
            </a:r>
            <a:r>
              <a:rPr lang="en-US" sz="2400" b="1" dirty="0" smtClean="0">
                <a:latin typeface="+mj-lt"/>
                <a:ea typeface="+mj-ea"/>
                <a:cs typeface="+mj-cs"/>
              </a:rPr>
              <a:t>[Common Fibular Division]</a:t>
            </a:r>
            <a:endParaRPr kumimoji="0" lang="en-US" sz="24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Fig._27.23(2).jpg"/>
          <p:cNvPicPr>
            <a:picLocks noChangeAspect="1"/>
          </p:cNvPicPr>
          <p:nvPr/>
        </p:nvPicPr>
        <p:blipFill>
          <a:blip r:embed="rId2"/>
          <a:srcRect l="35556" r="42222" b="14444"/>
          <a:stretch>
            <a:fillRect/>
          </a:stretch>
        </p:blipFill>
        <p:spPr>
          <a:xfrm>
            <a:off x="7640256" y="609600"/>
            <a:ext cx="1484416" cy="5715000"/>
          </a:xfrm>
          <a:prstGeom prst="rect">
            <a:avLst/>
          </a:prstGeom>
        </p:spPr>
      </p:pic>
      <p:pic>
        <p:nvPicPr>
          <p:cNvPr id="4" name="Picture 3" descr="Fig._24.17_C.jpg"/>
          <p:cNvPicPr>
            <a:picLocks noChangeAspect="1"/>
          </p:cNvPicPr>
          <p:nvPr/>
        </p:nvPicPr>
        <p:blipFill>
          <a:blip r:embed="rId3"/>
          <a:srcRect l="35555" r="37778" b="12222"/>
          <a:stretch>
            <a:fillRect/>
          </a:stretch>
        </p:blipFill>
        <p:spPr>
          <a:xfrm>
            <a:off x="6096000" y="990600"/>
            <a:ext cx="1620456" cy="5334000"/>
          </a:xfrm>
          <a:prstGeom prst="rect">
            <a:avLst/>
          </a:prstGeom>
        </p:spPr>
      </p:pic>
      <p:sp>
        <p:nvSpPr>
          <p:cNvPr id="5" name="Freeform 4"/>
          <p:cNvSpPr/>
          <p:nvPr/>
        </p:nvSpPr>
        <p:spPr>
          <a:xfrm>
            <a:off x="7224964" y="3724275"/>
            <a:ext cx="249766" cy="1685925"/>
          </a:xfrm>
          <a:custGeom>
            <a:avLst/>
            <a:gdLst>
              <a:gd name="connsiteX0" fmla="*/ 229658 w 249766"/>
              <a:gd name="connsiteY0" fmla="*/ 1577975 h 1685925"/>
              <a:gd name="connsiteX1" fmla="*/ 204258 w 249766"/>
              <a:gd name="connsiteY1" fmla="*/ 1139825 h 1685925"/>
              <a:gd name="connsiteX2" fmla="*/ 191558 w 249766"/>
              <a:gd name="connsiteY2" fmla="*/ 498475 h 1685925"/>
              <a:gd name="connsiteX3" fmla="*/ 115358 w 249766"/>
              <a:gd name="connsiteY3" fmla="*/ 41275 h 1685925"/>
              <a:gd name="connsiteX4" fmla="*/ 64558 w 249766"/>
              <a:gd name="connsiteY4" fmla="*/ 250825 h 1685925"/>
              <a:gd name="connsiteX5" fmla="*/ 26458 w 249766"/>
              <a:gd name="connsiteY5" fmla="*/ 695325 h 1685925"/>
              <a:gd name="connsiteX6" fmla="*/ 1058 w 249766"/>
              <a:gd name="connsiteY6" fmla="*/ 1050925 h 1685925"/>
              <a:gd name="connsiteX7" fmla="*/ 20108 w 249766"/>
              <a:gd name="connsiteY7" fmla="*/ 1381125 h 1685925"/>
              <a:gd name="connsiteX8" fmla="*/ 83608 w 249766"/>
              <a:gd name="connsiteY8" fmla="*/ 1647825 h 1685925"/>
              <a:gd name="connsiteX9" fmla="*/ 229658 w 249766"/>
              <a:gd name="connsiteY9" fmla="*/ 1577975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766" h="1685925">
                <a:moveTo>
                  <a:pt x="229658" y="1577975"/>
                </a:moveTo>
                <a:cubicBezTo>
                  <a:pt x="249766" y="1493308"/>
                  <a:pt x="210608" y="1319742"/>
                  <a:pt x="204258" y="1139825"/>
                </a:cubicBezTo>
                <a:cubicBezTo>
                  <a:pt x="197908" y="959908"/>
                  <a:pt x="206375" y="681567"/>
                  <a:pt x="191558" y="498475"/>
                </a:cubicBezTo>
                <a:cubicBezTo>
                  <a:pt x="176741" y="315383"/>
                  <a:pt x="136525" y="82550"/>
                  <a:pt x="115358" y="41275"/>
                </a:cubicBezTo>
                <a:cubicBezTo>
                  <a:pt x="94191" y="0"/>
                  <a:pt x="79375" y="141817"/>
                  <a:pt x="64558" y="250825"/>
                </a:cubicBezTo>
                <a:cubicBezTo>
                  <a:pt x="49741" y="359833"/>
                  <a:pt x="37041" y="561975"/>
                  <a:pt x="26458" y="695325"/>
                </a:cubicBezTo>
                <a:cubicBezTo>
                  <a:pt x="15875" y="828675"/>
                  <a:pt x="2116" y="936625"/>
                  <a:pt x="1058" y="1050925"/>
                </a:cubicBezTo>
                <a:cubicBezTo>
                  <a:pt x="0" y="1165225"/>
                  <a:pt x="6350" y="1281642"/>
                  <a:pt x="20108" y="1381125"/>
                </a:cubicBezTo>
                <a:cubicBezTo>
                  <a:pt x="33866" y="1480608"/>
                  <a:pt x="53975" y="1609725"/>
                  <a:pt x="83608" y="1647825"/>
                </a:cubicBezTo>
                <a:cubicBezTo>
                  <a:pt x="113241" y="1685925"/>
                  <a:pt x="209550" y="1662642"/>
                  <a:pt x="229658" y="1577975"/>
                </a:cubicBezTo>
                <a:close/>
              </a:path>
            </a:pathLst>
          </a:custGeom>
          <a:solidFill>
            <a:srgbClr val="F1F949">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112593" y="6336268"/>
            <a:ext cx="2724273" cy="369332"/>
          </a:xfrm>
          <a:prstGeom prst="rect">
            <a:avLst/>
          </a:prstGeom>
          <a:noFill/>
        </p:spPr>
        <p:txBody>
          <a:bodyPr wrap="none" rtlCol="0">
            <a:spAutoFit/>
          </a:bodyPr>
          <a:lstStyle/>
          <a:p>
            <a:pPr algn="ctr"/>
            <a:r>
              <a:rPr lang="en-US" b="1" dirty="0" smtClean="0"/>
              <a:t>Common Fibular Nerve</a:t>
            </a:r>
            <a:endParaRPr lang="en-US" b="1" dirty="0"/>
          </a:p>
        </p:txBody>
      </p:sp>
      <p:sp>
        <p:nvSpPr>
          <p:cNvPr id="7" name="Rectangle 6"/>
          <p:cNvSpPr/>
          <p:nvPr/>
        </p:nvSpPr>
        <p:spPr>
          <a:xfrm>
            <a:off x="838200" y="1533435"/>
            <a:ext cx="4572000" cy="5078314"/>
          </a:xfrm>
          <a:prstGeom prst="rect">
            <a:avLst/>
          </a:prstGeom>
        </p:spPr>
        <p:txBody>
          <a:bodyPr>
            <a:spAutoFit/>
          </a:bodyPr>
          <a:lstStyle/>
          <a:p>
            <a:r>
              <a:rPr lang="en-US" dirty="0" smtClean="0"/>
              <a:t>The </a:t>
            </a:r>
            <a:r>
              <a:rPr lang="en-US" b="1" dirty="0" smtClean="0"/>
              <a:t>sciatic nerve </a:t>
            </a:r>
            <a:r>
              <a:rPr lang="en-US" dirty="0" smtClean="0"/>
              <a:t>is fused in the thigh and splits just proximal to the popliteal </a:t>
            </a:r>
            <a:r>
              <a:rPr lang="en-US" dirty="0" err="1" smtClean="0"/>
              <a:t>fossa</a:t>
            </a:r>
            <a:r>
              <a:rPr lang="en-US" dirty="0" smtClean="0"/>
              <a:t>.  Its two divisions are the </a:t>
            </a:r>
            <a:r>
              <a:rPr lang="en-US" b="1" dirty="0" smtClean="0"/>
              <a:t>tibial nerve </a:t>
            </a:r>
            <a:r>
              <a:rPr lang="en-US" dirty="0" smtClean="0"/>
              <a:t>and the </a:t>
            </a:r>
            <a:r>
              <a:rPr lang="en-US" b="1" dirty="0" smtClean="0"/>
              <a:t>common fibular nerve.</a:t>
            </a:r>
            <a:endParaRPr lang="en-US" dirty="0" smtClean="0"/>
          </a:p>
          <a:p>
            <a:endParaRPr lang="en-US" dirty="0" smtClean="0"/>
          </a:p>
          <a:p>
            <a:r>
              <a:rPr lang="en-US" dirty="0" smtClean="0"/>
              <a:t>The </a:t>
            </a:r>
            <a:r>
              <a:rPr lang="en-US" b="1" dirty="0" smtClean="0"/>
              <a:t>common fibular branch</a:t>
            </a:r>
            <a:r>
              <a:rPr lang="en-US" dirty="0" smtClean="0"/>
              <a:t> of the sciatic nerve innervates the following:</a:t>
            </a:r>
          </a:p>
          <a:p>
            <a:endParaRPr lang="en-US" dirty="0" smtClean="0"/>
          </a:p>
          <a:p>
            <a:pPr>
              <a:buFont typeface="Arial"/>
              <a:buChar char="•"/>
            </a:pPr>
            <a:r>
              <a:rPr lang="en-US" dirty="0" smtClean="0"/>
              <a:t> biceps femorus [short head]</a:t>
            </a:r>
          </a:p>
          <a:p>
            <a:pPr>
              <a:buFont typeface="Arial"/>
              <a:buChar char="•"/>
            </a:pPr>
            <a:endParaRPr lang="en-US" dirty="0" smtClean="0"/>
          </a:p>
          <a:p>
            <a:endParaRPr lang="en-US" dirty="0" smtClean="0"/>
          </a:p>
          <a:p>
            <a:r>
              <a:rPr lang="en-US" dirty="0" smtClean="0"/>
              <a:t>The </a:t>
            </a:r>
            <a:r>
              <a:rPr lang="en-US" b="1" dirty="0" smtClean="0"/>
              <a:t>biceps femorus </a:t>
            </a:r>
            <a:r>
              <a:rPr lang="en-US" dirty="0" smtClean="0"/>
              <a:t>originates at the </a:t>
            </a:r>
            <a:r>
              <a:rPr lang="en-US" b="1" dirty="0" err="1" smtClean="0"/>
              <a:t>linea</a:t>
            </a:r>
            <a:r>
              <a:rPr lang="en-US" b="1" dirty="0" smtClean="0"/>
              <a:t> </a:t>
            </a:r>
            <a:r>
              <a:rPr lang="en-US" b="1" dirty="0" err="1" smtClean="0"/>
              <a:t>aspera</a:t>
            </a:r>
            <a:r>
              <a:rPr lang="en-US" dirty="0" smtClean="0"/>
              <a:t> of the femur and attaches to the head of the fibula. The </a:t>
            </a:r>
            <a:r>
              <a:rPr lang="en-US" b="1" dirty="0" smtClean="0"/>
              <a:t>biceps femorus</a:t>
            </a:r>
            <a:r>
              <a:rPr lang="en-US" dirty="0" smtClean="0"/>
              <a:t> is unable to extend the hip like the other hamstrings, as it does not cross the hip joint. Instead its only responsibility is flexing the knee joint.  </a:t>
            </a:r>
          </a:p>
        </p:txBody>
      </p:sp>
      <p:grpSp>
        <p:nvGrpSpPr>
          <p:cNvPr id="16" name="Group 15"/>
          <p:cNvGrpSpPr/>
          <p:nvPr/>
        </p:nvGrpSpPr>
        <p:grpSpPr>
          <a:xfrm>
            <a:off x="7888514" y="1095829"/>
            <a:ext cx="524934" cy="2895600"/>
            <a:chOff x="7888514" y="1095829"/>
            <a:chExt cx="524934" cy="2895600"/>
          </a:xfrm>
        </p:grpSpPr>
        <p:sp>
          <p:nvSpPr>
            <p:cNvPr id="8" name="Freeform 7"/>
            <p:cNvSpPr/>
            <p:nvPr/>
          </p:nvSpPr>
          <p:spPr>
            <a:xfrm>
              <a:off x="8207829" y="1095829"/>
              <a:ext cx="96761" cy="573314"/>
            </a:xfrm>
            <a:custGeom>
              <a:avLst/>
              <a:gdLst>
                <a:gd name="connsiteX0" fmla="*/ 65314 w 96761"/>
                <a:gd name="connsiteY0" fmla="*/ 0 h 573314"/>
                <a:gd name="connsiteX1" fmla="*/ 94342 w 96761"/>
                <a:gd name="connsiteY1" fmla="*/ 188685 h 573314"/>
                <a:gd name="connsiteX2" fmla="*/ 50800 w 96761"/>
                <a:gd name="connsiteY2" fmla="*/ 420914 h 573314"/>
                <a:gd name="connsiteX3" fmla="*/ 0 w 96761"/>
                <a:gd name="connsiteY3" fmla="*/ 573314 h 573314"/>
              </a:gdLst>
              <a:ahLst/>
              <a:cxnLst>
                <a:cxn ang="0">
                  <a:pos x="connsiteX0" y="connsiteY0"/>
                </a:cxn>
                <a:cxn ang="0">
                  <a:pos x="connsiteX1" y="connsiteY1"/>
                </a:cxn>
                <a:cxn ang="0">
                  <a:pos x="connsiteX2" y="connsiteY2"/>
                </a:cxn>
                <a:cxn ang="0">
                  <a:pos x="connsiteX3" y="connsiteY3"/>
                </a:cxn>
              </a:cxnLst>
              <a:rect l="l" t="t" r="r" b="b"/>
              <a:pathLst>
                <a:path w="96761" h="573314">
                  <a:moveTo>
                    <a:pt x="65314" y="0"/>
                  </a:moveTo>
                  <a:cubicBezTo>
                    <a:pt x="81037" y="59266"/>
                    <a:pt x="96761" y="118533"/>
                    <a:pt x="94342" y="188685"/>
                  </a:cubicBezTo>
                  <a:cubicBezTo>
                    <a:pt x="91923" y="258837"/>
                    <a:pt x="66524" y="356809"/>
                    <a:pt x="50800" y="420914"/>
                  </a:cubicBezTo>
                  <a:cubicBezTo>
                    <a:pt x="35076" y="485019"/>
                    <a:pt x="0" y="573314"/>
                    <a:pt x="0" y="573314"/>
                  </a:cubicBezTo>
                </a:path>
              </a:pathLst>
            </a:custGeom>
            <a:ln w="25400">
              <a:solidFill>
                <a:srgbClr val="FFFF00">
                  <a:alpha val="42000"/>
                </a:srgb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8157029" y="1400629"/>
              <a:ext cx="7257" cy="239485"/>
            </a:xfrm>
            <a:custGeom>
              <a:avLst/>
              <a:gdLst>
                <a:gd name="connsiteX0" fmla="*/ 0 w 7257"/>
                <a:gd name="connsiteY0" fmla="*/ 0 h 239485"/>
                <a:gd name="connsiteX1" fmla="*/ 7257 w 7257"/>
                <a:gd name="connsiteY1" fmla="*/ 239485 h 239485"/>
              </a:gdLst>
              <a:ahLst/>
              <a:cxnLst>
                <a:cxn ang="0">
                  <a:pos x="connsiteX0" y="connsiteY0"/>
                </a:cxn>
                <a:cxn ang="0">
                  <a:pos x="connsiteX1" y="connsiteY1"/>
                </a:cxn>
              </a:cxnLst>
              <a:rect l="l" t="t" r="r" b="b"/>
              <a:pathLst>
                <a:path w="7257" h="239485">
                  <a:moveTo>
                    <a:pt x="0" y="0"/>
                  </a:moveTo>
                  <a:lnTo>
                    <a:pt x="7257" y="239485"/>
                  </a:lnTo>
                </a:path>
              </a:pathLst>
            </a:custGeom>
            <a:ln w="25400">
              <a:solidFill>
                <a:srgbClr val="FFFF00">
                  <a:alpha val="42000"/>
                </a:srgb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8055429" y="1473200"/>
              <a:ext cx="14514" cy="152400"/>
            </a:xfrm>
            <a:custGeom>
              <a:avLst/>
              <a:gdLst>
                <a:gd name="connsiteX0" fmla="*/ 0 w 14514"/>
                <a:gd name="connsiteY0" fmla="*/ 0 h 152400"/>
                <a:gd name="connsiteX1" fmla="*/ 14514 w 14514"/>
                <a:gd name="connsiteY1" fmla="*/ 152400 h 152400"/>
              </a:gdLst>
              <a:ahLst/>
              <a:cxnLst>
                <a:cxn ang="0">
                  <a:pos x="connsiteX0" y="connsiteY0"/>
                </a:cxn>
                <a:cxn ang="0">
                  <a:pos x="connsiteX1" y="connsiteY1"/>
                </a:cxn>
              </a:cxnLst>
              <a:rect l="l" t="t" r="r" b="b"/>
              <a:pathLst>
                <a:path w="14514" h="152400">
                  <a:moveTo>
                    <a:pt x="0" y="0"/>
                  </a:moveTo>
                  <a:lnTo>
                    <a:pt x="14514" y="152400"/>
                  </a:lnTo>
                </a:path>
              </a:pathLst>
            </a:custGeom>
            <a:ln w="25400">
              <a:solidFill>
                <a:srgbClr val="FFFF00">
                  <a:alpha val="42000"/>
                </a:srgb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8077200" y="1654629"/>
              <a:ext cx="336248" cy="2336800"/>
            </a:xfrm>
            <a:custGeom>
              <a:avLst/>
              <a:gdLst>
                <a:gd name="connsiteX0" fmla="*/ 0 w 336248"/>
                <a:gd name="connsiteY0" fmla="*/ 0 h 2336800"/>
                <a:gd name="connsiteX1" fmla="*/ 65314 w 336248"/>
                <a:gd name="connsiteY1" fmla="*/ 181428 h 2336800"/>
                <a:gd name="connsiteX2" fmla="*/ 101600 w 336248"/>
                <a:gd name="connsiteY2" fmla="*/ 377371 h 2336800"/>
                <a:gd name="connsiteX3" fmla="*/ 108857 w 336248"/>
                <a:gd name="connsiteY3" fmla="*/ 682171 h 2336800"/>
                <a:gd name="connsiteX4" fmla="*/ 94343 w 336248"/>
                <a:gd name="connsiteY4" fmla="*/ 1074057 h 2336800"/>
                <a:gd name="connsiteX5" fmla="*/ 152400 w 336248"/>
                <a:gd name="connsiteY5" fmla="*/ 1328057 h 2336800"/>
                <a:gd name="connsiteX6" fmla="*/ 268514 w 336248"/>
                <a:gd name="connsiteY6" fmla="*/ 1741714 h 2336800"/>
                <a:gd name="connsiteX7" fmla="*/ 304800 w 336248"/>
                <a:gd name="connsiteY7" fmla="*/ 2010228 h 2336800"/>
                <a:gd name="connsiteX8" fmla="*/ 333829 w 336248"/>
                <a:gd name="connsiteY8" fmla="*/ 2140857 h 2336800"/>
                <a:gd name="connsiteX9" fmla="*/ 319314 w 336248"/>
                <a:gd name="connsiteY9" fmla="*/ 2336800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248" h="2336800">
                  <a:moveTo>
                    <a:pt x="0" y="0"/>
                  </a:moveTo>
                  <a:cubicBezTo>
                    <a:pt x="24190" y="59266"/>
                    <a:pt x="48381" y="118533"/>
                    <a:pt x="65314" y="181428"/>
                  </a:cubicBezTo>
                  <a:cubicBezTo>
                    <a:pt x="82247" y="244323"/>
                    <a:pt x="94343" y="293914"/>
                    <a:pt x="101600" y="377371"/>
                  </a:cubicBezTo>
                  <a:cubicBezTo>
                    <a:pt x="108857" y="460828"/>
                    <a:pt x="110067" y="566057"/>
                    <a:pt x="108857" y="682171"/>
                  </a:cubicBezTo>
                  <a:cubicBezTo>
                    <a:pt x="107647" y="798285"/>
                    <a:pt x="87086" y="966409"/>
                    <a:pt x="94343" y="1074057"/>
                  </a:cubicBezTo>
                  <a:cubicBezTo>
                    <a:pt x="101600" y="1181705"/>
                    <a:pt x="123371" y="1216781"/>
                    <a:pt x="152400" y="1328057"/>
                  </a:cubicBezTo>
                  <a:cubicBezTo>
                    <a:pt x="181429" y="1439333"/>
                    <a:pt x="243114" y="1628019"/>
                    <a:pt x="268514" y="1741714"/>
                  </a:cubicBezTo>
                  <a:cubicBezTo>
                    <a:pt x="293914" y="1855409"/>
                    <a:pt x="293914" y="1943704"/>
                    <a:pt x="304800" y="2010228"/>
                  </a:cubicBezTo>
                  <a:cubicBezTo>
                    <a:pt x="315686" y="2076752"/>
                    <a:pt x="331410" y="2086428"/>
                    <a:pt x="333829" y="2140857"/>
                  </a:cubicBezTo>
                  <a:cubicBezTo>
                    <a:pt x="336248" y="2195286"/>
                    <a:pt x="319314" y="2336800"/>
                    <a:pt x="319314" y="23368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8164286" y="1669143"/>
              <a:ext cx="0" cy="232228"/>
            </a:xfrm>
            <a:custGeom>
              <a:avLst/>
              <a:gdLst>
                <a:gd name="connsiteX0" fmla="*/ 0 w 0"/>
                <a:gd name="connsiteY0" fmla="*/ 0 h 232228"/>
                <a:gd name="connsiteX1" fmla="*/ 0 w 0"/>
                <a:gd name="connsiteY1" fmla="*/ 232228 h 232228"/>
                <a:gd name="connsiteX2" fmla="*/ 0 w 0"/>
                <a:gd name="connsiteY2" fmla="*/ 224971 h 232228"/>
              </a:gdLst>
              <a:ahLst/>
              <a:cxnLst>
                <a:cxn ang="0">
                  <a:pos x="connsiteX0" y="connsiteY0"/>
                </a:cxn>
                <a:cxn ang="0">
                  <a:pos x="connsiteX1" y="connsiteY1"/>
                </a:cxn>
                <a:cxn ang="0">
                  <a:pos x="connsiteX2" y="connsiteY2"/>
                </a:cxn>
              </a:cxnLst>
              <a:rect l="l" t="t" r="r" b="b"/>
              <a:pathLst>
                <a:path h="232228">
                  <a:moveTo>
                    <a:pt x="0" y="0"/>
                  </a:moveTo>
                  <a:lnTo>
                    <a:pt x="0" y="232228"/>
                  </a:lnTo>
                  <a:lnTo>
                    <a:pt x="0" y="224971"/>
                  </a:ln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8164286" y="1698171"/>
              <a:ext cx="36285" cy="195943"/>
            </a:xfrm>
            <a:custGeom>
              <a:avLst/>
              <a:gdLst>
                <a:gd name="connsiteX0" fmla="*/ 36285 w 36285"/>
                <a:gd name="connsiteY0" fmla="*/ 0 h 195943"/>
                <a:gd name="connsiteX1" fmla="*/ 0 w 36285"/>
                <a:gd name="connsiteY1" fmla="*/ 195943 h 195943"/>
              </a:gdLst>
              <a:ahLst/>
              <a:cxnLst>
                <a:cxn ang="0">
                  <a:pos x="connsiteX0" y="connsiteY0"/>
                </a:cxn>
                <a:cxn ang="0">
                  <a:pos x="connsiteX1" y="connsiteY1"/>
                </a:cxn>
              </a:cxnLst>
              <a:rect l="l" t="t" r="r" b="b"/>
              <a:pathLst>
                <a:path w="36285" h="195943">
                  <a:moveTo>
                    <a:pt x="36285" y="0"/>
                  </a:moveTo>
                  <a:lnTo>
                    <a:pt x="0" y="195943"/>
                  </a:ln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888514" y="1698171"/>
              <a:ext cx="290286" cy="217715"/>
            </a:xfrm>
            <a:custGeom>
              <a:avLst/>
              <a:gdLst>
                <a:gd name="connsiteX0" fmla="*/ 0 w 290286"/>
                <a:gd name="connsiteY0" fmla="*/ 0 h 217715"/>
                <a:gd name="connsiteX1" fmla="*/ 72572 w 290286"/>
                <a:gd name="connsiteY1" fmla="*/ 50800 h 217715"/>
                <a:gd name="connsiteX2" fmla="*/ 166915 w 290286"/>
                <a:gd name="connsiteY2" fmla="*/ 79829 h 217715"/>
                <a:gd name="connsiteX3" fmla="*/ 290286 w 290286"/>
                <a:gd name="connsiteY3" fmla="*/ 217715 h 217715"/>
              </a:gdLst>
              <a:ahLst/>
              <a:cxnLst>
                <a:cxn ang="0">
                  <a:pos x="connsiteX0" y="connsiteY0"/>
                </a:cxn>
                <a:cxn ang="0">
                  <a:pos x="connsiteX1" y="connsiteY1"/>
                </a:cxn>
                <a:cxn ang="0">
                  <a:pos x="connsiteX2" y="connsiteY2"/>
                </a:cxn>
                <a:cxn ang="0">
                  <a:pos x="connsiteX3" y="connsiteY3"/>
                </a:cxn>
              </a:cxnLst>
              <a:rect l="l" t="t" r="r" b="b"/>
              <a:pathLst>
                <a:path w="290286" h="217715">
                  <a:moveTo>
                    <a:pt x="0" y="0"/>
                  </a:moveTo>
                  <a:cubicBezTo>
                    <a:pt x="22376" y="18747"/>
                    <a:pt x="44753" y="37495"/>
                    <a:pt x="72572" y="50800"/>
                  </a:cubicBezTo>
                  <a:cubicBezTo>
                    <a:pt x="100391" y="64105"/>
                    <a:pt x="130629" y="52010"/>
                    <a:pt x="166915" y="79829"/>
                  </a:cubicBezTo>
                  <a:cubicBezTo>
                    <a:pt x="203201" y="107648"/>
                    <a:pt x="290286" y="217715"/>
                    <a:pt x="290286" y="217715"/>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7975600" y="1632857"/>
              <a:ext cx="145143" cy="123372"/>
            </a:xfrm>
            <a:custGeom>
              <a:avLst/>
              <a:gdLst>
                <a:gd name="connsiteX0" fmla="*/ 0 w 145143"/>
                <a:gd name="connsiteY0" fmla="*/ 0 h 123372"/>
                <a:gd name="connsiteX1" fmla="*/ 43543 w 145143"/>
                <a:gd name="connsiteY1" fmla="*/ 72572 h 123372"/>
                <a:gd name="connsiteX2" fmla="*/ 145143 w 145143"/>
                <a:gd name="connsiteY2" fmla="*/ 123372 h 123372"/>
              </a:gdLst>
              <a:ahLst/>
              <a:cxnLst>
                <a:cxn ang="0">
                  <a:pos x="connsiteX0" y="connsiteY0"/>
                </a:cxn>
                <a:cxn ang="0">
                  <a:pos x="connsiteX1" y="connsiteY1"/>
                </a:cxn>
                <a:cxn ang="0">
                  <a:pos x="connsiteX2" y="connsiteY2"/>
                </a:cxn>
              </a:cxnLst>
              <a:rect l="l" t="t" r="r" b="b"/>
              <a:pathLst>
                <a:path w="145143" h="123372">
                  <a:moveTo>
                    <a:pt x="0" y="0"/>
                  </a:moveTo>
                  <a:cubicBezTo>
                    <a:pt x="9676" y="26005"/>
                    <a:pt x="19353" y="52010"/>
                    <a:pt x="43543" y="72572"/>
                  </a:cubicBezTo>
                  <a:cubicBezTo>
                    <a:pt x="67733" y="93134"/>
                    <a:pt x="128210" y="113696"/>
                    <a:pt x="145143" y="123372"/>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Picture 2.png"/>
          <p:cNvPicPr>
            <a:picLocks noChangeAspect="1"/>
          </p:cNvPicPr>
          <p:nvPr/>
        </p:nvPicPr>
        <p:blipFill>
          <a:blip r:embed="rId2"/>
          <a:srcRect l="17500" r="20000"/>
          <a:stretch>
            <a:fillRect/>
          </a:stretch>
        </p:blipFill>
        <p:spPr>
          <a:xfrm>
            <a:off x="7086600" y="-244534"/>
            <a:ext cx="1905000" cy="7126514"/>
          </a:xfrm>
          <a:prstGeom prst="rect">
            <a:avLst/>
          </a:prstGeom>
        </p:spPr>
      </p:pic>
      <p:pic>
        <p:nvPicPr>
          <p:cNvPr id="5" name="Picture 4" descr="Picture 1.png"/>
          <p:cNvPicPr>
            <a:picLocks noChangeAspect="1"/>
          </p:cNvPicPr>
          <p:nvPr/>
        </p:nvPicPr>
        <p:blipFill>
          <a:blip r:embed="rId3"/>
          <a:stretch>
            <a:fillRect/>
          </a:stretch>
        </p:blipFill>
        <p:spPr>
          <a:xfrm>
            <a:off x="0" y="0"/>
            <a:ext cx="2079625" cy="6858000"/>
          </a:xfrm>
          <a:prstGeom prst="rect">
            <a:avLst/>
          </a:prstGeom>
        </p:spPr>
      </p:pic>
      <p:sp>
        <p:nvSpPr>
          <p:cNvPr id="6" name="Title 4"/>
          <p:cNvSpPr txBox="1">
            <a:spLocks/>
          </p:cNvSpPr>
          <p:nvPr/>
        </p:nvSpPr>
        <p:spPr>
          <a:xfrm>
            <a:off x="1143000" y="0"/>
            <a:ext cx="69342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Innervation of the Foot: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Sensory Distribution</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TextBox 6"/>
          <p:cNvSpPr txBox="1"/>
          <p:nvPr/>
        </p:nvSpPr>
        <p:spPr>
          <a:xfrm>
            <a:off x="2057400" y="1197887"/>
            <a:ext cx="5181600" cy="5355313"/>
          </a:xfrm>
          <a:prstGeom prst="rect">
            <a:avLst/>
          </a:prstGeom>
          <a:noFill/>
        </p:spPr>
        <p:txBody>
          <a:bodyPr wrap="square" rtlCol="0">
            <a:spAutoFit/>
          </a:bodyPr>
          <a:lstStyle/>
          <a:p>
            <a:r>
              <a:rPr lang="en-US" dirty="0" smtClean="0"/>
              <a:t>The sensory receptors of the anterior portion of the thigh are supplied by the </a:t>
            </a:r>
            <a:r>
              <a:rPr lang="en-US" b="1" dirty="0" smtClean="0">
                <a:solidFill>
                  <a:srgbClr val="D99694"/>
                </a:solidFill>
              </a:rPr>
              <a:t>femoral</a:t>
            </a:r>
            <a:r>
              <a:rPr lang="en-US" dirty="0" smtClean="0"/>
              <a:t>, </a:t>
            </a:r>
            <a:r>
              <a:rPr lang="en-US" b="1" dirty="0" err="1" smtClean="0">
                <a:solidFill>
                  <a:srgbClr val="77933C"/>
                </a:solidFill>
              </a:rPr>
              <a:t>iliohypogastric</a:t>
            </a:r>
            <a:r>
              <a:rPr lang="en-US" dirty="0" smtClean="0"/>
              <a:t>, </a:t>
            </a:r>
            <a:r>
              <a:rPr lang="en-US" b="1" dirty="0" err="1" smtClean="0">
                <a:solidFill>
                  <a:schemeClr val="accent6">
                    <a:lumMod val="60000"/>
                    <a:lumOff val="40000"/>
                  </a:schemeClr>
                </a:solidFill>
              </a:rPr>
              <a:t>gentofemoral</a:t>
            </a:r>
            <a:r>
              <a:rPr lang="en-US" dirty="0" smtClean="0"/>
              <a:t>, </a:t>
            </a:r>
            <a:r>
              <a:rPr lang="en-US" b="1" dirty="0" err="1" smtClean="0">
                <a:solidFill>
                  <a:srgbClr val="B3A2C7"/>
                </a:solidFill>
              </a:rPr>
              <a:t>obturator</a:t>
            </a:r>
            <a:r>
              <a:rPr lang="en-US" b="1" dirty="0" smtClean="0"/>
              <a:t>, </a:t>
            </a:r>
            <a:r>
              <a:rPr lang="en-US" b="1" dirty="0" smtClean="0">
                <a:solidFill>
                  <a:schemeClr val="bg2">
                    <a:lumMod val="50000"/>
                  </a:schemeClr>
                </a:solidFill>
              </a:rPr>
              <a:t>lateral femoral </a:t>
            </a:r>
            <a:r>
              <a:rPr lang="en-US" b="1" dirty="0" err="1" smtClean="0">
                <a:solidFill>
                  <a:schemeClr val="bg2">
                    <a:lumMod val="50000"/>
                  </a:schemeClr>
                </a:solidFill>
              </a:rPr>
              <a:t>cutaneous</a:t>
            </a:r>
            <a:r>
              <a:rPr lang="en-US" b="1" dirty="0" smtClean="0">
                <a:solidFill>
                  <a:schemeClr val="bg2">
                    <a:lumMod val="50000"/>
                  </a:schemeClr>
                </a:solidFill>
              </a:rPr>
              <a:t> </a:t>
            </a:r>
            <a:r>
              <a:rPr lang="en-US" dirty="0" smtClean="0"/>
              <a:t>and </a:t>
            </a:r>
            <a:r>
              <a:rPr lang="en-US" b="1" dirty="0" smtClean="0">
                <a:solidFill>
                  <a:schemeClr val="tx2">
                    <a:lumMod val="60000"/>
                    <a:lumOff val="40000"/>
                  </a:schemeClr>
                </a:solidFill>
              </a:rPr>
              <a:t>posterior femoral </a:t>
            </a:r>
            <a:r>
              <a:rPr lang="en-US" b="1" dirty="0" err="1" smtClean="0">
                <a:solidFill>
                  <a:schemeClr val="tx2">
                    <a:lumMod val="60000"/>
                    <a:lumOff val="40000"/>
                  </a:schemeClr>
                </a:solidFill>
              </a:rPr>
              <a:t>cutaneous</a:t>
            </a:r>
            <a:r>
              <a:rPr lang="en-US" b="1" dirty="0" smtClean="0">
                <a:solidFill>
                  <a:schemeClr val="tx2">
                    <a:lumMod val="60000"/>
                    <a:lumOff val="40000"/>
                  </a:schemeClr>
                </a:solidFill>
              </a:rPr>
              <a:t> </a:t>
            </a:r>
            <a:r>
              <a:rPr lang="en-US" dirty="0" smtClean="0"/>
              <a:t>nerves.</a:t>
            </a:r>
          </a:p>
          <a:p>
            <a:endParaRPr lang="en-US" dirty="0" smtClean="0"/>
          </a:p>
          <a:p>
            <a:r>
              <a:rPr lang="en-US" dirty="0" smtClean="0"/>
              <a:t>The </a:t>
            </a:r>
            <a:r>
              <a:rPr lang="en-US" b="1" dirty="0" smtClean="0">
                <a:solidFill>
                  <a:schemeClr val="accent2">
                    <a:lumMod val="60000"/>
                    <a:lumOff val="40000"/>
                  </a:schemeClr>
                </a:solidFill>
              </a:rPr>
              <a:t>femoral nerve </a:t>
            </a:r>
            <a:r>
              <a:rPr lang="en-US" dirty="0" smtClean="0"/>
              <a:t>supplies sensory innervation to the medial portion of the thigh apart from a small region near the knee which is supplied by the </a:t>
            </a:r>
            <a:r>
              <a:rPr lang="en-US" b="1" dirty="0" err="1" smtClean="0">
                <a:solidFill>
                  <a:schemeClr val="accent4">
                    <a:lumMod val="60000"/>
                    <a:lumOff val="40000"/>
                  </a:schemeClr>
                </a:solidFill>
              </a:rPr>
              <a:t>obturator</a:t>
            </a:r>
            <a:r>
              <a:rPr lang="en-US" b="1" dirty="0" smtClean="0">
                <a:solidFill>
                  <a:schemeClr val="accent4">
                    <a:lumMod val="60000"/>
                    <a:lumOff val="40000"/>
                  </a:schemeClr>
                </a:solidFill>
              </a:rPr>
              <a:t> nerve</a:t>
            </a:r>
            <a:r>
              <a:rPr lang="en-US" dirty="0" smtClean="0"/>
              <a:t>.</a:t>
            </a:r>
          </a:p>
          <a:p>
            <a:endParaRPr lang="en-US" dirty="0" smtClean="0"/>
          </a:p>
          <a:p>
            <a:r>
              <a:rPr lang="en-US" dirty="0" smtClean="0"/>
              <a:t>The </a:t>
            </a:r>
            <a:r>
              <a:rPr lang="en-US" b="1" dirty="0" err="1" smtClean="0">
                <a:solidFill>
                  <a:schemeClr val="accent6">
                    <a:lumMod val="60000"/>
                    <a:lumOff val="40000"/>
                  </a:schemeClr>
                </a:solidFill>
              </a:rPr>
              <a:t>genitofemoral</a:t>
            </a:r>
            <a:r>
              <a:rPr lang="en-US" b="1" dirty="0" smtClean="0">
                <a:solidFill>
                  <a:schemeClr val="accent6">
                    <a:lumMod val="60000"/>
                    <a:lumOff val="40000"/>
                  </a:schemeClr>
                </a:solidFill>
              </a:rPr>
              <a:t> nerve </a:t>
            </a:r>
            <a:r>
              <a:rPr lang="en-US" dirty="0" smtClean="0"/>
              <a:t>is responsible for the region of the femoral triangle.  Proximal is the region supplied by the </a:t>
            </a:r>
            <a:r>
              <a:rPr lang="en-US" b="1" dirty="0" err="1" smtClean="0">
                <a:solidFill>
                  <a:schemeClr val="accent3">
                    <a:lumMod val="75000"/>
                  </a:schemeClr>
                </a:solidFill>
              </a:rPr>
              <a:t>iliohypogastric</a:t>
            </a:r>
            <a:r>
              <a:rPr lang="en-US" b="1" dirty="0" smtClean="0">
                <a:solidFill>
                  <a:schemeClr val="accent3">
                    <a:lumMod val="75000"/>
                  </a:schemeClr>
                </a:solidFill>
              </a:rPr>
              <a:t> nerve</a:t>
            </a:r>
            <a:r>
              <a:rPr lang="en-US" dirty="0" smtClean="0"/>
              <a:t>. </a:t>
            </a:r>
          </a:p>
          <a:p>
            <a:endParaRPr lang="en-US" dirty="0" smtClean="0"/>
          </a:p>
          <a:p>
            <a:r>
              <a:rPr lang="en-US" dirty="0" smtClean="0"/>
              <a:t>The lateral portion of the thigh is supplied by the </a:t>
            </a:r>
            <a:r>
              <a:rPr lang="en-US" b="1" dirty="0" smtClean="0">
                <a:solidFill>
                  <a:schemeClr val="bg2">
                    <a:lumMod val="50000"/>
                  </a:schemeClr>
                </a:solidFill>
              </a:rPr>
              <a:t>lateral femoral </a:t>
            </a:r>
            <a:r>
              <a:rPr lang="en-US" b="1" dirty="0" err="1" smtClean="0">
                <a:solidFill>
                  <a:schemeClr val="bg2">
                    <a:lumMod val="50000"/>
                  </a:schemeClr>
                </a:solidFill>
              </a:rPr>
              <a:t>cutaneous</a:t>
            </a:r>
            <a:r>
              <a:rPr lang="en-US" b="1" dirty="0" smtClean="0">
                <a:solidFill>
                  <a:schemeClr val="bg2">
                    <a:lumMod val="50000"/>
                  </a:schemeClr>
                </a:solidFill>
              </a:rPr>
              <a:t> nerve</a:t>
            </a:r>
            <a:r>
              <a:rPr lang="en-US" dirty="0" smtClean="0"/>
              <a:t>.  The posterior portion is supplied by the </a:t>
            </a:r>
            <a:r>
              <a:rPr lang="en-US" b="1" dirty="0" smtClean="0">
                <a:solidFill>
                  <a:schemeClr val="accent1">
                    <a:lumMod val="75000"/>
                  </a:schemeClr>
                </a:solidFill>
              </a:rPr>
              <a:t>posterior femoral </a:t>
            </a:r>
            <a:r>
              <a:rPr lang="en-US" b="1" dirty="0" err="1" smtClean="0">
                <a:solidFill>
                  <a:schemeClr val="accent1">
                    <a:lumMod val="75000"/>
                  </a:schemeClr>
                </a:solidFill>
              </a:rPr>
              <a:t>cutaneous</a:t>
            </a:r>
            <a:r>
              <a:rPr lang="en-US" b="1" dirty="0" smtClean="0">
                <a:solidFill>
                  <a:schemeClr val="accent1">
                    <a:lumMod val="75000"/>
                  </a:schemeClr>
                </a:solidFill>
              </a:rPr>
              <a:t> nerve</a:t>
            </a:r>
            <a:r>
              <a:rPr lang="en-US" dirty="0" smtClean="0"/>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Fig._27.1_C.jpg"/>
          <p:cNvPicPr>
            <a:picLocks noChangeAspect="1"/>
          </p:cNvPicPr>
          <p:nvPr/>
        </p:nvPicPr>
        <p:blipFill>
          <a:blip r:embed="rId2"/>
          <a:srcRect l="33333" r="38889" b="13333"/>
          <a:stretch>
            <a:fillRect/>
          </a:stretch>
        </p:blipFill>
        <p:spPr>
          <a:xfrm>
            <a:off x="6400800" y="152400"/>
            <a:ext cx="2133600" cy="6656832"/>
          </a:xfrm>
          <a:prstGeom prst="rect">
            <a:avLst/>
          </a:prstGeom>
        </p:spPr>
      </p:pic>
      <p:sp>
        <p:nvSpPr>
          <p:cNvPr id="4"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Arterial Supply to the Thigh</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Rectangle 6"/>
          <p:cNvSpPr/>
          <p:nvPr/>
        </p:nvSpPr>
        <p:spPr>
          <a:xfrm>
            <a:off x="381000" y="1010483"/>
            <a:ext cx="4419600" cy="5293757"/>
          </a:xfrm>
          <a:prstGeom prst="rect">
            <a:avLst/>
          </a:prstGeom>
        </p:spPr>
        <p:txBody>
          <a:bodyPr wrap="square">
            <a:spAutoFit/>
          </a:bodyPr>
          <a:lstStyle/>
          <a:p>
            <a:r>
              <a:rPr lang="en-US" sz="2000" dirty="0" smtClean="0"/>
              <a:t>The </a:t>
            </a:r>
            <a:r>
              <a:rPr lang="en-US" sz="2000" b="1" dirty="0" smtClean="0"/>
              <a:t>abdominal aorta </a:t>
            </a:r>
            <a:r>
              <a:rPr lang="en-US" sz="2000" dirty="0" smtClean="0"/>
              <a:t>branches into two common iliac arteries in the lumbar region; these common branches divide into an internal and external branch.  The </a:t>
            </a:r>
            <a:r>
              <a:rPr lang="en-US" sz="2000" b="1" dirty="0" smtClean="0"/>
              <a:t>external iliac artery </a:t>
            </a:r>
            <a:r>
              <a:rPr lang="en-US" sz="2000" dirty="0" smtClean="0"/>
              <a:t>is the primary blood supplier of the thigh (internal iliac supplies structures inside the pelvis).  </a:t>
            </a:r>
          </a:p>
          <a:p>
            <a:endParaRPr lang="en-US" sz="2000" dirty="0" smtClean="0"/>
          </a:p>
          <a:p>
            <a:r>
              <a:rPr lang="en-US" sz="2000" dirty="0" smtClean="0"/>
              <a:t>From there the external iliac artery passes through the inguinal ligament and transitions into the</a:t>
            </a:r>
            <a:r>
              <a:rPr lang="en-US" sz="2000" b="1" dirty="0" smtClean="0"/>
              <a:t> femoral artery</a:t>
            </a:r>
            <a:r>
              <a:rPr lang="en-US" sz="2000" dirty="0" smtClean="0"/>
              <a:t>.  Within the femoral triangle, the femoral artery branches into a large and smaller branch (</a:t>
            </a:r>
            <a:r>
              <a:rPr lang="en-US" sz="2000" b="1" dirty="0" smtClean="0"/>
              <a:t>deep femoral artery</a:t>
            </a:r>
            <a:r>
              <a:rPr lang="en-US" sz="2000" dirty="0" smtClean="0"/>
              <a:t>).  </a:t>
            </a:r>
          </a:p>
          <a:p>
            <a:endParaRPr lang="en-US" dirty="0" smtClean="0"/>
          </a:p>
        </p:txBody>
      </p:sp>
      <p:grpSp>
        <p:nvGrpSpPr>
          <p:cNvPr id="53" name="Group 52"/>
          <p:cNvGrpSpPr/>
          <p:nvPr/>
        </p:nvGrpSpPr>
        <p:grpSpPr>
          <a:xfrm>
            <a:off x="5562600" y="374650"/>
            <a:ext cx="2621492" cy="2032000"/>
            <a:chOff x="5562600" y="374650"/>
            <a:chExt cx="2621492" cy="2032000"/>
          </a:xfrm>
        </p:grpSpPr>
        <p:sp>
          <p:nvSpPr>
            <p:cNvPr id="5" name="Freeform 4"/>
            <p:cNvSpPr/>
            <p:nvPr/>
          </p:nvSpPr>
          <p:spPr>
            <a:xfrm>
              <a:off x="7441142" y="374650"/>
              <a:ext cx="742950" cy="2032000"/>
            </a:xfrm>
            <a:custGeom>
              <a:avLst/>
              <a:gdLst>
                <a:gd name="connsiteX0" fmla="*/ 693208 w 742950"/>
                <a:gd name="connsiteY0" fmla="*/ 0 h 2032000"/>
                <a:gd name="connsiteX1" fmla="*/ 686858 w 742950"/>
                <a:gd name="connsiteY1" fmla="*/ 247650 h 2032000"/>
                <a:gd name="connsiteX2" fmla="*/ 356658 w 742950"/>
                <a:gd name="connsiteY2" fmla="*/ 660400 h 2032000"/>
                <a:gd name="connsiteX3" fmla="*/ 51858 w 742950"/>
                <a:gd name="connsiteY3" fmla="*/ 1282700 h 2032000"/>
                <a:gd name="connsiteX4" fmla="*/ 45508 w 742950"/>
                <a:gd name="connsiteY4" fmla="*/ 1524000 h 2032000"/>
                <a:gd name="connsiteX5" fmla="*/ 13758 w 742950"/>
                <a:gd name="connsiteY5" fmla="*/ 2032000 h 20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50" h="2032000">
                  <a:moveTo>
                    <a:pt x="693208" y="0"/>
                  </a:moveTo>
                  <a:cubicBezTo>
                    <a:pt x="718079" y="68791"/>
                    <a:pt x="742950" y="137583"/>
                    <a:pt x="686858" y="247650"/>
                  </a:cubicBezTo>
                  <a:cubicBezTo>
                    <a:pt x="630766" y="357717"/>
                    <a:pt x="462491" y="487892"/>
                    <a:pt x="356658" y="660400"/>
                  </a:cubicBezTo>
                  <a:cubicBezTo>
                    <a:pt x="250825" y="832908"/>
                    <a:pt x="103716" y="1138767"/>
                    <a:pt x="51858" y="1282700"/>
                  </a:cubicBezTo>
                  <a:cubicBezTo>
                    <a:pt x="0" y="1426633"/>
                    <a:pt x="51858" y="1399117"/>
                    <a:pt x="45508" y="1524000"/>
                  </a:cubicBezTo>
                  <a:cubicBezTo>
                    <a:pt x="39158" y="1648883"/>
                    <a:pt x="17991" y="1953683"/>
                    <a:pt x="13758" y="2032000"/>
                  </a:cubicBez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useBgFill="1">
          <p:nvSpPr>
            <p:cNvPr id="9" name="TextBox 8"/>
            <p:cNvSpPr txBox="1"/>
            <p:nvPr/>
          </p:nvSpPr>
          <p:spPr>
            <a:xfrm>
              <a:off x="5562600" y="1142999"/>
              <a:ext cx="1274234" cy="646331"/>
            </a:xfrm>
            <a:prstGeom prst="rect">
              <a:avLst/>
            </a:prstGeom>
            <a:ln w="19050">
              <a:solidFill>
                <a:schemeClr val="tx1"/>
              </a:solidFill>
            </a:ln>
          </p:spPr>
          <p:txBody>
            <a:bodyPr wrap="square" rtlCol="0">
              <a:spAutoFit/>
            </a:bodyPr>
            <a:lstStyle/>
            <a:p>
              <a:pPr algn="ctr"/>
              <a:r>
                <a:rPr lang="en-US" dirty="0" smtClean="0"/>
                <a:t>External iliac a.</a:t>
              </a:r>
              <a:endParaRPr lang="en-US" dirty="0"/>
            </a:p>
          </p:txBody>
        </p:sp>
        <p:cxnSp>
          <p:nvCxnSpPr>
            <p:cNvPr id="10" name="Straight Arrow Connector 9"/>
            <p:cNvCxnSpPr>
              <a:stCxn id="9" idx="3"/>
            </p:cNvCxnSpPr>
            <p:nvPr/>
          </p:nvCxnSpPr>
          <p:spPr>
            <a:xfrm flipV="1">
              <a:off x="6836834" y="1295400"/>
              <a:ext cx="783959" cy="17076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7" name="Group 36"/>
          <p:cNvGrpSpPr/>
          <p:nvPr/>
        </p:nvGrpSpPr>
        <p:grpSpPr>
          <a:xfrm>
            <a:off x="7359650" y="2457450"/>
            <a:ext cx="1784350" cy="2755900"/>
            <a:chOff x="7359650" y="2457450"/>
            <a:chExt cx="1784350" cy="2755900"/>
          </a:xfrm>
        </p:grpSpPr>
        <p:sp useBgFill="1">
          <p:nvSpPr>
            <p:cNvPr id="18" name="TextBox 17"/>
            <p:cNvSpPr txBox="1"/>
            <p:nvPr/>
          </p:nvSpPr>
          <p:spPr>
            <a:xfrm>
              <a:off x="7772400" y="3821668"/>
              <a:ext cx="1371600" cy="369332"/>
            </a:xfrm>
            <a:prstGeom prst="rect">
              <a:avLst/>
            </a:prstGeom>
            <a:ln w="19050">
              <a:solidFill>
                <a:schemeClr val="tx1"/>
              </a:solidFill>
            </a:ln>
          </p:spPr>
          <p:txBody>
            <a:bodyPr wrap="square" rtlCol="0">
              <a:spAutoFit/>
            </a:bodyPr>
            <a:lstStyle/>
            <a:p>
              <a:pPr algn="ctr"/>
              <a:r>
                <a:rPr lang="en-US" dirty="0" smtClean="0"/>
                <a:t>Femoral a.</a:t>
              </a:r>
              <a:endParaRPr lang="en-US" dirty="0"/>
            </a:p>
          </p:txBody>
        </p:sp>
        <p:cxnSp>
          <p:nvCxnSpPr>
            <p:cNvPr id="19" name="Straight Arrow Connector 18"/>
            <p:cNvCxnSpPr>
              <a:stCxn id="18" idx="1"/>
            </p:cNvCxnSpPr>
            <p:nvPr/>
          </p:nvCxnSpPr>
          <p:spPr>
            <a:xfrm rot="10800000">
              <a:off x="7489836" y="3821668"/>
              <a:ext cx="282565" cy="1846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6" name="Freeform 35"/>
            <p:cNvSpPr/>
            <p:nvPr/>
          </p:nvSpPr>
          <p:spPr>
            <a:xfrm>
              <a:off x="7359650" y="2457450"/>
              <a:ext cx="115358" cy="2755900"/>
            </a:xfrm>
            <a:custGeom>
              <a:avLst/>
              <a:gdLst>
                <a:gd name="connsiteX0" fmla="*/ 76200 w 115358"/>
                <a:gd name="connsiteY0" fmla="*/ 0 h 2755900"/>
                <a:gd name="connsiteX1" fmla="*/ 76200 w 115358"/>
                <a:gd name="connsiteY1" fmla="*/ 901700 h 2755900"/>
                <a:gd name="connsiteX2" fmla="*/ 114300 w 115358"/>
                <a:gd name="connsiteY2" fmla="*/ 1663700 h 2755900"/>
                <a:gd name="connsiteX3" fmla="*/ 69850 w 115358"/>
                <a:gd name="connsiteY3" fmla="*/ 2489200 h 2755900"/>
                <a:gd name="connsiteX4" fmla="*/ 0 w 115358"/>
                <a:gd name="connsiteY4" fmla="*/ 2755900 h 275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8" h="2755900">
                  <a:moveTo>
                    <a:pt x="76200" y="0"/>
                  </a:moveTo>
                  <a:cubicBezTo>
                    <a:pt x="73025" y="312208"/>
                    <a:pt x="69850" y="624417"/>
                    <a:pt x="76200" y="901700"/>
                  </a:cubicBezTo>
                  <a:cubicBezTo>
                    <a:pt x="82550" y="1178983"/>
                    <a:pt x="115358" y="1399117"/>
                    <a:pt x="114300" y="1663700"/>
                  </a:cubicBezTo>
                  <a:cubicBezTo>
                    <a:pt x="113242" y="1928283"/>
                    <a:pt x="88900" y="2307167"/>
                    <a:pt x="69850" y="2489200"/>
                  </a:cubicBezTo>
                  <a:cubicBezTo>
                    <a:pt x="50800" y="2671233"/>
                    <a:pt x="0" y="2755900"/>
                    <a:pt x="0" y="27559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3" name="Group 42"/>
          <p:cNvGrpSpPr/>
          <p:nvPr/>
        </p:nvGrpSpPr>
        <p:grpSpPr>
          <a:xfrm>
            <a:off x="5334000" y="2527300"/>
            <a:ext cx="2057400" cy="2082800"/>
            <a:chOff x="5334000" y="2527300"/>
            <a:chExt cx="2057400" cy="2082800"/>
          </a:xfrm>
        </p:grpSpPr>
        <p:sp useBgFill="1">
          <p:nvSpPr>
            <p:cNvPr id="32" name="TextBox 31"/>
            <p:cNvSpPr txBox="1"/>
            <p:nvPr/>
          </p:nvSpPr>
          <p:spPr>
            <a:xfrm>
              <a:off x="5334000" y="3821668"/>
              <a:ext cx="1371600" cy="646331"/>
            </a:xfrm>
            <a:prstGeom prst="rect">
              <a:avLst/>
            </a:prstGeom>
            <a:ln w="19050">
              <a:solidFill>
                <a:schemeClr val="tx1"/>
              </a:solidFill>
            </a:ln>
          </p:spPr>
          <p:txBody>
            <a:bodyPr wrap="square" rtlCol="0">
              <a:spAutoFit/>
            </a:bodyPr>
            <a:lstStyle/>
            <a:p>
              <a:pPr algn="ctr"/>
              <a:r>
                <a:rPr lang="en-US" dirty="0" smtClean="0"/>
                <a:t>Deep femoral a.</a:t>
              </a:r>
              <a:endParaRPr lang="en-US" dirty="0"/>
            </a:p>
          </p:txBody>
        </p:sp>
        <p:cxnSp>
          <p:nvCxnSpPr>
            <p:cNvPr id="33" name="Straight Arrow Connector 32"/>
            <p:cNvCxnSpPr>
              <a:endCxn id="47" idx="6"/>
            </p:cNvCxnSpPr>
            <p:nvPr/>
          </p:nvCxnSpPr>
          <p:spPr>
            <a:xfrm rot="5400000" flipH="1" flipV="1">
              <a:off x="6636008" y="3390644"/>
              <a:ext cx="666235" cy="5651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a:off x="7232650" y="2527300"/>
              <a:ext cx="158750" cy="2082800"/>
            </a:xfrm>
            <a:custGeom>
              <a:avLst/>
              <a:gdLst>
                <a:gd name="connsiteX0" fmla="*/ 158750 w 158750"/>
                <a:gd name="connsiteY0" fmla="*/ 0 h 2082800"/>
                <a:gd name="connsiteX1" fmla="*/ 82550 w 158750"/>
                <a:gd name="connsiteY1" fmla="*/ 127000 h 2082800"/>
                <a:gd name="connsiteX2" fmla="*/ 82550 w 158750"/>
                <a:gd name="connsiteY2" fmla="*/ 304800 h 2082800"/>
                <a:gd name="connsiteX3" fmla="*/ 57150 w 158750"/>
                <a:gd name="connsiteY3" fmla="*/ 577850 h 2082800"/>
                <a:gd name="connsiteX4" fmla="*/ 25400 w 158750"/>
                <a:gd name="connsiteY4" fmla="*/ 914400 h 2082800"/>
                <a:gd name="connsiteX5" fmla="*/ 25400 w 158750"/>
                <a:gd name="connsiteY5" fmla="*/ 1282700 h 2082800"/>
                <a:gd name="connsiteX6" fmla="*/ 31750 w 158750"/>
                <a:gd name="connsiteY6" fmla="*/ 1714500 h 2082800"/>
                <a:gd name="connsiteX7" fmla="*/ 31750 w 158750"/>
                <a:gd name="connsiteY7" fmla="*/ 2006600 h 2082800"/>
                <a:gd name="connsiteX8" fmla="*/ 0 w 158750"/>
                <a:gd name="connsiteY8" fmla="*/ 2082800 h 20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750" h="2082800">
                  <a:moveTo>
                    <a:pt x="158750" y="0"/>
                  </a:moveTo>
                  <a:cubicBezTo>
                    <a:pt x="127000" y="38100"/>
                    <a:pt x="95250" y="76200"/>
                    <a:pt x="82550" y="127000"/>
                  </a:cubicBezTo>
                  <a:cubicBezTo>
                    <a:pt x="69850" y="177800"/>
                    <a:pt x="86783" y="229658"/>
                    <a:pt x="82550" y="304800"/>
                  </a:cubicBezTo>
                  <a:cubicBezTo>
                    <a:pt x="78317" y="379942"/>
                    <a:pt x="66675" y="476250"/>
                    <a:pt x="57150" y="577850"/>
                  </a:cubicBezTo>
                  <a:cubicBezTo>
                    <a:pt x="47625" y="679450"/>
                    <a:pt x="30692" y="796925"/>
                    <a:pt x="25400" y="914400"/>
                  </a:cubicBezTo>
                  <a:cubicBezTo>
                    <a:pt x="20108" y="1031875"/>
                    <a:pt x="24342" y="1149350"/>
                    <a:pt x="25400" y="1282700"/>
                  </a:cubicBezTo>
                  <a:cubicBezTo>
                    <a:pt x="26458" y="1416050"/>
                    <a:pt x="30692" y="1593850"/>
                    <a:pt x="31750" y="1714500"/>
                  </a:cubicBezTo>
                  <a:cubicBezTo>
                    <a:pt x="32808" y="1835150"/>
                    <a:pt x="37042" y="1945217"/>
                    <a:pt x="31750" y="2006600"/>
                  </a:cubicBezTo>
                  <a:cubicBezTo>
                    <a:pt x="26458" y="2067983"/>
                    <a:pt x="0" y="2082800"/>
                    <a:pt x="0" y="20828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20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20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304800" y="1354942"/>
            <a:ext cx="4419600" cy="4708981"/>
          </a:xfrm>
          <a:prstGeom prst="rect">
            <a:avLst/>
          </a:prstGeom>
        </p:spPr>
        <p:txBody>
          <a:bodyPr wrap="square">
            <a:spAutoFit/>
          </a:bodyPr>
          <a:lstStyle/>
          <a:p>
            <a:r>
              <a:rPr lang="en-US" sz="2000" dirty="0" smtClean="0"/>
              <a:t>The </a:t>
            </a:r>
            <a:r>
              <a:rPr lang="en-US" sz="2000" b="1" dirty="0" smtClean="0"/>
              <a:t>medial </a:t>
            </a:r>
            <a:r>
              <a:rPr lang="en-US" sz="2000" dirty="0" smtClean="0"/>
              <a:t>and </a:t>
            </a:r>
            <a:r>
              <a:rPr lang="en-US" sz="2000" b="1" dirty="0" smtClean="0"/>
              <a:t>lateral circumflex arteries </a:t>
            </a:r>
            <a:r>
              <a:rPr lang="en-US" sz="2000" dirty="0" smtClean="0"/>
              <a:t>branch from the deep femoral artery to supply blood to the deep adductors and posterior muscles of the thigh.</a:t>
            </a:r>
            <a:r>
              <a:rPr lang="en-US" sz="2000" b="1" dirty="0" smtClean="0"/>
              <a:t> </a:t>
            </a:r>
            <a:r>
              <a:rPr lang="en-US" sz="2000" dirty="0" smtClean="0"/>
              <a:t> </a:t>
            </a:r>
          </a:p>
          <a:p>
            <a:endParaRPr lang="en-US" sz="2000" dirty="0" smtClean="0"/>
          </a:p>
          <a:p>
            <a:r>
              <a:rPr lang="en-US" sz="2000" dirty="0" smtClean="0"/>
              <a:t>The larger branch is labeled simply as the </a:t>
            </a:r>
            <a:r>
              <a:rPr lang="en-US" sz="2000" b="1" dirty="0" smtClean="0"/>
              <a:t>femoral artery.  </a:t>
            </a:r>
            <a:r>
              <a:rPr lang="en-US" sz="2000" dirty="0" smtClean="0"/>
              <a:t>The femoral artery travels through the adductor hiatus and becomes known as the </a:t>
            </a:r>
            <a:r>
              <a:rPr lang="en-US" sz="2000" b="1" dirty="0" smtClean="0"/>
              <a:t>popliteal artery</a:t>
            </a:r>
            <a:r>
              <a:rPr lang="en-US" sz="2000" dirty="0" smtClean="0"/>
              <a:t>.  The popliteal artery travels behind the knee, branches, changes names and continues down the posterior region of the lower leg towards the foot.</a:t>
            </a:r>
            <a:endParaRPr lang="en-US" sz="2000" dirty="0"/>
          </a:p>
        </p:txBody>
      </p:sp>
      <p:pic>
        <p:nvPicPr>
          <p:cNvPr id="24" name="Picture 23" descr="Fig._27.1_C.jpg"/>
          <p:cNvPicPr>
            <a:picLocks noChangeAspect="1"/>
          </p:cNvPicPr>
          <p:nvPr/>
        </p:nvPicPr>
        <p:blipFill>
          <a:blip r:embed="rId2"/>
          <a:srcRect l="33333" r="38889" b="13333"/>
          <a:stretch>
            <a:fillRect/>
          </a:stretch>
        </p:blipFill>
        <p:spPr>
          <a:xfrm>
            <a:off x="6400800" y="152400"/>
            <a:ext cx="2133600" cy="6656832"/>
          </a:xfrm>
          <a:prstGeom prst="rect">
            <a:avLst/>
          </a:prstGeom>
        </p:spPr>
      </p:pic>
      <p:grpSp>
        <p:nvGrpSpPr>
          <p:cNvPr id="25" name="Group 24"/>
          <p:cNvGrpSpPr/>
          <p:nvPr/>
        </p:nvGrpSpPr>
        <p:grpSpPr>
          <a:xfrm>
            <a:off x="5562600" y="374650"/>
            <a:ext cx="2621492" cy="2032000"/>
            <a:chOff x="5562600" y="374650"/>
            <a:chExt cx="2621492" cy="2032000"/>
          </a:xfrm>
        </p:grpSpPr>
        <p:sp>
          <p:nvSpPr>
            <p:cNvPr id="26" name="Freeform 25"/>
            <p:cNvSpPr/>
            <p:nvPr/>
          </p:nvSpPr>
          <p:spPr>
            <a:xfrm>
              <a:off x="7441142" y="374650"/>
              <a:ext cx="742950" cy="2032000"/>
            </a:xfrm>
            <a:custGeom>
              <a:avLst/>
              <a:gdLst>
                <a:gd name="connsiteX0" fmla="*/ 693208 w 742950"/>
                <a:gd name="connsiteY0" fmla="*/ 0 h 2032000"/>
                <a:gd name="connsiteX1" fmla="*/ 686858 w 742950"/>
                <a:gd name="connsiteY1" fmla="*/ 247650 h 2032000"/>
                <a:gd name="connsiteX2" fmla="*/ 356658 w 742950"/>
                <a:gd name="connsiteY2" fmla="*/ 660400 h 2032000"/>
                <a:gd name="connsiteX3" fmla="*/ 51858 w 742950"/>
                <a:gd name="connsiteY3" fmla="*/ 1282700 h 2032000"/>
                <a:gd name="connsiteX4" fmla="*/ 45508 w 742950"/>
                <a:gd name="connsiteY4" fmla="*/ 1524000 h 2032000"/>
                <a:gd name="connsiteX5" fmla="*/ 13758 w 742950"/>
                <a:gd name="connsiteY5" fmla="*/ 2032000 h 20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50" h="2032000">
                  <a:moveTo>
                    <a:pt x="693208" y="0"/>
                  </a:moveTo>
                  <a:cubicBezTo>
                    <a:pt x="718079" y="68791"/>
                    <a:pt x="742950" y="137583"/>
                    <a:pt x="686858" y="247650"/>
                  </a:cubicBezTo>
                  <a:cubicBezTo>
                    <a:pt x="630766" y="357717"/>
                    <a:pt x="462491" y="487892"/>
                    <a:pt x="356658" y="660400"/>
                  </a:cubicBezTo>
                  <a:cubicBezTo>
                    <a:pt x="250825" y="832908"/>
                    <a:pt x="103716" y="1138767"/>
                    <a:pt x="51858" y="1282700"/>
                  </a:cubicBezTo>
                  <a:cubicBezTo>
                    <a:pt x="0" y="1426633"/>
                    <a:pt x="51858" y="1399117"/>
                    <a:pt x="45508" y="1524000"/>
                  </a:cubicBezTo>
                  <a:cubicBezTo>
                    <a:pt x="39158" y="1648883"/>
                    <a:pt x="17991" y="1953683"/>
                    <a:pt x="13758" y="2032000"/>
                  </a:cubicBezTo>
                </a:path>
              </a:pathLst>
            </a:custGeom>
            <a:ln>
              <a:solidFill>
                <a:srgbClr val="FFFF00"/>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useBgFill="1">
          <p:nvSpPr>
            <p:cNvPr id="29" name="TextBox 28"/>
            <p:cNvSpPr txBox="1"/>
            <p:nvPr/>
          </p:nvSpPr>
          <p:spPr>
            <a:xfrm>
              <a:off x="5562600" y="1142999"/>
              <a:ext cx="1274234" cy="646331"/>
            </a:xfrm>
            <a:prstGeom prst="rect">
              <a:avLst/>
            </a:prstGeom>
            <a:ln w="19050">
              <a:solidFill>
                <a:schemeClr val="tx1"/>
              </a:solidFill>
            </a:ln>
          </p:spPr>
          <p:txBody>
            <a:bodyPr wrap="square" rtlCol="0">
              <a:spAutoFit/>
            </a:bodyPr>
            <a:lstStyle/>
            <a:p>
              <a:pPr algn="ctr"/>
              <a:r>
                <a:rPr lang="en-US" dirty="0" smtClean="0"/>
                <a:t>External iliac a.</a:t>
              </a:r>
              <a:endParaRPr lang="en-US" dirty="0"/>
            </a:p>
          </p:txBody>
        </p:sp>
        <p:cxnSp>
          <p:nvCxnSpPr>
            <p:cNvPr id="30" name="Straight Arrow Connector 29"/>
            <p:cNvCxnSpPr>
              <a:stCxn id="29" idx="3"/>
            </p:cNvCxnSpPr>
            <p:nvPr/>
          </p:nvCxnSpPr>
          <p:spPr>
            <a:xfrm flipV="1">
              <a:off x="6836834" y="1295400"/>
              <a:ext cx="783959" cy="17076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7215717" y="5245100"/>
            <a:ext cx="1928282" cy="915432"/>
            <a:chOff x="7215717" y="5245100"/>
            <a:chExt cx="1928282" cy="915432"/>
          </a:xfrm>
        </p:grpSpPr>
        <p:sp useBgFill="1">
          <p:nvSpPr>
            <p:cNvPr id="32" name="TextBox 31"/>
            <p:cNvSpPr txBox="1"/>
            <p:nvPr/>
          </p:nvSpPr>
          <p:spPr>
            <a:xfrm>
              <a:off x="7772400" y="5791200"/>
              <a:ext cx="1371599" cy="369332"/>
            </a:xfrm>
            <a:prstGeom prst="rect">
              <a:avLst/>
            </a:prstGeom>
            <a:ln w="19050">
              <a:solidFill>
                <a:schemeClr val="tx1"/>
              </a:solidFill>
            </a:ln>
          </p:spPr>
          <p:txBody>
            <a:bodyPr wrap="square" rtlCol="0">
              <a:spAutoFit/>
            </a:bodyPr>
            <a:lstStyle/>
            <a:p>
              <a:pPr algn="ctr"/>
              <a:r>
                <a:rPr lang="en-US" dirty="0" smtClean="0"/>
                <a:t>Popliteal a.</a:t>
              </a:r>
              <a:endParaRPr lang="en-US" dirty="0"/>
            </a:p>
          </p:txBody>
        </p:sp>
        <p:cxnSp>
          <p:nvCxnSpPr>
            <p:cNvPr id="33" name="Straight Arrow Connector 32"/>
            <p:cNvCxnSpPr>
              <a:stCxn id="32" idx="1"/>
            </p:cNvCxnSpPr>
            <p:nvPr/>
          </p:nvCxnSpPr>
          <p:spPr>
            <a:xfrm rot="10800000">
              <a:off x="7239008" y="5791200"/>
              <a:ext cx="533392" cy="184666"/>
            </a:xfrm>
            <a:prstGeom prst="straightConnector1">
              <a:avLst/>
            </a:prstGeom>
            <a:ln>
              <a:solidFill>
                <a:schemeClr val="tx1">
                  <a:alpha val="45000"/>
                </a:schemeClr>
              </a:solidFill>
              <a:tailEnd type="arrow"/>
            </a:ln>
          </p:spPr>
          <p:style>
            <a:lnRef idx="2">
              <a:schemeClr val="accent1"/>
            </a:lnRef>
            <a:fillRef idx="0">
              <a:schemeClr val="accent1"/>
            </a:fillRef>
            <a:effectRef idx="1">
              <a:schemeClr val="accent1"/>
            </a:effectRef>
            <a:fontRef idx="minor">
              <a:schemeClr val="tx1"/>
            </a:fontRef>
          </p:style>
        </p:cxnSp>
        <p:sp>
          <p:nvSpPr>
            <p:cNvPr id="34" name="Freeform 33"/>
            <p:cNvSpPr/>
            <p:nvPr/>
          </p:nvSpPr>
          <p:spPr>
            <a:xfrm>
              <a:off x="7215717" y="5245100"/>
              <a:ext cx="124883" cy="768350"/>
            </a:xfrm>
            <a:custGeom>
              <a:avLst/>
              <a:gdLst>
                <a:gd name="connsiteX0" fmla="*/ 124883 w 124883"/>
                <a:gd name="connsiteY0" fmla="*/ 0 h 768350"/>
                <a:gd name="connsiteX1" fmla="*/ 105833 w 124883"/>
                <a:gd name="connsiteY1" fmla="*/ 88900 h 768350"/>
                <a:gd name="connsiteX2" fmla="*/ 42333 w 124883"/>
                <a:gd name="connsiteY2" fmla="*/ 298450 h 768350"/>
                <a:gd name="connsiteX3" fmla="*/ 4233 w 124883"/>
                <a:gd name="connsiteY3" fmla="*/ 546100 h 768350"/>
                <a:gd name="connsiteX4" fmla="*/ 16933 w 124883"/>
                <a:gd name="connsiteY4" fmla="*/ 768350 h 768350"/>
                <a:gd name="connsiteX5" fmla="*/ 16933 w 124883"/>
                <a:gd name="connsiteY5" fmla="*/ 76835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83" h="768350">
                  <a:moveTo>
                    <a:pt x="124883" y="0"/>
                  </a:moveTo>
                  <a:cubicBezTo>
                    <a:pt x="122237" y="19579"/>
                    <a:pt x="119591" y="39158"/>
                    <a:pt x="105833" y="88900"/>
                  </a:cubicBezTo>
                  <a:cubicBezTo>
                    <a:pt x="92075" y="138642"/>
                    <a:pt x="59266" y="222250"/>
                    <a:pt x="42333" y="298450"/>
                  </a:cubicBezTo>
                  <a:cubicBezTo>
                    <a:pt x="25400" y="374650"/>
                    <a:pt x="8466" y="467783"/>
                    <a:pt x="4233" y="546100"/>
                  </a:cubicBezTo>
                  <a:cubicBezTo>
                    <a:pt x="0" y="624417"/>
                    <a:pt x="16933" y="768350"/>
                    <a:pt x="16933" y="768350"/>
                  </a:cubicBezTo>
                  <a:lnTo>
                    <a:pt x="16933" y="768350"/>
                  </a:lnTo>
                </a:path>
              </a:pathLst>
            </a:custGeom>
            <a:ln w="31750">
              <a:solidFill>
                <a:srgbClr val="FFFF00">
                  <a:alpha val="46000"/>
                </a:srgb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useBgFill="1">
        <p:nvSpPr>
          <p:cNvPr id="41" name="TextBox 40"/>
          <p:cNvSpPr txBox="1"/>
          <p:nvPr/>
        </p:nvSpPr>
        <p:spPr>
          <a:xfrm>
            <a:off x="7772400" y="3821668"/>
            <a:ext cx="1371600" cy="369332"/>
          </a:xfrm>
          <a:prstGeom prst="rect">
            <a:avLst/>
          </a:prstGeom>
          <a:ln w="19050">
            <a:solidFill>
              <a:schemeClr val="tx1"/>
            </a:solidFill>
          </a:ln>
        </p:spPr>
        <p:txBody>
          <a:bodyPr wrap="square" rtlCol="0">
            <a:spAutoFit/>
          </a:bodyPr>
          <a:lstStyle/>
          <a:p>
            <a:pPr algn="ctr"/>
            <a:r>
              <a:rPr lang="en-US" dirty="0" smtClean="0"/>
              <a:t>Femoral a.</a:t>
            </a:r>
            <a:endParaRPr lang="en-US" dirty="0"/>
          </a:p>
        </p:txBody>
      </p:sp>
      <p:cxnSp>
        <p:nvCxnSpPr>
          <p:cNvPr id="42" name="Straight Arrow Connector 41"/>
          <p:cNvCxnSpPr>
            <a:stCxn id="41" idx="1"/>
          </p:cNvCxnSpPr>
          <p:nvPr/>
        </p:nvCxnSpPr>
        <p:spPr>
          <a:xfrm rot="10800000">
            <a:off x="7489836" y="3821668"/>
            <a:ext cx="282565" cy="1846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5105400" y="2516590"/>
            <a:ext cx="2177174" cy="997540"/>
            <a:chOff x="5105400" y="2516590"/>
            <a:chExt cx="2177174" cy="997540"/>
          </a:xfrm>
        </p:grpSpPr>
        <p:sp>
          <p:nvSpPr>
            <p:cNvPr id="36" name="Freeform 35"/>
            <p:cNvSpPr/>
            <p:nvPr/>
          </p:nvSpPr>
          <p:spPr>
            <a:xfrm>
              <a:off x="6849504" y="2516590"/>
              <a:ext cx="433070" cy="320399"/>
            </a:xfrm>
            <a:custGeom>
              <a:avLst/>
              <a:gdLst>
                <a:gd name="connsiteX0" fmla="*/ 433070 w 433070"/>
                <a:gd name="connsiteY0" fmla="*/ 291272 h 320399"/>
                <a:gd name="connsiteX1" fmla="*/ 234984 w 433070"/>
                <a:gd name="connsiteY1" fmla="*/ 302923 h 320399"/>
                <a:gd name="connsiteX2" fmla="*/ 36898 w 433070"/>
                <a:gd name="connsiteY2" fmla="*/ 186414 h 320399"/>
                <a:gd name="connsiteX3" fmla="*/ 13594 w 433070"/>
                <a:gd name="connsiteY3" fmla="*/ 0 h 320399"/>
              </a:gdLst>
              <a:ahLst/>
              <a:cxnLst>
                <a:cxn ang="0">
                  <a:pos x="connsiteX0" y="connsiteY0"/>
                </a:cxn>
                <a:cxn ang="0">
                  <a:pos x="connsiteX1" y="connsiteY1"/>
                </a:cxn>
                <a:cxn ang="0">
                  <a:pos x="connsiteX2" y="connsiteY2"/>
                </a:cxn>
                <a:cxn ang="0">
                  <a:pos x="connsiteX3" y="connsiteY3"/>
                </a:cxn>
              </a:cxnLst>
              <a:rect l="l" t="t" r="r" b="b"/>
              <a:pathLst>
                <a:path w="433070" h="320399">
                  <a:moveTo>
                    <a:pt x="433070" y="291272"/>
                  </a:moveTo>
                  <a:cubicBezTo>
                    <a:pt x="367041" y="305835"/>
                    <a:pt x="301013" y="320399"/>
                    <a:pt x="234984" y="302923"/>
                  </a:cubicBezTo>
                  <a:cubicBezTo>
                    <a:pt x="168955" y="285447"/>
                    <a:pt x="73796" y="236901"/>
                    <a:pt x="36898" y="186414"/>
                  </a:cubicBezTo>
                  <a:cubicBezTo>
                    <a:pt x="0" y="135927"/>
                    <a:pt x="13594" y="0"/>
                    <a:pt x="13594" y="0"/>
                  </a:cubicBezTo>
                </a:path>
              </a:pathLst>
            </a:custGeom>
            <a:ln w="25400" cmpd="sng">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7" name="Straight Arrow Connector 36"/>
            <p:cNvCxnSpPr>
              <a:stCxn id="43" idx="3"/>
              <a:endCxn id="36" idx="1"/>
            </p:cNvCxnSpPr>
            <p:nvPr/>
          </p:nvCxnSpPr>
          <p:spPr>
            <a:xfrm flipV="1">
              <a:off x="6532034" y="2819513"/>
              <a:ext cx="552454" cy="2329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useBgFill="1">
          <p:nvSpPr>
            <p:cNvPr id="43" name="TextBox 42"/>
            <p:cNvSpPr txBox="1"/>
            <p:nvPr/>
          </p:nvSpPr>
          <p:spPr>
            <a:xfrm>
              <a:off x="5105400" y="2590800"/>
              <a:ext cx="1426634" cy="923330"/>
            </a:xfrm>
            <a:prstGeom prst="rect">
              <a:avLst/>
            </a:prstGeom>
            <a:ln w="19050">
              <a:solidFill>
                <a:schemeClr val="tx1"/>
              </a:solidFill>
            </a:ln>
          </p:spPr>
          <p:txBody>
            <a:bodyPr wrap="square" rtlCol="0">
              <a:spAutoFit/>
            </a:bodyPr>
            <a:lstStyle/>
            <a:p>
              <a:pPr algn="ctr"/>
              <a:r>
                <a:rPr lang="en-US" dirty="0" smtClean="0"/>
                <a:t>Lateral </a:t>
              </a:r>
              <a:r>
                <a:rPr lang="en-US" dirty="0" err="1" smtClean="0"/>
                <a:t>cercumflex</a:t>
              </a:r>
              <a:r>
                <a:rPr lang="en-US" dirty="0" smtClean="0"/>
                <a:t> femoral a.</a:t>
              </a:r>
              <a:endParaRPr lang="en-US" dirty="0"/>
            </a:p>
          </p:txBody>
        </p:sp>
      </p:grpSp>
      <p:grpSp>
        <p:nvGrpSpPr>
          <p:cNvPr id="55" name="Group 54"/>
          <p:cNvGrpSpPr/>
          <p:nvPr/>
        </p:nvGrpSpPr>
        <p:grpSpPr>
          <a:xfrm>
            <a:off x="6967967" y="2260271"/>
            <a:ext cx="2176034" cy="1435970"/>
            <a:chOff x="6967967" y="2260271"/>
            <a:chExt cx="2176034" cy="1435970"/>
          </a:xfrm>
        </p:grpSpPr>
        <p:sp>
          <p:nvSpPr>
            <p:cNvPr id="35" name="Freeform 34"/>
            <p:cNvSpPr/>
            <p:nvPr/>
          </p:nvSpPr>
          <p:spPr>
            <a:xfrm>
              <a:off x="6967967" y="2260271"/>
              <a:ext cx="553475" cy="549533"/>
            </a:xfrm>
            <a:custGeom>
              <a:avLst/>
              <a:gdLst>
                <a:gd name="connsiteX0" fmla="*/ 372868 w 553475"/>
                <a:gd name="connsiteY0" fmla="*/ 524290 h 549533"/>
                <a:gd name="connsiteX1" fmla="*/ 489389 w 553475"/>
                <a:gd name="connsiteY1" fmla="*/ 547591 h 549533"/>
                <a:gd name="connsiteX2" fmla="*/ 547649 w 553475"/>
                <a:gd name="connsiteY2" fmla="*/ 512639 h 549533"/>
                <a:gd name="connsiteX3" fmla="*/ 454432 w 553475"/>
                <a:gd name="connsiteY3" fmla="*/ 431083 h 549533"/>
                <a:gd name="connsiteX4" fmla="*/ 302955 w 553475"/>
                <a:gd name="connsiteY4" fmla="*/ 361177 h 549533"/>
                <a:gd name="connsiteX5" fmla="*/ 46608 w 553475"/>
                <a:gd name="connsiteY5" fmla="*/ 81556 h 549533"/>
                <a:gd name="connsiteX6" fmla="*/ 23304 w 553475"/>
                <a:gd name="connsiteY6" fmla="*/ 0 h 54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3475" h="549533">
                  <a:moveTo>
                    <a:pt x="372868" y="524290"/>
                  </a:moveTo>
                  <a:cubicBezTo>
                    <a:pt x="416563" y="536911"/>
                    <a:pt x="460259" y="549533"/>
                    <a:pt x="489389" y="547591"/>
                  </a:cubicBezTo>
                  <a:cubicBezTo>
                    <a:pt x="518519" y="545649"/>
                    <a:pt x="553475" y="532057"/>
                    <a:pt x="547649" y="512639"/>
                  </a:cubicBezTo>
                  <a:cubicBezTo>
                    <a:pt x="541823" y="493221"/>
                    <a:pt x="495214" y="456327"/>
                    <a:pt x="454432" y="431083"/>
                  </a:cubicBezTo>
                  <a:cubicBezTo>
                    <a:pt x="413650" y="405839"/>
                    <a:pt x="370926" y="419431"/>
                    <a:pt x="302955" y="361177"/>
                  </a:cubicBezTo>
                  <a:cubicBezTo>
                    <a:pt x="234984" y="302923"/>
                    <a:pt x="93217" y="141752"/>
                    <a:pt x="46608" y="81556"/>
                  </a:cubicBezTo>
                  <a:cubicBezTo>
                    <a:pt x="0" y="21360"/>
                    <a:pt x="23304" y="0"/>
                    <a:pt x="23304" y="0"/>
                  </a:cubicBezTo>
                </a:path>
              </a:pathLst>
            </a:custGeom>
            <a:ln w="25400" cmpd="sng">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useBgFill="1">
          <p:nvSpPr>
            <p:cNvPr id="44" name="TextBox 43"/>
            <p:cNvSpPr txBox="1"/>
            <p:nvPr/>
          </p:nvSpPr>
          <p:spPr>
            <a:xfrm>
              <a:off x="7772401" y="2772911"/>
              <a:ext cx="1371600" cy="923330"/>
            </a:xfrm>
            <a:prstGeom prst="rect">
              <a:avLst/>
            </a:prstGeom>
            <a:ln w="19050">
              <a:solidFill>
                <a:schemeClr val="tx1"/>
              </a:solidFill>
            </a:ln>
          </p:spPr>
          <p:txBody>
            <a:bodyPr wrap="square" rtlCol="0">
              <a:spAutoFit/>
            </a:bodyPr>
            <a:lstStyle/>
            <a:p>
              <a:pPr algn="ctr"/>
              <a:r>
                <a:rPr lang="en-US" dirty="0" smtClean="0"/>
                <a:t>Medial </a:t>
              </a:r>
              <a:r>
                <a:rPr lang="en-US" dirty="0" err="1" smtClean="0"/>
                <a:t>cercumflex</a:t>
              </a:r>
              <a:r>
                <a:rPr lang="en-US" dirty="0" smtClean="0"/>
                <a:t> femoral a.</a:t>
              </a:r>
              <a:endParaRPr lang="en-US" dirty="0"/>
            </a:p>
          </p:txBody>
        </p:sp>
        <p:cxnSp>
          <p:nvCxnSpPr>
            <p:cNvPr id="45" name="Straight Arrow Connector 44"/>
            <p:cNvCxnSpPr>
              <a:stCxn id="44" idx="1"/>
              <a:endCxn id="35" idx="2"/>
            </p:cNvCxnSpPr>
            <p:nvPr/>
          </p:nvCxnSpPr>
          <p:spPr>
            <a:xfrm rot="10800000">
              <a:off x="7515617" y="2772910"/>
              <a:ext cx="256785" cy="4616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6" name="Group 48"/>
          <p:cNvGrpSpPr/>
          <p:nvPr/>
        </p:nvGrpSpPr>
        <p:grpSpPr>
          <a:xfrm>
            <a:off x="7258050" y="2444750"/>
            <a:ext cx="223308" cy="2717800"/>
            <a:chOff x="7258050" y="2444750"/>
            <a:chExt cx="223308" cy="2717800"/>
          </a:xfrm>
        </p:grpSpPr>
        <p:sp>
          <p:nvSpPr>
            <p:cNvPr id="49" name="Freeform 48"/>
            <p:cNvSpPr/>
            <p:nvPr/>
          </p:nvSpPr>
          <p:spPr>
            <a:xfrm>
              <a:off x="7372350" y="2520950"/>
              <a:ext cx="109008" cy="2641600"/>
            </a:xfrm>
            <a:custGeom>
              <a:avLst/>
              <a:gdLst>
                <a:gd name="connsiteX0" fmla="*/ 50800 w 109008"/>
                <a:gd name="connsiteY0" fmla="*/ 0 h 2641600"/>
                <a:gd name="connsiteX1" fmla="*/ 50800 w 109008"/>
                <a:gd name="connsiteY1" fmla="*/ 273050 h 2641600"/>
                <a:gd name="connsiteX2" fmla="*/ 63500 w 109008"/>
                <a:gd name="connsiteY2" fmla="*/ 781050 h 2641600"/>
                <a:gd name="connsiteX3" fmla="*/ 88900 w 109008"/>
                <a:gd name="connsiteY3" fmla="*/ 1181100 h 2641600"/>
                <a:gd name="connsiteX4" fmla="*/ 107950 w 109008"/>
                <a:gd name="connsiteY4" fmla="*/ 1568450 h 2641600"/>
                <a:gd name="connsiteX5" fmla="*/ 95250 w 109008"/>
                <a:gd name="connsiteY5" fmla="*/ 1930400 h 2641600"/>
                <a:gd name="connsiteX6" fmla="*/ 57150 w 109008"/>
                <a:gd name="connsiteY6" fmla="*/ 2451100 h 2641600"/>
                <a:gd name="connsiteX7" fmla="*/ 0 w 109008"/>
                <a:gd name="connsiteY7" fmla="*/ 264160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008" h="2641600">
                  <a:moveTo>
                    <a:pt x="50800" y="0"/>
                  </a:moveTo>
                  <a:cubicBezTo>
                    <a:pt x="49741" y="71437"/>
                    <a:pt x="48683" y="142875"/>
                    <a:pt x="50800" y="273050"/>
                  </a:cubicBezTo>
                  <a:cubicBezTo>
                    <a:pt x="52917" y="403225"/>
                    <a:pt x="57150" y="629708"/>
                    <a:pt x="63500" y="781050"/>
                  </a:cubicBezTo>
                  <a:cubicBezTo>
                    <a:pt x="69850" y="932392"/>
                    <a:pt x="81492" y="1049867"/>
                    <a:pt x="88900" y="1181100"/>
                  </a:cubicBezTo>
                  <a:cubicBezTo>
                    <a:pt x="96308" y="1312333"/>
                    <a:pt x="106892" y="1443567"/>
                    <a:pt x="107950" y="1568450"/>
                  </a:cubicBezTo>
                  <a:cubicBezTo>
                    <a:pt x="109008" y="1693333"/>
                    <a:pt x="103717" y="1783292"/>
                    <a:pt x="95250" y="1930400"/>
                  </a:cubicBezTo>
                  <a:cubicBezTo>
                    <a:pt x="86783" y="2077508"/>
                    <a:pt x="73025" y="2332567"/>
                    <a:pt x="57150" y="2451100"/>
                  </a:cubicBezTo>
                  <a:cubicBezTo>
                    <a:pt x="41275" y="2569633"/>
                    <a:pt x="0" y="2641600"/>
                    <a:pt x="0" y="2641600"/>
                  </a:cubicBezTo>
                </a:path>
              </a:pathLst>
            </a:custGeom>
            <a:ln w="3175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a:off x="7258050" y="2444750"/>
              <a:ext cx="184150" cy="1308100"/>
            </a:xfrm>
            <a:custGeom>
              <a:avLst/>
              <a:gdLst>
                <a:gd name="connsiteX0" fmla="*/ 184150 w 184150"/>
                <a:gd name="connsiteY0" fmla="*/ 0 h 1308100"/>
                <a:gd name="connsiteX1" fmla="*/ 146050 w 184150"/>
                <a:gd name="connsiteY1" fmla="*/ 82550 h 1308100"/>
                <a:gd name="connsiteX2" fmla="*/ 76200 w 184150"/>
                <a:gd name="connsiteY2" fmla="*/ 177800 h 1308100"/>
                <a:gd name="connsiteX3" fmla="*/ 63500 w 184150"/>
                <a:gd name="connsiteY3" fmla="*/ 342900 h 1308100"/>
                <a:gd name="connsiteX4" fmla="*/ 57150 w 184150"/>
                <a:gd name="connsiteY4" fmla="*/ 558800 h 1308100"/>
                <a:gd name="connsiteX5" fmla="*/ 31750 w 184150"/>
                <a:gd name="connsiteY5" fmla="*/ 685800 h 1308100"/>
                <a:gd name="connsiteX6" fmla="*/ 12700 w 184150"/>
                <a:gd name="connsiteY6" fmla="*/ 895350 h 1308100"/>
                <a:gd name="connsiteX7" fmla="*/ 0 w 184150"/>
                <a:gd name="connsiteY7" fmla="*/ 1162050 h 1308100"/>
                <a:gd name="connsiteX8" fmla="*/ 12700 w 184150"/>
                <a:gd name="connsiteY8" fmla="*/ 1308100 h 1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0" h="1308100">
                  <a:moveTo>
                    <a:pt x="184150" y="0"/>
                  </a:moveTo>
                  <a:cubicBezTo>
                    <a:pt x="174096" y="26458"/>
                    <a:pt x="164042" y="52917"/>
                    <a:pt x="146050" y="82550"/>
                  </a:cubicBezTo>
                  <a:cubicBezTo>
                    <a:pt x="128058" y="112183"/>
                    <a:pt x="89958" y="134408"/>
                    <a:pt x="76200" y="177800"/>
                  </a:cubicBezTo>
                  <a:cubicBezTo>
                    <a:pt x="62442" y="221192"/>
                    <a:pt x="66675" y="279400"/>
                    <a:pt x="63500" y="342900"/>
                  </a:cubicBezTo>
                  <a:cubicBezTo>
                    <a:pt x="60325" y="406400"/>
                    <a:pt x="62442" y="501650"/>
                    <a:pt x="57150" y="558800"/>
                  </a:cubicBezTo>
                  <a:cubicBezTo>
                    <a:pt x="51858" y="615950"/>
                    <a:pt x="39158" y="629708"/>
                    <a:pt x="31750" y="685800"/>
                  </a:cubicBezTo>
                  <a:cubicBezTo>
                    <a:pt x="24342" y="741892"/>
                    <a:pt x="17992" y="815975"/>
                    <a:pt x="12700" y="895350"/>
                  </a:cubicBezTo>
                  <a:cubicBezTo>
                    <a:pt x="7408" y="974725"/>
                    <a:pt x="0" y="1093258"/>
                    <a:pt x="0" y="1162050"/>
                  </a:cubicBezTo>
                  <a:cubicBezTo>
                    <a:pt x="0" y="1230842"/>
                    <a:pt x="12700" y="1308100"/>
                    <a:pt x="12700" y="1308100"/>
                  </a:cubicBezTo>
                </a:path>
              </a:pathLst>
            </a:custGeom>
            <a:ln w="28575">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useBgFill="1">
        <p:nvSpPr>
          <p:cNvPr id="52" name="TextBox 51"/>
          <p:cNvSpPr txBox="1"/>
          <p:nvPr/>
        </p:nvSpPr>
        <p:spPr>
          <a:xfrm>
            <a:off x="5334000" y="3821668"/>
            <a:ext cx="1371600" cy="646331"/>
          </a:xfrm>
          <a:prstGeom prst="rect">
            <a:avLst/>
          </a:prstGeom>
          <a:ln w="19050">
            <a:solidFill>
              <a:schemeClr val="tx1"/>
            </a:solidFill>
          </a:ln>
        </p:spPr>
        <p:txBody>
          <a:bodyPr wrap="square" rtlCol="0">
            <a:spAutoFit/>
          </a:bodyPr>
          <a:lstStyle/>
          <a:p>
            <a:pPr algn="ctr"/>
            <a:r>
              <a:rPr lang="en-US" dirty="0" smtClean="0"/>
              <a:t>Deep femoral a.</a:t>
            </a:r>
            <a:endParaRPr lang="en-US" dirty="0"/>
          </a:p>
        </p:txBody>
      </p:sp>
      <p:cxnSp>
        <p:nvCxnSpPr>
          <p:cNvPr id="53" name="Straight Arrow Connector 52"/>
          <p:cNvCxnSpPr>
            <a:endCxn id="51" idx="6"/>
          </p:cNvCxnSpPr>
          <p:nvPr/>
        </p:nvCxnSpPr>
        <p:spPr>
          <a:xfrm rot="5400000" flipH="1" flipV="1">
            <a:off x="6655058" y="3390644"/>
            <a:ext cx="666235" cy="56514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4"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Arterial Supply to the Thigh</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2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right)">
                                      <p:cBhvr>
                                        <p:cTn id="12" dur="20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Venous Drainage of the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Thigh</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Picture 3.png"/>
          <p:cNvPicPr>
            <a:picLocks noChangeAspect="1"/>
          </p:cNvPicPr>
          <p:nvPr/>
        </p:nvPicPr>
        <p:blipFill>
          <a:blip r:embed="rId2"/>
          <a:stretch>
            <a:fillRect/>
          </a:stretch>
        </p:blipFill>
        <p:spPr>
          <a:xfrm>
            <a:off x="0" y="914400"/>
            <a:ext cx="1934104" cy="6477000"/>
          </a:xfrm>
          <a:prstGeom prst="rect">
            <a:avLst/>
          </a:prstGeom>
        </p:spPr>
      </p:pic>
      <p:pic>
        <p:nvPicPr>
          <p:cNvPr id="5" name="Picture 4" descr="Picture 4.png"/>
          <p:cNvPicPr>
            <a:picLocks noChangeAspect="1"/>
          </p:cNvPicPr>
          <p:nvPr/>
        </p:nvPicPr>
        <p:blipFill>
          <a:blip r:embed="rId3"/>
          <a:stretch>
            <a:fillRect/>
          </a:stretch>
        </p:blipFill>
        <p:spPr>
          <a:xfrm>
            <a:off x="7010400" y="914400"/>
            <a:ext cx="2105025" cy="5943600"/>
          </a:xfrm>
          <a:prstGeom prst="rect">
            <a:avLst/>
          </a:prstGeom>
        </p:spPr>
      </p:pic>
      <p:grpSp>
        <p:nvGrpSpPr>
          <p:cNvPr id="50" name="Group 49"/>
          <p:cNvGrpSpPr/>
          <p:nvPr/>
        </p:nvGrpSpPr>
        <p:grpSpPr>
          <a:xfrm>
            <a:off x="855133" y="1066800"/>
            <a:ext cx="2116667" cy="4962898"/>
            <a:chOff x="855133" y="1066800"/>
            <a:chExt cx="2116667" cy="4962898"/>
          </a:xfrm>
        </p:grpSpPr>
        <p:grpSp>
          <p:nvGrpSpPr>
            <p:cNvPr id="34" name="Group 33"/>
            <p:cNvGrpSpPr/>
            <p:nvPr/>
          </p:nvGrpSpPr>
          <p:grpSpPr>
            <a:xfrm>
              <a:off x="855133" y="1066800"/>
              <a:ext cx="1078974" cy="4639733"/>
              <a:chOff x="855133" y="1066800"/>
              <a:chExt cx="1078974" cy="4639733"/>
            </a:xfrm>
          </p:grpSpPr>
          <p:cxnSp>
            <p:nvCxnSpPr>
              <p:cNvPr id="19" name="Straight Arrow Connector 18"/>
              <p:cNvCxnSpPr>
                <a:stCxn id="3" idx="3"/>
                <a:endCxn id="6" idx="5"/>
              </p:cNvCxnSpPr>
              <p:nvPr/>
            </p:nvCxnSpPr>
            <p:spPr>
              <a:xfrm flipH="1" flipV="1">
                <a:off x="1168400" y="3767667"/>
                <a:ext cx="765704" cy="385233"/>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855133" y="1066800"/>
                <a:ext cx="1078974" cy="4639733"/>
                <a:chOff x="855133" y="1066800"/>
                <a:chExt cx="1078974" cy="4639733"/>
              </a:xfrm>
            </p:grpSpPr>
            <p:cxnSp>
              <p:nvCxnSpPr>
                <p:cNvPr id="17" name="Straight Arrow Connector 16"/>
                <p:cNvCxnSpPr>
                  <a:endCxn id="6" idx="3"/>
                </p:cNvCxnSpPr>
                <p:nvPr/>
              </p:nvCxnSpPr>
              <p:spPr>
                <a:xfrm rot="16200000" flipV="1">
                  <a:off x="1068654" y="4841080"/>
                  <a:ext cx="880533" cy="850373"/>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 name="Freeform 5"/>
                <p:cNvSpPr/>
                <p:nvPr/>
              </p:nvSpPr>
              <p:spPr>
                <a:xfrm>
                  <a:off x="855133" y="1066800"/>
                  <a:ext cx="524934" cy="4639733"/>
                </a:xfrm>
                <a:custGeom>
                  <a:avLst/>
                  <a:gdLst>
                    <a:gd name="connsiteX0" fmla="*/ 0 w 524934"/>
                    <a:gd name="connsiteY0" fmla="*/ 4639733 h 4639733"/>
                    <a:gd name="connsiteX1" fmla="*/ 33867 w 524934"/>
                    <a:gd name="connsiteY1" fmla="*/ 4385733 h 4639733"/>
                    <a:gd name="connsiteX2" fmla="*/ 127000 w 524934"/>
                    <a:gd name="connsiteY2" fmla="*/ 4114800 h 4639733"/>
                    <a:gd name="connsiteX3" fmla="*/ 228600 w 524934"/>
                    <a:gd name="connsiteY3" fmla="*/ 3759200 h 4639733"/>
                    <a:gd name="connsiteX4" fmla="*/ 270934 w 524934"/>
                    <a:gd name="connsiteY4" fmla="*/ 3327400 h 4639733"/>
                    <a:gd name="connsiteX5" fmla="*/ 313267 w 524934"/>
                    <a:gd name="connsiteY5" fmla="*/ 2700867 h 4639733"/>
                    <a:gd name="connsiteX6" fmla="*/ 287867 w 524934"/>
                    <a:gd name="connsiteY6" fmla="*/ 2201333 h 4639733"/>
                    <a:gd name="connsiteX7" fmla="*/ 270934 w 524934"/>
                    <a:gd name="connsiteY7" fmla="*/ 1778000 h 4639733"/>
                    <a:gd name="connsiteX8" fmla="*/ 330200 w 524934"/>
                    <a:gd name="connsiteY8" fmla="*/ 1193800 h 4639733"/>
                    <a:gd name="connsiteX9" fmla="*/ 372534 w 524934"/>
                    <a:gd name="connsiteY9" fmla="*/ 804333 h 4639733"/>
                    <a:gd name="connsiteX10" fmla="*/ 355600 w 524934"/>
                    <a:gd name="connsiteY10" fmla="*/ 482600 h 4639733"/>
                    <a:gd name="connsiteX11" fmla="*/ 440267 w 524934"/>
                    <a:gd name="connsiteY11" fmla="*/ 203200 h 4639733"/>
                    <a:gd name="connsiteX12" fmla="*/ 524934 w 524934"/>
                    <a:gd name="connsiteY12" fmla="*/ 0 h 463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4934" h="4639733">
                      <a:moveTo>
                        <a:pt x="0" y="4639733"/>
                      </a:moveTo>
                      <a:cubicBezTo>
                        <a:pt x="6350" y="4556477"/>
                        <a:pt x="12700" y="4473222"/>
                        <a:pt x="33867" y="4385733"/>
                      </a:cubicBezTo>
                      <a:cubicBezTo>
                        <a:pt x="55034" y="4298244"/>
                        <a:pt x="94545" y="4219222"/>
                        <a:pt x="127000" y="4114800"/>
                      </a:cubicBezTo>
                      <a:cubicBezTo>
                        <a:pt x="159456" y="4010378"/>
                        <a:pt x="204611" y="3890433"/>
                        <a:pt x="228600" y="3759200"/>
                      </a:cubicBezTo>
                      <a:cubicBezTo>
                        <a:pt x="252589" y="3627967"/>
                        <a:pt x="256823" y="3503789"/>
                        <a:pt x="270934" y="3327400"/>
                      </a:cubicBezTo>
                      <a:cubicBezTo>
                        <a:pt x="285045" y="3151011"/>
                        <a:pt x="310445" y="2888545"/>
                        <a:pt x="313267" y="2700867"/>
                      </a:cubicBezTo>
                      <a:cubicBezTo>
                        <a:pt x="316089" y="2513189"/>
                        <a:pt x="294922" y="2355144"/>
                        <a:pt x="287867" y="2201333"/>
                      </a:cubicBezTo>
                      <a:cubicBezTo>
                        <a:pt x="280812" y="2047522"/>
                        <a:pt x="263879" y="1945922"/>
                        <a:pt x="270934" y="1778000"/>
                      </a:cubicBezTo>
                      <a:cubicBezTo>
                        <a:pt x="277989" y="1610078"/>
                        <a:pt x="313267" y="1356078"/>
                        <a:pt x="330200" y="1193800"/>
                      </a:cubicBezTo>
                      <a:cubicBezTo>
                        <a:pt x="347133" y="1031522"/>
                        <a:pt x="368301" y="922866"/>
                        <a:pt x="372534" y="804333"/>
                      </a:cubicBezTo>
                      <a:cubicBezTo>
                        <a:pt x="376767" y="685800"/>
                        <a:pt x="344311" y="582789"/>
                        <a:pt x="355600" y="482600"/>
                      </a:cubicBezTo>
                      <a:cubicBezTo>
                        <a:pt x="366889" y="382411"/>
                        <a:pt x="412045" y="283633"/>
                        <a:pt x="440267" y="203200"/>
                      </a:cubicBezTo>
                      <a:cubicBezTo>
                        <a:pt x="468489" y="122767"/>
                        <a:pt x="496711" y="61383"/>
                        <a:pt x="524934" y="0"/>
                      </a:cubicBezTo>
                    </a:path>
                  </a:pathLst>
                </a:custGeom>
                <a:ln w="38100" cmpd="sng">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37" name="TextBox 36"/>
            <p:cNvSpPr txBox="1"/>
            <p:nvPr/>
          </p:nvSpPr>
          <p:spPr>
            <a:xfrm>
              <a:off x="1905001" y="5383367"/>
              <a:ext cx="1066799" cy="646331"/>
            </a:xfrm>
            <a:prstGeom prst="rect">
              <a:avLst/>
            </a:prstGeom>
            <a:noFill/>
            <a:ln>
              <a:noFill/>
            </a:ln>
          </p:spPr>
          <p:txBody>
            <a:bodyPr wrap="square" rtlCol="0">
              <a:spAutoFit/>
            </a:bodyPr>
            <a:lstStyle/>
            <a:p>
              <a:r>
                <a:rPr lang="en-US" dirty="0" smtClean="0"/>
                <a:t>Popliteal vein</a:t>
              </a:r>
              <a:endParaRPr lang="en-US" dirty="0"/>
            </a:p>
          </p:txBody>
        </p:sp>
        <p:sp>
          <p:nvSpPr>
            <p:cNvPr id="38" name="TextBox 37"/>
            <p:cNvSpPr txBox="1"/>
            <p:nvPr/>
          </p:nvSpPr>
          <p:spPr>
            <a:xfrm>
              <a:off x="1905001" y="4001869"/>
              <a:ext cx="1066799" cy="646331"/>
            </a:xfrm>
            <a:prstGeom prst="rect">
              <a:avLst/>
            </a:prstGeom>
            <a:noFill/>
            <a:ln>
              <a:noFill/>
            </a:ln>
          </p:spPr>
          <p:txBody>
            <a:bodyPr wrap="square" rtlCol="0">
              <a:spAutoFit/>
            </a:bodyPr>
            <a:lstStyle/>
            <a:p>
              <a:r>
                <a:rPr lang="en-US" dirty="0" smtClean="0"/>
                <a:t>Femoral vein</a:t>
              </a:r>
              <a:endParaRPr lang="en-US" dirty="0"/>
            </a:p>
          </p:txBody>
        </p:sp>
      </p:grpSp>
      <p:grpSp>
        <p:nvGrpSpPr>
          <p:cNvPr id="51" name="Group 50"/>
          <p:cNvGrpSpPr/>
          <p:nvPr/>
        </p:nvGrpSpPr>
        <p:grpSpPr>
          <a:xfrm>
            <a:off x="855133" y="2159000"/>
            <a:ext cx="2878667" cy="1803400"/>
            <a:chOff x="855133" y="2159000"/>
            <a:chExt cx="2878667" cy="1803400"/>
          </a:xfrm>
        </p:grpSpPr>
        <p:grpSp>
          <p:nvGrpSpPr>
            <p:cNvPr id="33" name="Group 32"/>
            <p:cNvGrpSpPr/>
            <p:nvPr/>
          </p:nvGrpSpPr>
          <p:grpSpPr>
            <a:xfrm>
              <a:off x="855133" y="2159000"/>
              <a:ext cx="1430868" cy="1803400"/>
              <a:chOff x="855133" y="2159000"/>
              <a:chExt cx="1430868" cy="1803400"/>
            </a:xfrm>
          </p:grpSpPr>
          <p:cxnSp>
            <p:nvCxnSpPr>
              <p:cNvPr id="21" name="Straight Arrow Connector 20"/>
              <p:cNvCxnSpPr>
                <a:endCxn id="8" idx="2"/>
              </p:cNvCxnSpPr>
              <p:nvPr/>
            </p:nvCxnSpPr>
            <p:spPr>
              <a:xfrm rot="10800000" flipV="1">
                <a:off x="905934" y="3352799"/>
                <a:ext cx="1380067" cy="186267"/>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Freeform 7"/>
              <p:cNvSpPr/>
              <p:nvPr/>
            </p:nvSpPr>
            <p:spPr>
              <a:xfrm>
                <a:off x="855133" y="2159000"/>
                <a:ext cx="330200" cy="1803400"/>
              </a:xfrm>
              <a:custGeom>
                <a:avLst/>
                <a:gdLst>
                  <a:gd name="connsiteX0" fmla="*/ 0 w 330200"/>
                  <a:gd name="connsiteY0" fmla="*/ 1803400 h 1803400"/>
                  <a:gd name="connsiteX1" fmla="*/ 50800 w 330200"/>
                  <a:gd name="connsiteY1" fmla="*/ 1667933 h 1803400"/>
                  <a:gd name="connsiteX2" fmla="*/ 50800 w 330200"/>
                  <a:gd name="connsiteY2" fmla="*/ 1380067 h 1803400"/>
                  <a:gd name="connsiteX3" fmla="*/ 67734 w 330200"/>
                  <a:gd name="connsiteY3" fmla="*/ 973667 h 1803400"/>
                  <a:gd name="connsiteX4" fmla="*/ 169334 w 330200"/>
                  <a:gd name="connsiteY4" fmla="*/ 414867 h 1803400"/>
                  <a:gd name="connsiteX5" fmla="*/ 262467 w 330200"/>
                  <a:gd name="connsiteY5" fmla="*/ 93133 h 1803400"/>
                  <a:gd name="connsiteX6" fmla="*/ 330200 w 330200"/>
                  <a:gd name="connsiteY6" fmla="*/ 0 h 18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00" h="1803400">
                    <a:moveTo>
                      <a:pt x="0" y="1803400"/>
                    </a:moveTo>
                    <a:cubicBezTo>
                      <a:pt x="21166" y="1770944"/>
                      <a:pt x="42333" y="1738489"/>
                      <a:pt x="50800" y="1667933"/>
                    </a:cubicBezTo>
                    <a:cubicBezTo>
                      <a:pt x="59267" y="1597378"/>
                      <a:pt x="47978" y="1495778"/>
                      <a:pt x="50800" y="1380067"/>
                    </a:cubicBezTo>
                    <a:cubicBezTo>
                      <a:pt x="53622" y="1264356"/>
                      <a:pt x="47978" y="1134534"/>
                      <a:pt x="67734" y="973667"/>
                    </a:cubicBezTo>
                    <a:cubicBezTo>
                      <a:pt x="87490" y="812800"/>
                      <a:pt x="136879" y="561623"/>
                      <a:pt x="169334" y="414867"/>
                    </a:cubicBezTo>
                    <a:cubicBezTo>
                      <a:pt x="201789" y="268111"/>
                      <a:pt x="235656" y="162277"/>
                      <a:pt x="262467" y="93133"/>
                    </a:cubicBezTo>
                    <a:cubicBezTo>
                      <a:pt x="289278" y="23989"/>
                      <a:pt x="330200" y="0"/>
                      <a:pt x="330200" y="0"/>
                    </a:cubicBezTo>
                  </a:path>
                </a:pathLst>
              </a:custGeom>
              <a:ln w="38100" cmpd="sng">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9" name="TextBox 38"/>
            <p:cNvSpPr txBox="1"/>
            <p:nvPr/>
          </p:nvSpPr>
          <p:spPr>
            <a:xfrm>
              <a:off x="2260601" y="3163669"/>
              <a:ext cx="1473199" cy="646331"/>
            </a:xfrm>
            <a:prstGeom prst="rect">
              <a:avLst/>
            </a:prstGeom>
            <a:noFill/>
            <a:ln>
              <a:noFill/>
            </a:ln>
          </p:spPr>
          <p:txBody>
            <a:bodyPr wrap="square" rtlCol="0">
              <a:spAutoFit/>
            </a:bodyPr>
            <a:lstStyle/>
            <a:p>
              <a:r>
                <a:rPr lang="en-US" dirty="0" smtClean="0"/>
                <a:t>Deep femoral vein</a:t>
              </a:r>
              <a:endParaRPr lang="en-US" dirty="0"/>
            </a:p>
          </p:txBody>
        </p:sp>
      </p:grpSp>
      <p:grpSp>
        <p:nvGrpSpPr>
          <p:cNvPr id="49" name="Group 48"/>
          <p:cNvGrpSpPr/>
          <p:nvPr/>
        </p:nvGrpSpPr>
        <p:grpSpPr>
          <a:xfrm>
            <a:off x="1219200" y="2040467"/>
            <a:ext cx="2743199" cy="4064000"/>
            <a:chOff x="1219200" y="2040467"/>
            <a:chExt cx="2743199" cy="4064000"/>
          </a:xfrm>
        </p:grpSpPr>
        <p:grpSp>
          <p:nvGrpSpPr>
            <p:cNvPr id="31" name="Group 30"/>
            <p:cNvGrpSpPr/>
            <p:nvPr/>
          </p:nvGrpSpPr>
          <p:grpSpPr>
            <a:xfrm>
              <a:off x="1219200" y="2040467"/>
              <a:ext cx="714907" cy="4064000"/>
              <a:chOff x="1219200" y="2040467"/>
              <a:chExt cx="714907" cy="4064000"/>
            </a:xfrm>
          </p:grpSpPr>
          <p:cxnSp>
            <p:nvCxnSpPr>
              <p:cNvPr id="14" name="Straight Arrow Connector 13"/>
              <p:cNvCxnSpPr>
                <a:endCxn id="7" idx="8"/>
              </p:cNvCxnSpPr>
              <p:nvPr/>
            </p:nvCxnSpPr>
            <p:spPr>
              <a:xfrm rot="10800000" flipV="1">
                <a:off x="1312333" y="2946400"/>
                <a:ext cx="621774" cy="2032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Freeform 6"/>
              <p:cNvSpPr/>
              <p:nvPr/>
            </p:nvSpPr>
            <p:spPr>
              <a:xfrm>
                <a:off x="1219200" y="2040467"/>
                <a:ext cx="273755" cy="4064000"/>
              </a:xfrm>
              <a:custGeom>
                <a:avLst/>
                <a:gdLst>
                  <a:gd name="connsiteX0" fmla="*/ 118533 w 273755"/>
                  <a:gd name="connsiteY0" fmla="*/ 4064000 h 4064000"/>
                  <a:gd name="connsiteX1" fmla="*/ 160867 w 273755"/>
                  <a:gd name="connsiteY1" fmla="*/ 3937000 h 4064000"/>
                  <a:gd name="connsiteX2" fmla="*/ 160867 w 273755"/>
                  <a:gd name="connsiteY2" fmla="*/ 3835400 h 4064000"/>
                  <a:gd name="connsiteX3" fmla="*/ 186267 w 273755"/>
                  <a:gd name="connsiteY3" fmla="*/ 3564466 h 4064000"/>
                  <a:gd name="connsiteX4" fmla="*/ 228600 w 273755"/>
                  <a:gd name="connsiteY4" fmla="*/ 3183466 h 4064000"/>
                  <a:gd name="connsiteX5" fmla="*/ 270933 w 273755"/>
                  <a:gd name="connsiteY5" fmla="*/ 2683933 h 4064000"/>
                  <a:gd name="connsiteX6" fmla="*/ 245533 w 273755"/>
                  <a:gd name="connsiteY6" fmla="*/ 2150533 h 4064000"/>
                  <a:gd name="connsiteX7" fmla="*/ 169333 w 273755"/>
                  <a:gd name="connsiteY7" fmla="*/ 1651000 h 4064000"/>
                  <a:gd name="connsiteX8" fmla="*/ 93133 w 273755"/>
                  <a:gd name="connsiteY8" fmla="*/ 1109133 h 4064000"/>
                  <a:gd name="connsiteX9" fmla="*/ 59267 w 273755"/>
                  <a:gd name="connsiteY9" fmla="*/ 618066 h 4064000"/>
                  <a:gd name="connsiteX10" fmla="*/ 50800 w 273755"/>
                  <a:gd name="connsiteY10" fmla="*/ 254000 h 4064000"/>
                  <a:gd name="connsiteX11" fmla="*/ 0 w 273755"/>
                  <a:gd name="connsiteY11" fmla="*/ 8466 h 4064000"/>
                  <a:gd name="connsiteX12" fmla="*/ 0 w 273755"/>
                  <a:gd name="connsiteY12" fmla="*/ 8466 h 4064000"/>
                  <a:gd name="connsiteX13" fmla="*/ 16933 w 273755"/>
                  <a:gd name="connsiteY13" fmla="*/ 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755" h="4064000">
                    <a:moveTo>
                      <a:pt x="118533" y="4064000"/>
                    </a:moveTo>
                    <a:cubicBezTo>
                      <a:pt x="136172" y="4019550"/>
                      <a:pt x="153811" y="3975100"/>
                      <a:pt x="160867" y="3937000"/>
                    </a:cubicBezTo>
                    <a:cubicBezTo>
                      <a:pt x="167923" y="3898900"/>
                      <a:pt x="156634" y="3897489"/>
                      <a:pt x="160867" y="3835400"/>
                    </a:cubicBezTo>
                    <a:cubicBezTo>
                      <a:pt x="165100" y="3773311"/>
                      <a:pt x="174978" y="3673122"/>
                      <a:pt x="186267" y="3564466"/>
                    </a:cubicBezTo>
                    <a:cubicBezTo>
                      <a:pt x="197556" y="3455810"/>
                      <a:pt x="214489" y="3330221"/>
                      <a:pt x="228600" y="3183466"/>
                    </a:cubicBezTo>
                    <a:cubicBezTo>
                      <a:pt x="242711" y="3036711"/>
                      <a:pt x="268111" y="2856089"/>
                      <a:pt x="270933" y="2683933"/>
                    </a:cubicBezTo>
                    <a:cubicBezTo>
                      <a:pt x="273755" y="2511778"/>
                      <a:pt x="262466" y="2322689"/>
                      <a:pt x="245533" y="2150533"/>
                    </a:cubicBezTo>
                    <a:cubicBezTo>
                      <a:pt x="228600" y="1978378"/>
                      <a:pt x="194733" y="1824567"/>
                      <a:pt x="169333" y="1651000"/>
                    </a:cubicBezTo>
                    <a:cubicBezTo>
                      <a:pt x="143933" y="1477433"/>
                      <a:pt x="111477" y="1281289"/>
                      <a:pt x="93133" y="1109133"/>
                    </a:cubicBezTo>
                    <a:cubicBezTo>
                      <a:pt x="74789" y="936977"/>
                      <a:pt x="66322" y="760588"/>
                      <a:pt x="59267" y="618066"/>
                    </a:cubicBezTo>
                    <a:cubicBezTo>
                      <a:pt x="52212" y="475544"/>
                      <a:pt x="60678" y="355600"/>
                      <a:pt x="50800" y="254000"/>
                    </a:cubicBezTo>
                    <a:cubicBezTo>
                      <a:pt x="40922" y="152400"/>
                      <a:pt x="0" y="8466"/>
                      <a:pt x="0" y="8466"/>
                    </a:cubicBezTo>
                    <a:lnTo>
                      <a:pt x="0" y="8466"/>
                    </a:lnTo>
                    <a:lnTo>
                      <a:pt x="16933" y="0"/>
                    </a:lnTo>
                  </a:path>
                </a:pathLst>
              </a:custGeom>
              <a:ln w="38100" cmpd="sng">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3" name="TextBox 42"/>
            <p:cNvSpPr txBox="1"/>
            <p:nvPr/>
          </p:nvSpPr>
          <p:spPr>
            <a:xfrm>
              <a:off x="1905000" y="2743200"/>
              <a:ext cx="2057399" cy="369332"/>
            </a:xfrm>
            <a:prstGeom prst="rect">
              <a:avLst/>
            </a:prstGeom>
            <a:noFill/>
            <a:ln>
              <a:noFill/>
            </a:ln>
          </p:spPr>
          <p:txBody>
            <a:bodyPr wrap="square" rtlCol="0">
              <a:spAutoFit/>
            </a:bodyPr>
            <a:lstStyle/>
            <a:p>
              <a:r>
                <a:rPr lang="en-US" dirty="0" smtClean="0"/>
                <a:t>Long saphenous</a:t>
              </a:r>
              <a:endParaRPr lang="en-US" dirty="0"/>
            </a:p>
          </p:txBody>
        </p:sp>
      </p:grpSp>
      <p:grpSp>
        <p:nvGrpSpPr>
          <p:cNvPr id="52" name="Group 51"/>
          <p:cNvGrpSpPr/>
          <p:nvPr/>
        </p:nvGrpSpPr>
        <p:grpSpPr>
          <a:xfrm>
            <a:off x="355600" y="2133228"/>
            <a:ext cx="3987801" cy="813172"/>
            <a:chOff x="355600" y="2133228"/>
            <a:chExt cx="3987801" cy="813172"/>
          </a:xfrm>
        </p:grpSpPr>
        <p:grpSp>
          <p:nvGrpSpPr>
            <p:cNvPr id="35" name="Group 34"/>
            <p:cNvGrpSpPr/>
            <p:nvPr/>
          </p:nvGrpSpPr>
          <p:grpSpPr>
            <a:xfrm>
              <a:off x="355600" y="2302933"/>
              <a:ext cx="1981201" cy="643467"/>
              <a:chOff x="355600" y="2302933"/>
              <a:chExt cx="1981201" cy="643467"/>
            </a:xfrm>
          </p:grpSpPr>
          <p:cxnSp>
            <p:nvCxnSpPr>
              <p:cNvPr id="25" name="Straight Arrow Connector 24"/>
              <p:cNvCxnSpPr/>
              <p:nvPr/>
            </p:nvCxnSpPr>
            <p:spPr>
              <a:xfrm rot="10800000" flipV="1">
                <a:off x="838201" y="2514599"/>
                <a:ext cx="1498600" cy="762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355600" y="2302933"/>
                <a:ext cx="876300" cy="643467"/>
              </a:xfrm>
              <a:custGeom>
                <a:avLst/>
                <a:gdLst>
                  <a:gd name="connsiteX0" fmla="*/ 0 w 876300"/>
                  <a:gd name="connsiteY0" fmla="*/ 643467 h 643467"/>
                  <a:gd name="connsiteX1" fmla="*/ 118533 w 876300"/>
                  <a:gd name="connsiteY1" fmla="*/ 457200 h 643467"/>
                  <a:gd name="connsiteX2" fmla="*/ 431800 w 876300"/>
                  <a:gd name="connsiteY2" fmla="*/ 287867 h 643467"/>
                  <a:gd name="connsiteX3" fmla="*/ 635000 w 876300"/>
                  <a:gd name="connsiteY3" fmla="*/ 211667 h 643467"/>
                  <a:gd name="connsiteX4" fmla="*/ 821267 w 876300"/>
                  <a:gd name="connsiteY4" fmla="*/ 228600 h 643467"/>
                  <a:gd name="connsiteX5" fmla="*/ 863600 w 876300"/>
                  <a:gd name="connsiteY5" fmla="*/ 135467 h 643467"/>
                  <a:gd name="connsiteX6" fmla="*/ 745067 w 876300"/>
                  <a:gd name="connsiteY6" fmla="*/ 0 h 64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6300" h="643467">
                    <a:moveTo>
                      <a:pt x="0" y="643467"/>
                    </a:moveTo>
                    <a:cubicBezTo>
                      <a:pt x="23283" y="579967"/>
                      <a:pt x="46566" y="516467"/>
                      <a:pt x="118533" y="457200"/>
                    </a:cubicBezTo>
                    <a:cubicBezTo>
                      <a:pt x="190500" y="397933"/>
                      <a:pt x="345722" y="328789"/>
                      <a:pt x="431800" y="287867"/>
                    </a:cubicBezTo>
                    <a:cubicBezTo>
                      <a:pt x="517878" y="246945"/>
                      <a:pt x="570089" y="221545"/>
                      <a:pt x="635000" y="211667"/>
                    </a:cubicBezTo>
                    <a:cubicBezTo>
                      <a:pt x="699911" y="201789"/>
                      <a:pt x="783167" y="241300"/>
                      <a:pt x="821267" y="228600"/>
                    </a:cubicBezTo>
                    <a:cubicBezTo>
                      <a:pt x="859367" y="215900"/>
                      <a:pt x="876300" y="173567"/>
                      <a:pt x="863600" y="135467"/>
                    </a:cubicBezTo>
                    <a:cubicBezTo>
                      <a:pt x="850900" y="97367"/>
                      <a:pt x="745067" y="0"/>
                      <a:pt x="745067" y="0"/>
                    </a:cubicBezTo>
                  </a:path>
                </a:pathLst>
              </a:custGeom>
              <a:ln w="38100" cmpd="sng">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4" name="TextBox 43"/>
            <p:cNvSpPr txBox="1"/>
            <p:nvPr/>
          </p:nvSpPr>
          <p:spPr>
            <a:xfrm>
              <a:off x="2336801" y="2133228"/>
              <a:ext cx="2006600" cy="646331"/>
            </a:xfrm>
            <a:prstGeom prst="rect">
              <a:avLst/>
            </a:prstGeom>
            <a:noFill/>
            <a:ln>
              <a:noFill/>
            </a:ln>
          </p:spPr>
          <p:txBody>
            <a:bodyPr wrap="square" rtlCol="0">
              <a:spAutoFit/>
            </a:bodyPr>
            <a:lstStyle/>
            <a:p>
              <a:r>
                <a:rPr lang="en-US" dirty="0" smtClean="0"/>
                <a:t>Medial circumflex femoral vv.</a:t>
              </a:r>
              <a:endParaRPr lang="en-US" dirty="0"/>
            </a:p>
          </p:txBody>
        </p:sp>
      </p:grpSp>
      <p:grpSp>
        <p:nvGrpSpPr>
          <p:cNvPr id="53" name="Group 52"/>
          <p:cNvGrpSpPr/>
          <p:nvPr/>
        </p:nvGrpSpPr>
        <p:grpSpPr>
          <a:xfrm>
            <a:off x="419476" y="1524000"/>
            <a:ext cx="3923925" cy="932394"/>
            <a:chOff x="419476" y="1524000"/>
            <a:chExt cx="3923925" cy="932394"/>
          </a:xfrm>
        </p:grpSpPr>
        <p:grpSp>
          <p:nvGrpSpPr>
            <p:cNvPr id="36" name="Group 35"/>
            <p:cNvGrpSpPr/>
            <p:nvPr/>
          </p:nvGrpSpPr>
          <p:grpSpPr>
            <a:xfrm>
              <a:off x="419476" y="2040466"/>
              <a:ext cx="1514631" cy="415928"/>
              <a:chOff x="419476" y="2040466"/>
              <a:chExt cx="1514631" cy="415928"/>
            </a:xfrm>
          </p:grpSpPr>
          <p:sp>
            <p:nvSpPr>
              <p:cNvPr id="26" name="Freeform 25"/>
              <p:cNvSpPr/>
              <p:nvPr/>
            </p:nvSpPr>
            <p:spPr>
              <a:xfrm>
                <a:off x="419476" y="2256388"/>
                <a:ext cx="617563" cy="200006"/>
              </a:xfrm>
              <a:custGeom>
                <a:avLst/>
                <a:gdLst>
                  <a:gd name="connsiteX0" fmla="*/ 617563 w 617563"/>
                  <a:gd name="connsiteY0" fmla="*/ 73788 h 200006"/>
                  <a:gd name="connsiteX1" fmla="*/ 454433 w 617563"/>
                  <a:gd name="connsiteY1" fmla="*/ 178646 h 200006"/>
                  <a:gd name="connsiteX2" fmla="*/ 244695 w 617563"/>
                  <a:gd name="connsiteY2" fmla="*/ 190297 h 200006"/>
                  <a:gd name="connsiteX3" fmla="*/ 116521 w 617563"/>
                  <a:gd name="connsiteY3" fmla="*/ 120392 h 200006"/>
                  <a:gd name="connsiteX4" fmla="*/ 58261 w 617563"/>
                  <a:gd name="connsiteY4" fmla="*/ 15534 h 200006"/>
                  <a:gd name="connsiteX5" fmla="*/ 0 w 617563"/>
                  <a:gd name="connsiteY5" fmla="*/ 27185 h 20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563" h="200006">
                    <a:moveTo>
                      <a:pt x="617563" y="73788"/>
                    </a:moveTo>
                    <a:cubicBezTo>
                      <a:pt x="567070" y="116508"/>
                      <a:pt x="516578" y="159228"/>
                      <a:pt x="454433" y="178646"/>
                    </a:cubicBezTo>
                    <a:cubicBezTo>
                      <a:pt x="392288" y="198064"/>
                      <a:pt x="301014" y="200006"/>
                      <a:pt x="244695" y="190297"/>
                    </a:cubicBezTo>
                    <a:cubicBezTo>
                      <a:pt x="188376" y="180588"/>
                      <a:pt x="147593" y="149519"/>
                      <a:pt x="116521" y="120392"/>
                    </a:cubicBezTo>
                    <a:cubicBezTo>
                      <a:pt x="85449" y="91265"/>
                      <a:pt x="77681" y="31068"/>
                      <a:pt x="58261" y="15534"/>
                    </a:cubicBezTo>
                    <a:cubicBezTo>
                      <a:pt x="38841" y="0"/>
                      <a:pt x="0" y="27185"/>
                      <a:pt x="0" y="27185"/>
                    </a:cubicBezTo>
                  </a:path>
                </a:pathLst>
              </a:custGeom>
              <a:ln w="38100" cmpd="sng">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Arrow Connector 29"/>
              <p:cNvCxnSpPr>
                <a:endCxn id="26" idx="1"/>
              </p:cNvCxnSpPr>
              <p:nvPr/>
            </p:nvCxnSpPr>
            <p:spPr>
              <a:xfrm rot="10800000" flipV="1">
                <a:off x="873909" y="2040466"/>
                <a:ext cx="1060198" cy="394567"/>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45" name="TextBox 44"/>
            <p:cNvSpPr txBox="1"/>
            <p:nvPr/>
          </p:nvSpPr>
          <p:spPr>
            <a:xfrm>
              <a:off x="1934107" y="1524000"/>
              <a:ext cx="2409294" cy="646331"/>
            </a:xfrm>
            <a:prstGeom prst="rect">
              <a:avLst/>
            </a:prstGeom>
            <a:noFill/>
            <a:ln>
              <a:noFill/>
            </a:ln>
          </p:spPr>
          <p:txBody>
            <a:bodyPr wrap="square" rtlCol="0">
              <a:spAutoFit/>
            </a:bodyPr>
            <a:lstStyle/>
            <a:p>
              <a:r>
                <a:rPr lang="en-US" dirty="0" smtClean="0"/>
                <a:t>Lateral circumflex femoral </a:t>
              </a:r>
              <a:r>
                <a:rPr lang="en-US" dirty="0" err="1" smtClean="0"/>
                <a:t>v</a:t>
              </a:r>
              <a:r>
                <a:rPr lang="en-US" dirty="0" smtClean="0"/>
                <a:t>.</a:t>
              </a:r>
              <a:endParaRPr lang="en-US" dirty="0"/>
            </a:p>
          </p:txBody>
        </p:sp>
      </p:grpSp>
      <p:sp>
        <p:nvSpPr>
          <p:cNvPr id="46" name="TextBox 45"/>
          <p:cNvSpPr txBox="1"/>
          <p:nvPr/>
        </p:nvSpPr>
        <p:spPr>
          <a:xfrm>
            <a:off x="381000" y="369332"/>
            <a:ext cx="1676399" cy="369332"/>
          </a:xfrm>
          <a:prstGeom prst="rect">
            <a:avLst/>
          </a:prstGeom>
          <a:noFill/>
        </p:spPr>
        <p:txBody>
          <a:bodyPr wrap="square" rtlCol="0">
            <a:spAutoFit/>
          </a:bodyPr>
          <a:lstStyle/>
          <a:p>
            <a:pPr algn="ctr"/>
            <a:r>
              <a:rPr lang="en-US" b="1" dirty="0" smtClean="0"/>
              <a:t>Deep</a:t>
            </a:r>
            <a:endParaRPr lang="en-US" b="1" dirty="0"/>
          </a:p>
        </p:txBody>
      </p:sp>
      <p:sp>
        <p:nvSpPr>
          <p:cNvPr id="47" name="TextBox 46"/>
          <p:cNvSpPr txBox="1"/>
          <p:nvPr/>
        </p:nvSpPr>
        <p:spPr>
          <a:xfrm>
            <a:off x="7315200" y="369332"/>
            <a:ext cx="1676399" cy="369332"/>
          </a:xfrm>
          <a:prstGeom prst="rect">
            <a:avLst/>
          </a:prstGeom>
          <a:noFill/>
        </p:spPr>
        <p:txBody>
          <a:bodyPr wrap="square" rtlCol="0">
            <a:spAutoFit/>
          </a:bodyPr>
          <a:lstStyle/>
          <a:p>
            <a:pPr algn="ctr"/>
            <a:r>
              <a:rPr lang="en-US" b="1" dirty="0" smtClean="0"/>
              <a:t>Superficial</a:t>
            </a:r>
            <a:endParaRPr lang="en-US" b="1" dirty="0"/>
          </a:p>
        </p:txBody>
      </p:sp>
      <p:sp>
        <p:nvSpPr>
          <p:cNvPr id="54" name="Rectangle 53"/>
          <p:cNvSpPr/>
          <p:nvPr/>
        </p:nvSpPr>
        <p:spPr>
          <a:xfrm>
            <a:off x="4343401" y="1197887"/>
            <a:ext cx="2971799" cy="5355313"/>
          </a:xfrm>
          <a:prstGeom prst="rect">
            <a:avLst/>
          </a:prstGeom>
        </p:spPr>
        <p:txBody>
          <a:bodyPr wrap="square">
            <a:spAutoFit/>
          </a:bodyPr>
          <a:lstStyle/>
          <a:p>
            <a:pPr>
              <a:buNone/>
            </a:pPr>
            <a:r>
              <a:rPr lang="en-US" dirty="0" smtClean="0"/>
              <a:t>The main vein responsible for transporting blood from the thigh back to the heart is the </a:t>
            </a:r>
            <a:r>
              <a:rPr lang="en-US" b="1" dirty="0" smtClean="0"/>
              <a:t>long </a:t>
            </a:r>
            <a:r>
              <a:rPr lang="en-US" dirty="0" smtClean="0"/>
              <a:t>(great) </a:t>
            </a:r>
            <a:r>
              <a:rPr lang="en-US" b="1" dirty="0" smtClean="0"/>
              <a:t> saphenous vein</a:t>
            </a:r>
            <a:r>
              <a:rPr lang="en-US" dirty="0" smtClean="0"/>
              <a:t>.  This vein originates at the dorsal venous arch of the foot and travels up the length of the lower limb.  In the region of the femoral triangle, the vein merges with the </a:t>
            </a:r>
            <a:r>
              <a:rPr lang="en-US" b="1" dirty="0" smtClean="0"/>
              <a:t>femoral vein</a:t>
            </a:r>
            <a:r>
              <a:rPr lang="en-US" dirty="0" smtClean="0"/>
              <a:t> and </a:t>
            </a:r>
            <a:r>
              <a:rPr lang="en-US" b="1" dirty="0" smtClean="0"/>
              <a:t>deep femoral vein</a:t>
            </a:r>
            <a:r>
              <a:rPr lang="en-US" dirty="0" smtClean="0"/>
              <a:t>.  The </a:t>
            </a:r>
            <a:r>
              <a:rPr lang="en-US" b="1" dirty="0" smtClean="0"/>
              <a:t>medial </a:t>
            </a:r>
            <a:r>
              <a:rPr lang="en-US" dirty="0" smtClean="0"/>
              <a:t>and </a:t>
            </a:r>
            <a:r>
              <a:rPr lang="en-US" b="1" dirty="0" smtClean="0"/>
              <a:t>lateral circumflex veins </a:t>
            </a:r>
            <a:r>
              <a:rPr lang="en-US" dirty="0" smtClean="0"/>
              <a:t> join the deep femoral vein before it converges with the </a:t>
            </a:r>
            <a:r>
              <a:rPr lang="en-US" b="1" dirty="0" smtClean="0"/>
              <a:t>deep femoral</a:t>
            </a:r>
            <a:r>
              <a:rPr lang="en-US" dirty="0" smtClean="0"/>
              <a:t> and dumps into the </a:t>
            </a:r>
            <a:r>
              <a:rPr lang="en-US" b="1" dirty="0" smtClean="0"/>
              <a:t>external iliac vein</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20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20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20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20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2362200" y="228600"/>
            <a:ext cx="6781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Lymphatic Structures of the Thigh</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Fig._27.9_A.jpg"/>
          <p:cNvPicPr>
            <a:picLocks noChangeAspect="1"/>
          </p:cNvPicPr>
          <p:nvPr/>
        </p:nvPicPr>
        <p:blipFill>
          <a:blip r:embed="rId2"/>
          <a:srcRect l="34444" t="6667" r="38889" b="37317"/>
          <a:stretch>
            <a:fillRect/>
          </a:stretch>
        </p:blipFill>
        <p:spPr>
          <a:xfrm>
            <a:off x="0" y="76200"/>
            <a:ext cx="1922617" cy="4038600"/>
          </a:xfrm>
          <a:prstGeom prst="rect">
            <a:avLst/>
          </a:prstGeom>
        </p:spPr>
      </p:pic>
      <p:sp>
        <p:nvSpPr>
          <p:cNvPr id="4" name="Rectangle 3"/>
          <p:cNvSpPr/>
          <p:nvPr/>
        </p:nvSpPr>
        <p:spPr>
          <a:xfrm>
            <a:off x="4876800" y="1219200"/>
            <a:ext cx="4267200" cy="5632312"/>
          </a:xfrm>
          <a:prstGeom prst="rect">
            <a:avLst/>
          </a:prstGeom>
        </p:spPr>
        <p:txBody>
          <a:bodyPr wrap="square">
            <a:spAutoFit/>
          </a:bodyPr>
          <a:lstStyle/>
          <a:p>
            <a:pPr>
              <a:buNone/>
            </a:pPr>
            <a:r>
              <a:rPr lang="en-US" dirty="0" smtClean="0"/>
              <a:t>The red arrows pictured on the left show the general flow of lymph. Notice that the flow of lymph follows the same direction as the venous drainage of the thigh. Lymphatic fluid drains from </a:t>
            </a:r>
            <a:r>
              <a:rPr lang="en-US" b="1" dirty="0" smtClean="0"/>
              <a:t>superficial</a:t>
            </a:r>
            <a:r>
              <a:rPr lang="en-US" dirty="0" smtClean="0"/>
              <a:t> tissues, inward to </a:t>
            </a:r>
            <a:r>
              <a:rPr lang="en-US" b="1" dirty="0" smtClean="0"/>
              <a:t>deep</a:t>
            </a:r>
            <a:r>
              <a:rPr lang="en-US" dirty="0" smtClean="0"/>
              <a:t> tissues. </a:t>
            </a:r>
          </a:p>
          <a:p>
            <a:endParaRPr lang="en-US" dirty="0" smtClean="0"/>
          </a:p>
          <a:p>
            <a:r>
              <a:rPr lang="en-US" dirty="0" smtClean="0"/>
              <a:t>The </a:t>
            </a:r>
            <a:r>
              <a:rPr lang="en-US" b="1" dirty="0" smtClean="0"/>
              <a:t>popliteal lymph nodes </a:t>
            </a:r>
            <a:r>
              <a:rPr lang="en-US" dirty="0" smtClean="0"/>
              <a:t>receive </a:t>
            </a:r>
            <a:r>
              <a:rPr lang="en-US" dirty="0" err="1" smtClean="0"/>
              <a:t>dranage</a:t>
            </a:r>
            <a:r>
              <a:rPr lang="en-US" dirty="0" smtClean="0"/>
              <a:t> from the lower leg and foot. </a:t>
            </a:r>
          </a:p>
          <a:p>
            <a:pPr>
              <a:buNone/>
            </a:pPr>
            <a:endParaRPr lang="en-US" dirty="0" smtClean="0"/>
          </a:p>
          <a:p>
            <a:pPr>
              <a:buNone/>
            </a:pPr>
            <a:r>
              <a:rPr lang="en-US" dirty="0" smtClean="0"/>
              <a:t>Drainage from the skin, abdominal wall, lower back, </a:t>
            </a:r>
            <a:r>
              <a:rPr lang="en-US" dirty="0" err="1" smtClean="0"/>
              <a:t>gluteal</a:t>
            </a:r>
            <a:r>
              <a:rPr lang="en-US" dirty="0" smtClean="0"/>
              <a:t> region, bowel, anal region and external genitalia drain to the </a:t>
            </a:r>
            <a:r>
              <a:rPr lang="en-US" b="1" dirty="0" smtClean="0"/>
              <a:t>superficial inguinal lymph nodes</a:t>
            </a:r>
            <a:r>
              <a:rPr lang="en-US" dirty="0" smtClean="0"/>
              <a:t>.</a:t>
            </a:r>
          </a:p>
          <a:p>
            <a:pPr>
              <a:buNone/>
            </a:pPr>
            <a:endParaRPr lang="en-US" dirty="0" smtClean="0"/>
          </a:p>
          <a:p>
            <a:pPr>
              <a:buNone/>
            </a:pPr>
            <a:r>
              <a:rPr lang="en-US" dirty="0" smtClean="0"/>
              <a:t>The </a:t>
            </a:r>
            <a:r>
              <a:rPr lang="en-US" b="1" dirty="0" smtClean="0"/>
              <a:t>deep iliac lymphatic nodes </a:t>
            </a:r>
            <a:r>
              <a:rPr lang="en-US" dirty="0" smtClean="0"/>
              <a:t>receive drainage from the deep portions of the lower limb.</a:t>
            </a:r>
          </a:p>
          <a:p>
            <a:pPr>
              <a:buNone/>
            </a:pPr>
            <a:endParaRPr lang="en-US" dirty="0" smtClean="0"/>
          </a:p>
        </p:txBody>
      </p:sp>
      <p:sp>
        <p:nvSpPr>
          <p:cNvPr id="7" name="Rectangle 6"/>
          <p:cNvSpPr/>
          <p:nvPr/>
        </p:nvSpPr>
        <p:spPr>
          <a:xfrm>
            <a:off x="2209800" y="1962150"/>
            <a:ext cx="838200" cy="495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p:cNvGrpSpPr/>
          <p:nvPr/>
        </p:nvGrpSpPr>
        <p:grpSpPr>
          <a:xfrm>
            <a:off x="685797" y="652166"/>
            <a:ext cx="3429003" cy="5977234"/>
            <a:chOff x="685797" y="652166"/>
            <a:chExt cx="3429003" cy="5977234"/>
          </a:xfrm>
        </p:grpSpPr>
        <p:pic>
          <p:nvPicPr>
            <p:cNvPr id="5" name="Picture 4" descr="Fig._27.10.jpg"/>
            <p:cNvPicPr>
              <a:picLocks noChangeAspect="1"/>
            </p:cNvPicPr>
            <p:nvPr/>
          </p:nvPicPr>
          <p:blipFill>
            <a:blip r:embed="rId3"/>
            <a:srcRect l="36667" t="3333" r="30000" b="3333"/>
            <a:stretch>
              <a:fillRect/>
            </a:stretch>
          </p:blipFill>
          <p:spPr>
            <a:xfrm>
              <a:off x="2362200" y="2209800"/>
              <a:ext cx="1524000" cy="4267200"/>
            </a:xfrm>
            <a:prstGeom prst="rect">
              <a:avLst/>
            </a:prstGeom>
          </p:spPr>
        </p:pic>
        <p:sp>
          <p:nvSpPr>
            <p:cNvPr id="8" name="Rectangle 7"/>
            <p:cNvSpPr/>
            <p:nvPr/>
          </p:nvSpPr>
          <p:spPr>
            <a:xfrm>
              <a:off x="2209800" y="1962150"/>
              <a:ext cx="1905000" cy="466725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85800" y="652166"/>
              <a:ext cx="762000" cy="3005434"/>
            </a:xfrm>
            <a:prstGeom prst="rect">
              <a:avLst/>
            </a:prstGeom>
            <a:solidFill>
              <a:schemeClr val="tx1">
                <a:alpha val="14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1447800" y="652166"/>
              <a:ext cx="2667000" cy="130998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flipH="1">
              <a:off x="-38101" y="4381500"/>
              <a:ext cx="2971798" cy="152400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Rectangle 5"/>
          <p:cNvSpPr/>
          <p:nvPr/>
        </p:nvSpPr>
        <p:spPr>
          <a:xfrm>
            <a:off x="2362200" y="4114800"/>
            <a:ext cx="381000" cy="2209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2362200" y="2209800"/>
            <a:ext cx="638890" cy="11766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p:nvPr/>
        </p:nvGrpSpPr>
        <p:grpSpPr>
          <a:xfrm>
            <a:off x="246213" y="2209800"/>
            <a:ext cx="4706787" cy="4114800"/>
            <a:chOff x="246213" y="2209800"/>
            <a:chExt cx="4706787" cy="4114800"/>
          </a:xfrm>
        </p:grpSpPr>
        <p:grpSp>
          <p:nvGrpSpPr>
            <p:cNvPr id="31" name="Group 30"/>
            <p:cNvGrpSpPr/>
            <p:nvPr/>
          </p:nvGrpSpPr>
          <p:grpSpPr>
            <a:xfrm>
              <a:off x="1922616" y="3810001"/>
              <a:ext cx="1277783" cy="534987"/>
              <a:chOff x="1922616" y="3810001"/>
              <a:chExt cx="1277783" cy="534987"/>
            </a:xfrm>
          </p:grpSpPr>
          <p:cxnSp>
            <p:nvCxnSpPr>
              <p:cNvPr id="21" name="Straight Arrow Connector 20"/>
              <p:cNvCxnSpPr/>
              <p:nvPr/>
            </p:nvCxnSpPr>
            <p:spPr>
              <a:xfrm flipV="1">
                <a:off x="1922617" y="3810001"/>
                <a:ext cx="591982" cy="5333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922616" y="4114801"/>
                <a:ext cx="1277783" cy="2301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1922616" y="4343400"/>
                <a:ext cx="972984"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35" name="Straight Arrow Connector 34"/>
            <p:cNvCxnSpPr>
              <a:stCxn id="44" idx="1"/>
            </p:cNvCxnSpPr>
            <p:nvPr/>
          </p:nvCxnSpPr>
          <p:spPr>
            <a:xfrm rot="10800000" flipV="1">
              <a:off x="3124201" y="5862934"/>
              <a:ext cx="762000" cy="446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10800000" flipV="1">
              <a:off x="3001090" y="5640387"/>
              <a:ext cx="885110" cy="160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useBgFill="1">
          <p:nvSpPr>
            <p:cNvPr id="42" name="TextBox 41"/>
            <p:cNvSpPr txBox="1"/>
            <p:nvPr/>
          </p:nvSpPr>
          <p:spPr>
            <a:xfrm>
              <a:off x="246213" y="4114801"/>
              <a:ext cx="1676403" cy="923330"/>
            </a:xfrm>
            <a:prstGeom prst="rect">
              <a:avLst/>
            </a:prstGeom>
            <a:ln>
              <a:solidFill>
                <a:schemeClr val="tx1"/>
              </a:solidFill>
            </a:ln>
          </p:spPr>
          <p:txBody>
            <a:bodyPr wrap="square" rtlCol="0">
              <a:spAutoFit/>
            </a:bodyPr>
            <a:lstStyle/>
            <a:p>
              <a:r>
                <a:rPr lang="en-US" dirty="0" smtClean="0"/>
                <a:t>Superficial inguinal lymph nodes</a:t>
              </a:r>
              <a:endParaRPr lang="en-US" dirty="0"/>
            </a:p>
          </p:txBody>
        </p:sp>
        <p:sp useBgFill="1">
          <p:nvSpPr>
            <p:cNvPr id="44" name="TextBox 43"/>
            <p:cNvSpPr txBox="1"/>
            <p:nvPr/>
          </p:nvSpPr>
          <p:spPr>
            <a:xfrm>
              <a:off x="3886201" y="5401270"/>
              <a:ext cx="1066799" cy="923330"/>
            </a:xfrm>
            <a:prstGeom prst="rect">
              <a:avLst/>
            </a:prstGeom>
            <a:ln>
              <a:solidFill>
                <a:schemeClr val="tx1"/>
              </a:solidFill>
            </a:ln>
          </p:spPr>
          <p:txBody>
            <a:bodyPr wrap="square" rtlCol="0">
              <a:spAutoFit/>
            </a:bodyPr>
            <a:lstStyle/>
            <a:p>
              <a:r>
                <a:rPr lang="en-US" dirty="0" smtClean="0"/>
                <a:t>Popliteal lymph nodes</a:t>
              </a:r>
              <a:endParaRPr lang="en-US" dirty="0"/>
            </a:p>
          </p:txBody>
        </p:sp>
        <p:cxnSp>
          <p:nvCxnSpPr>
            <p:cNvPr id="49" name="Straight Arrow Connector 48"/>
            <p:cNvCxnSpPr/>
            <p:nvPr/>
          </p:nvCxnSpPr>
          <p:spPr>
            <a:xfrm rot="16200000" flipH="1">
              <a:off x="2628901" y="3238503"/>
              <a:ext cx="533398" cy="30479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209799" y="2209800"/>
              <a:ext cx="1295401" cy="923330"/>
            </a:xfrm>
            <a:prstGeom prst="rect">
              <a:avLst/>
            </a:prstGeom>
            <a:noFill/>
            <a:ln>
              <a:noFill/>
            </a:ln>
          </p:spPr>
          <p:txBody>
            <a:bodyPr wrap="square" rtlCol="0">
              <a:spAutoFit/>
            </a:bodyPr>
            <a:lstStyle/>
            <a:p>
              <a:r>
                <a:rPr lang="en-US" dirty="0" smtClean="0"/>
                <a:t>Deep iliac lymphatic nodes</a:t>
              </a:r>
              <a:endParaRPr lang="en-US" dirty="0"/>
            </a:p>
          </p:txBody>
        </p:sp>
      </p:grpSp>
      <p:grpSp>
        <p:nvGrpSpPr>
          <p:cNvPr id="38" name="Group 37"/>
          <p:cNvGrpSpPr/>
          <p:nvPr/>
        </p:nvGrpSpPr>
        <p:grpSpPr>
          <a:xfrm>
            <a:off x="3124201" y="5410200"/>
            <a:ext cx="990599" cy="484426"/>
            <a:chOff x="3124201" y="5402184"/>
            <a:chExt cx="990599" cy="484426"/>
          </a:xfrm>
        </p:grpSpPr>
        <p:sp>
          <p:nvSpPr>
            <p:cNvPr id="33" name="TextBox 32"/>
            <p:cNvSpPr txBox="1"/>
            <p:nvPr/>
          </p:nvSpPr>
          <p:spPr>
            <a:xfrm>
              <a:off x="3200401" y="5640389"/>
              <a:ext cx="914399" cy="246221"/>
            </a:xfrm>
            <a:prstGeom prst="rect">
              <a:avLst/>
            </a:prstGeom>
            <a:noFill/>
          </p:spPr>
          <p:txBody>
            <a:bodyPr wrap="square" rtlCol="0">
              <a:spAutoFit/>
            </a:bodyPr>
            <a:lstStyle/>
            <a:p>
              <a:r>
                <a:rPr lang="en-US" sz="1000" dirty="0" smtClean="0"/>
                <a:t>superficial</a:t>
              </a:r>
              <a:endParaRPr lang="en-US" sz="1000" dirty="0"/>
            </a:p>
          </p:txBody>
        </p:sp>
        <p:sp>
          <p:nvSpPr>
            <p:cNvPr id="34" name="TextBox 33"/>
            <p:cNvSpPr txBox="1"/>
            <p:nvPr/>
          </p:nvSpPr>
          <p:spPr>
            <a:xfrm>
              <a:off x="3124201" y="5402184"/>
              <a:ext cx="914399" cy="246221"/>
            </a:xfrm>
            <a:prstGeom prst="rect">
              <a:avLst/>
            </a:prstGeom>
            <a:noFill/>
          </p:spPr>
          <p:txBody>
            <a:bodyPr wrap="square" rtlCol="0">
              <a:spAutoFit/>
            </a:bodyPr>
            <a:lstStyle/>
            <a:p>
              <a:r>
                <a:rPr lang="en-US" sz="1000" dirty="0" smtClean="0"/>
                <a:t>deep</a:t>
              </a:r>
              <a:endParaRPr lang="en-US" sz="1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2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000"/>
                                        <p:tgtEl>
                                          <p:spTgt spid="53"/>
                                        </p:tgtEl>
                                      </p:cBhvr>
                                    </p:animEffec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7.29.jpg"/>
          <p:cNvPicPr>
            <a:picLocks noChangeAspect="1"/>
          </p:cNvPicPr>
          <p:nvPr/>
        </p:nvPicPr>
        <p:blipFill>
          <a:blip r:embed="rId2"/>
          <a:srcRect l="20486" t="18125" r="22847" b="20486"/>
          <a:stretch>
            <a:fillRect/>
          </a:stretch>
        </p:blipFill>
        <p:spPr>
          <a:xfrm>
            <a:off x="381000" y="1752600"/>
            <a:ext cx="3886200" cy="4210050"/>
          </a:xfrm>
          <a:prstGeom prst="rect">
            <a:avLst/>
          </a:prstGeom>
        </p:spPr>
      </p:pic>
      <p:sp>
        <p:nvSpPr>
          <p:cNvPr id="3" name="Rectangle 2"/>
          <p:cNvSpPr/>
          <p:nvPr/>
        </p:nvSpPr>
        <p:spPr>
          <a:xfrm>
            <a:off x="4648200" y="1752600"/>
            <a:ext cx="4267200" cy="1938992"/>
          </a:xfrm>
          <a:prstGeom prst="rect">
            <a:avLst/>
          </a:prstGeom>
          <a:effectLst>
            <a:outerShdw blurRad="177800" dist="114300" dir="2700000" sx="125000" sy="125000" algn="tl" rotWithShape="0">
              <a:srgbClr val="FFFF00">
                <a:alpha val="43000"/>
              </a:srgbClr>
            </a:outerShdw>
          </a:effectLst>
        </p:spPr>
        <p:txBody>
          <a:bodyPr wrap="square">
            <a:spAutoFit/>
          </a:bodyPr>
          <a:lstStyle/>
          <a:p>
            <a:pPr>
              <a:buNone/>
            </a:pPr>
            <a:r>
              <a:rPr lang="en-US" sz="2000" dirty="0" smtClean="0"/>
              <a:t>The femoral triangle has a major collection of </a:t>
            </a:r>
            <a:r>
              <a:rPr lang="en-US" sz="2000" b="1" dirty="0" smtClean="0">
                <a:solidFill>
                  <a:srgbClr val="A39A22"/>
                </a:solidFill>
                <a:effectLst>
                  <a:outerShdw blurRad="50800" dist="38100" dir="2700000" algn="tl" rotWithShape="0">
                    <a:srgbClr val="FFFF00">
                      <a:alpha val="43000"/>
                    </a:srgbClr>
                  </a:outerShdw>
                </a:effectLst>
              </a:rPr>
              <a:t>superficial</a:t>
            </a:r>
            <a:r>
              <a:rPr lang="en-US" sz="2000" dirty="0" smtClean="0">
                <a:solidFill>
                  <a:srgbClr val="A39A22"/>
                </a:solidFill>
                <a:effectLst>
                  <a:outerShdw blurRad="50800" dist="38100" dir="2700000" algn="tl" rotWithShape="0">
                    <a:srgbClr val="FFFF00">
                      <a:alpha val="43000"/>
                    </a:srgbClr>
                  </a:outerShdw>
                </a:effectLst>
              </a:rPr>
              <a:t> </a:t>
            </a:r>
            <a:r>
              <a:rPr lang="en-US" sz="2000" dirty="0" smtClean="0"/>
              <a:t>and </a:t>
            </a:r>
            <a:r>
              <a:rPr lang="en-US" sz="2000" b="1" dirty="0" smtClean="0">
                <a:solidFill>
                  <a:srgbClr val="008000"/>
                </a:solidFill>
              </a:rPr>
              <a:t>deep</a:t>
            </a:r>
            <a:r>
              <a:rPr lang="en-US" sz="2000" dirty="0" smtClean="0"/>
              <a:t> lymph node in which the lymph collected from the lower limb passes before heading back towards the heart.</a:t>
            </a:r>
          </a:p>
        </p:txBody>
      </p:sp>
      <p:grpSp>
        <p:nvGrpSpPr>
          <p:cNvPr id="26" name="Group 25"/>
          <p:cNvGrpSpPr/>
          <p:nvPr/>
        </p:nvGrpSpPr>
        <p:grpSpPr>
          <a:xfrm>
            <a:off x="2285997" y="2819404"/>
            <a:ext cx="2965453" cy="2838267"/>
            <a:chOff x="2285997" y="2819404"/>
            <a:chExt cx="2965453" cy="2838267"/>
          </a:xfrm>
        </p:grpSpPr>
        <p:sp>
          <p:nvSpPr>
            <p:cNvPr id="4" name="TextBox 3"/>
            <p:cNvSpPr txBox="1"/>
            <p:nvPr/>
          </p:nvSpPr>
          <p:spPr>
            <a:xfrm>
              <a:off x="3692525" y="5011340"/>
              <a:ext cx="1558925" cy="646331"/>
            </a:xfrm>
            <a:prstGeom prst="rect">
              <a:avLst/>
            </a:prstGeom>
            <a:solidFill>
              <a:schemeClr val="bg1"/>
            </a:solidFill>
            <a:ln>
              <a:solidFill>
                <a:schemeClr val="tx1"/>
              </a:solidFill>
            </a:ln>
          </p:spPr>
          <p:txBody>
            <a:bodyPr wrap="square" rtlCol="0">
              <a:spAutoFit/>
            </a:bodyPr>
            <a:lstStyle/>
            <a:p>
              <a:r>
                <a:rPr lang="en-US" dirty="0" smtClean="0"/>
                <a:t>Superficial lymph nodes</a:t>
              </a:r>
              <a:endParaRPr lang="en-US" dirty="0"/>
            </a:p>
          </p:txBody>
        </p:sp>
        <p:cxnSp>
          <p:nvCxnSpPr>
            <p:cNvPr id="5" name="Straight Arrow Connector 4"/>
            <p:cNvCxnSpPr>
              <a:stCxn id="4" idx="1"/>
            </p:cNvCxnSpPr>
            <p:nvPr/>
          </p:nvCxnSpPr>
          <p:spPr>
            <a:xfrm rot="10800000">
              <a:off x="2549183" y="4135640"/>
              <a:ext cx="1143343" cy="11988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1"/>
            </p:cNvCxnSpPr>
            <p:nvPr/>
          </p:nvCxnSpPr>
          <p:spPr>
            <a:xfrm rot="10800000">
              <a:off x="2285997" y="2819404"/>
              <a:ext cx="1406528" cy="251510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506533" y="801464"/>
            <a:ext cx="1558925" cy="2017939"/>
            <a:chOff x="1506533" y="801464"/>
            <a:chExt cx="1558925" cy="2017939"/>
          </a:xfrm>
        </p:grpSpPr>
        <p:cxnSp>
          <p:nvCxnSpPr>
            <p:cNvPr id="10" name="Straight Arrow Connector 9"/>
            <p:cNvCxnSpPr/>
            <p:nvPr/>
          </p:nvCxnSpPr>
          <p:spPr>
            <a:xfrm rot="16200000" flipH="1">
              <a:off x="1904996" y="1828799"/>
              <a:ext cx="1371606" cy="6096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6200000" flipH="1">
              <a:off x="2247895" y="1485897"/>
              <a:ext cx="762006" cy="68580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506533" y="801464"/>
              <a:ext cx="1558925" cy="646331"/>
            </a:xfrm>
            <a:prstGeom prst="rect">
              <a:avLst/>
            </a:prstGeom>
            <a:solidFill>
              <a:schemeClr val="bg1"/>
            </a:solidFill>
            <a:ln>
              <a:solidFill>
                <a:schemeClr val="tx1"/>
              </a:solidFill>
            </a:ln>
          </p:spPr>
          <p:txBody>
            <a:bodyPr wrap="square" rtlCol="0">
              <a:spAutoFit/>
            </a:bodyPr>
            <a:lstStyle/>
            <a:p>
              <a:r>
                <a:rPr lang="en-US" dirty="0" smtClean="0"/>
                <a:t>Deep lymph nodes </a:t>
              </a:r>
              <a:endParaRPr lang="en-US" dirty="0"/>
            </a:p>
          </p:txBody>
        </p:sp>
      </p:grpSp>
      <p:sp>
        <p:nvSpPr>
          <p:cNvPr id="25" name="Title 4"/>
          <p:cNvSpPr txBox="1">
            <a:spLocks/>
          </p:cNvSpPr>
          <p:nvPr/>
        </p:nvSpPr>
        <p:spPr>
          <a:xfrm>
            <a:off x="1676400" y="76200"/>
            <a:ext cx="7467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Lymphatic Structures of the Thigh</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mj-lt"/>
                <a:ea typeface="+mj-ea"/>
                <a:cs typeface="+mj-cs"/>
              </a:rPr>
              <a:t>(cont.)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0" y="228600"/>
            <a:ext cx="3962400" cy="1143000"/>
          </a:xfrm>
        </p:spPr>
        <p:txBody>
          <a:bodyPr>
            <a:normAutofit/>
          </a:bodyPr>
          <a:lstStyle/>
          <a:p>
            <a:r>
              <a:rPr lang="en-US" sz="2800" b="1" u="sng" dirty="0" smtClean="0"/>
              <a:t>Distinct Regions of the Lower Limb</a:t>
            </a:r>
            <a:endParaRPr lang="en-US" sz="2800" b="1" u="sng" dirty="0"/>
          </a:p>
        </p:txBody>
      </p:sp>
      <p:sp>
        <p:nvSpPr>
          <p:cNvPr id="9" name="TextBox 8"/>
          <p:cNvSpPr txBox="1"/>
          <p:nvPr/>
        </p:nvSpPr>
        <p:spPr>
          <a:xfrm>
            <a:off x="4114800" y="1447800"/>
            <a:ext cx="5029200" cy="1815882"/>
          </a:xfrm>
          <a:prstGeom prst="rect">
            <a:avLst/>
          </a:prstGeom>
          <a:noFill/>
        </p:spPr>
        <p:txBody>
          <a:bodyPr wrap="square" rtlCol="0">
            <a:spAutoFit/>
          </a:bodyPr>
          <a:lstStyle/>
          <a:p>
            <a:endParaRPr lang="en-US" sz="2800" b="1" dirty="0" smtClean="0"/>
          </a:p>
          <a:p>
            <a:endParaRPr lang="en-US" sz="2000" dirty="0" smtClean="0"/>
          </a:p>
          <a:p>
            <a:r>
              <a:rPr lang="en-US" sz="2000" dirty="0" smtClean="0"/>
              <a:t>The Lower limb in subdivided into three regions: </a:t>
            </a:r>
            <a:r>
              <a:rPr lang="en-US" sz="2000" b="1" dirty="0" smtClean="0">
                <a:solidFill>
                  <a:schemeClr val="tx2">
                    <a:lumMod val="60000"/>
                    <a:lumOff val="40000"/>
                  </a:schemeClr>
                </a:solidFill>
              </a:rPr>
              <a:t>Thigh</a:t>
            </a:r>
            <a:r>
              <a:rPr lang="en-US" sz="2000" dirty="0" smtClean="0"/>
              <a:t>,</a:t>
            </a:r>
            <a:r>
              <a:rPr lang="en-US" sz="2000" b="1" dirty="0" smtClean="0"/>
              <a:t> </a:t>
            </a:r>
            <a:r>
              <a:rPr lang="en-US" sz="2000" b="1" dirty="0" smtClean="0">
                <a:solidFill>
                  <a:schemeClr val="accent6">
                    <a:lumMod val="75000"/>
                  </a:schemeClr>
                </a:solidFill>
              </a:rPr>
              <a:t>Lower Leg</a:t>
            </a:r>
            <a:r>
              <a:rPr lang="en-US" sz="2000" dirty="0" smtClean="0"/>
              <a:t>, and </a:t>
            </a:r>
            <a:r>
              <a:rPr lang="en-US" sz="2000" b="1" dirty="0" smtClean="0">
                <a:solidFill>
                  <a:srgbClr val="00B050"/>
                </a:solidFill>
              </a:rPr>
              <a:t>Foot</a:t>
            </a:r>
            <a:r>
              <a:rPr lang="en-US" sz="2000" dirty="0" smtClean="0"/>
              <a:t>. </a:t>
            </a:r>
          </a:p>
          <a:p>
            <a:endParaRPr lang="en-US" sz="2400" dirty="0" smtClean="0"/>
          </a:p>
        </p:txBody>
      </p:sp>
      <p:pic>
        <p:nvPicPr>
          <p:cNvPr id="18" name="Picture 17" descr="Fig._24.1_A-3.jpg"/>
          <p:cNvPicPr>
            <a:picLocks noChangeAspect="1"/>
          </p:cNvPicPr>
          <p:nvPr/>
        </p:nvPicPr>
        <p:blipFill>
          <a:blip r:embed="rId2"/>
          <a:srcRect l="20732" r="26829"/>
          <a:stretch>
            <a:fillRect/>
          </a:stretch>
        </p:blipFill>
        <p:spPr>
          <a:xfrm>
            <a:off x="457200" y="304800"/>
            <a:ext cx="3276600" cy="6248400"/>
          </a:xfrm>
          <a:prstGeom prst="rect">
            <a:avLst/>
          </a:prstGeom>
        </p:spPr>
      </p:pic>
      <p:sp>
        <p:nvSpPr>
          <p:cNvPr id="19" name="Freeform 18"/>
          <p:cNvSpPr/>
          <p:nvPr/>
        </p:nvSpPr>
        <p:spPr>
          <a:xfrm>
            <a:off x="1756783" y="1219200"/>
            <a:ext cx="687799" cy="2353147"/>
          </a:xfrm>
          <a:custGeom>
            <a:avLst/>
            <a:gdLst>
              <a:gd name="connsiteX0" fmla="*/ 135636 w 525780"/>
              <a:gd name="connsiteY0" fmla="*/ 42672 h 2580132"/>
              <a:gd name="connsiteX1" fmla="*/ 53340 w 525780"/>
              <a:gd name="connsiteY1" fmla="*/ 60960 h 2580132"/>
              <a:gd name="connsiteX2" fmla="*/ 7620 w 525780"/>
              <a:gd name="connsiteY2" fmla="*/ 97536 h 2580132"/>
              <a:gd name="connsiteX3" fmla="*/ 7620 w 525780"/>
              <a:gd name="connsiteY3" fmla="*/ 188976 h 2580132"/>
              <a:gd name="connsiteX4" fmla="*/ 25908 w 525780"/>
              <a:gd name="connsiteY4" fmla="*/ 262128 h 2580132"/>
              <a:gd name="connsiteX5" fmla="*/ 53340 w 525780"/>
              <a:gd name="connsiteY5" fmla="*/ 326136 h 2580132"/>
              <a:gd name="connsiteX6" fmla="*/ 80772 w 525780"/>
              <a:gd name="connsiteY6" fmla="*/ 563880 h 2580132"/>
              <a:gd name="connsiteX7" fmla="*/ 126492 w 525780"/>
              <a:gd name="connsiteY7" fmla="*/ 1149096 h 2580132"/>
              <a:gd name="connsiteX8" fmla="*/ 163068 w 525780"/>
              <a:gd name="connsiteY8" fmla="*/ 1652016 h 2580132"/>
              <a:gd name="connsiteX9" fmla="*/ 153924 w 525780"/>
              <a:gd name="connsiteY9" fmla="*/ 2026920 h 2580132"/>
              <a:gd name="connsiteX10" fmla="*/ 80772 w 525780"/>
              <a:gd name="connsiteY10" fmla="*/ 2209800 h 2580132"/>
              <a:gd name="connsiteX11" fmla="*/ 53340 w 525780"/>
              <a:gd name="connsiteY11" fmla="*/ 2337816 h 2580132"/>
              <a:gd name="connsiteX12" fmla="*/ 80772 w 525780"/>
              <a:gd name="connsiteY12" fmla="*/ 2520696 h 2580132"/>
              <a:gd name="connsiteX13" fmla="*/ 281940 w 525780"/>
              <a:gd name="connsiteY13" fmla="*/ 2484120 h 2580132"/>
              <a:gd name="connsiteX14" fmla="*/ 419100 w 525780"/>
              <a:gd name="connsiteY14" fmla="*/ 2575560 h 2580132"/>
              <a:gd name="connsiteX15" fmla="*/ 409956 w 525780"/>
              <a:gd name="connsiteY15" fmla="*/ 2456688 h 2580132"/>
              <a:gd name="connsiteX16" fmla="*/ 510540 w 525780"/>
              <a:gd name="connsiteY16" fmla="*/ 2410968 h 2580132"/>
              <a:gd name="connsiteX17" fmla="*/ 501396 w 525780"/>
              <a:gd name="connsiteY17" fmla="*/ 2328672 h 2580132"/>
              <a:gd name="connsiteX18" fmla="*/ 473964 w 525780"/>
              <a:gd name="connsiteY18" fmla="*/ 2273808 h 2580132"/>
              <a:gd name="connsiteX19" fmla="*/ 428244 w 525780"/>
              <a:gd name="connsiteY19" fmla="*/ 2209800 h 2580132"/>
              <a:gd name="connsiteX20" fmla="*/ 355092 w 525780"/>
              <a:gd name="connsiteY20" fmla="*/ 2081784 h 2580132"/>
              <a:gd name="connsiteX21" fmla="*/ 336804 w 525780"/>
              <a:gd name="connsiteY21" fmla="*/ 1752600 h 2580132"/>
              <a:gd name="connsiteX22" fmla="*/ 309372 w 525780"/>
              <a:gd name="connsiteY22" fmla="*/ 1240536 h 2580132"/>
              <a:gd name="connsiteX23" fmla="*/ 272796 w 525780"/>
              <a:gd name="connsiteY23" fmla="*/ 573024 h 2580132"/>
              <a:gd name="connsiteX24" fmla="*/ 281940 w 525780"/>
              <a:gd name="connsiteY24" fmla="*/ 390144 h 2580132"/>
              <a:gd name="connsiteX25" fmla="*/ 345948 w 525780"/>
              <a:gd name="connsiteY25" fmla="*/ 280416 h 2580132"/>
              <a:gd name="connsiteX26" fmla="*/ 382524 w 525780"/>
              <a:gd name="connsiteY26" fmla="*/ 198120 h 2580132"/>
              <a:gd name="connsiteX27" fmla="*/ 364236 w 525780"/>
              <a:gd name="connsiteY27" fmla="*/ 97536 h 2580132"/>
              <a:gd name="connsiteX28" fmla="*/ 281940 w 525780"/>
              <a:gd name="connsiteY28" fmla="*/ 15240 h 2580132"/>
              <a:gd name="connsiteX29" fmla="*/ 227076 w 525780"/>
              <a:gd name="connsiteY29" fmla="*/ 6096 h 2580132"/>
              <a:gd name="connsiteX30" fmla="*/ 135636 w 525780"/>
              <a:gd name="connsiteY30" fmla="*/ 42672 h 2580132"/>
              <a:gd name="connsiteX0" fmla="*/ 134814 w 524958"/>
              <a:gd name="connsiteY0" fmla="*/ 42672 h 2580132"/>
              <a:gd name="connsiteX1" fmla="*/ 52518 w 524958"/>
              <a:gd name="connsiteY1" fmla="*/ 60960 h 2580132"/>
              <a:gd name="connsiteX2" fmla="*/ 65875 w 524958"/>
              <a:gd name="connsiteY2" fmla="*/ 254573 h 2580132"/>
              <a:gd name="connsiteX3" fmla="*/ 6798 w 524958"/>
              <a:gd name="connsiteY3" fmla="*/ 188976 h 2580132"/>
              <a:gd name="connsiteX4" fmla="*/ 25086 w 524958"/>
              <a:gd name="connsiteY4" fmla="*/ 262128 h 2580132"/>
              <a:gd name="connsiteX5" fmla="*/ 52518 w 524958"/>
              <a:gd name="connsiteY5" fmla="*/ 326136 h 2580132"/>
              <a:gd name="connsiteX6" fmla="*/ 79950 w 524958"/>
              <a:gd name="connsiteY6" fmla="*/ 563880 h 2580132"/>
              <a:gd name="connsiteX7" fmla="*/ 125670 w 524958"/>
              <a:gd name="connsiteY7" fmla="*/ 1149096 h 2580132"/>
              <a:gd name="connsiteX8" fmla="*/ 162246 w 524958"/>
              <a:gd name="connsiteY8" fmla="*/ 1652016 h 2580132"/>
              <a:gd name="connsiteX9" fmla="*/ 153102 w 524958"/>
              <a:gd name="connsiteY9" fmla="*/ 2026920 h 2580132"/>
              <a:gd name="connsiteX10" fmla="*/ 79950 w 524958"/>
              <a:gd name="connsiteY10" fmla="*/ 2209800 h 2580132"/>
              <a:gd name="connsiteX11" fmla="*/ 52518 w 524958"/>
              <a:gd name="connsiteY11" fmla="*/ 2337816 h 2580132"/>
              <a:gd name="connsiteX12" fmla="*/ 79950 w 524958"/>
              <a:gd name="connsiteY12" fmla="*/ 2520696 h 2580132"/>
              <a:gd name="connsiteX13" fmla="*/ 281118 w 524958"/>
              <a:gd name="connsiteY13" fmla="*/ 2484120 h 2580132"/>
              <a:gd name="connsiteX14" fmla="*/ 418278 w 524958"/>
              <a:gd name="connsiteY14" fmla="*/ 2575560 h 2580132"/>
              <a:gd name="connsiteX15" fmla="*/ 409134 w 524958"/>
              <a:gd name="connsiteY15" fmla="*/ 2456688 h 2580132"/>
              <a:gd name="connsiteX16" fmla="*/ 509718 w 524958"/>
              <a:gd name="connsiteY16" fmla="*/ 2410968 h 2580132"/>
              <a:gd name="connsiteX17" fmla="*/ 500574 w 524958"/>
              <a:gd name="connsiteY17" fmla="*/ 2328672 h 2580132"/>
              <a:gd name="connsiteX18" fmla="*/ 473142 w 524958"/>
              <a:gd name="connsiteY18" fmla="*/ 2273808 h 2580132"/>
              <a:gd name="connsiteX19" fmla="*/ 427422 w 524958"/>
              <a:gd name="connsiteY19" fmla="*/ 2209800 h 2580132"/>
              <a:gd name="connsiteX20" fmla="*/ 354270 w 524958"/>
              <a:gd name="connsiteY20" fmla="*/ 2081784 h 2580132"/>
              <a:gd name="connsiteX21" fmla="*/ 335982 w 524958"/>
              <a:gd name="connsiteY21" fmla="*/ 1752600 h 2580132"/>
              <a:gd name="connsiteX22" fmla="*/ 308550 w 524958"/>
              <a:gd name="connsiteY22" fmla="*/ 1240536 h 2580132"/>
              <a:gd name="connsiteX23" fmla="*/ 271974 w 524958"/>
              <a:gd name="connsiteY23" fmla="*/ 573024 h 2580132"/>
              <a:gd name="connsiteX24" fmla="*/ 281118 w 524958"/>
              <a:gd name="connsiteY24" fmla="*/ 390144 h 2580132"/>
              <a:gd name="connsiteX25" fmla="*/ 345126 w 524958"/>
              <a:gd name="connsiteY25" fmla="*/ 280416 h 2580132"/>
              <a:gd name="connsiteX26" fmla="*/ 381702 w 524958"/>
              <a:gd name="connsiteY26" fmla="*/ 198120 h 2580132"/>
              <a:gd name="connsiteX27" fmla="*/ 363414 w 524958"/>
              <a:gd name="connsiteY27" fmla="*/ 97536 h 2580132"/>
              <a:gd name="connsiteX28" fmla="*/ 281118 w 524958"/>
              <a:gd name="connsiteY28" fmla="*/ 15240 h 2580132"/>
              <a:gd name="connsiteX29" fmla="*/ 226254 w 524958"/>
              <a:gd name="connsiteY29" fmla="*/ 6096 h 2580132"/>
              <a:gd name="connsiteX30" fmla="*/ 134814 w 524958"/>
              <a:gd name="connsiteY30" fmla="*/ 42672 h 2580132"/>
              <a:gd name="connsiteX0" fmla="*/ 134814 w 524958"/>
              <a:gd name="connsiteY0" fmla="*/ 42672 h 2580132"/>
              <a:gd name="connsiteX1" fmla="*/ 111595 w 524958"/>
              <a:gd name="connsiteY1" fmla="*/ 139479 h 2580132"/>
              <a:gd name="connsiteX2" fmla="*/ 65875 w 524958"/>
              <a:gd name="connsiteY2" fmla="*/ 254573 h 2580132"/>
              <a:gd name="connsiteX3" fmla="*/ 6798 w 524958"/>
              <a:gd name="connsiteY3" fmla="*/ 188976 h 2580132"/>
              <a:gd name="connsiteX4" fmla="*/ 25086 w 524958"/>
              <a:gd name="connsiteY4" fmla="*/ 262128 h 2580132"/>
              <a:gd name="connsiteX5" fmla="*/ 52518 w 524958"/>
              <a:gd name="connsiteY5" fmla="*/ 326136 h 2580132"/>
              <a:gd name="connsiteX6" fmla="*/ 79950 w 524958"/>
              <a:gd name="connsiteY6" fmla="*/ 563880 h 2580132"/>
              <a:gd name="connsiteX7" fmla="*/ 125670 w 524958"/>
              <a:gd name="connsiteY7" fmla="*/ 1149096 h 2580132"/>
              <a:gd name="connsiteX8" fmla="*/ 162246 w 524958"/>
              <a:gd name="connsiteY8" fmla="*/ 1652016 h 2580132"/>
              <a:gd name="connsiteX9" fmla="*/ 153102 w 524958"/>
              <a:gd name="connsiteY9" fmla="*/ 2026920 h 2580132"/>
              <a:gd name="connsiteX10" fmla="*/ 79950 w 524958"/>
              <a:gd name="connsiteY10" fmla="*/ 2209800 h 2580132"/>
              <a:gd name="connsiteX11" fmla="*/ 52518 w 524958"/>
              <a:gd name="connsiteY11" fmla="*/ 2337816 h 2580132"/>
              <a:gd name="connsiteX12" fmla="*/ 79950 w 524958"/>
              <a:gd name="connsiteY12" fmla="*/ 2520696 h 2580132"/>
              <a:gd name="connsiteX13" fmla="*/ 281118 w 524958"/>
              <a:gd name="connsiteY13" fmla="*/ 2484120 h 2580132"/>
              <a:gd name="connsiteX14" fmla="*/ 418278 w 524958"/>
              <a:gd name="connsiteY14" fmla="*/ 2575560 h 2580132"/>
              <a:gd name="connsiteX15" fmla="*/ 409134 w 524958"/>
              <a:gd name="connsiteY15" fmla="*/ 2456688 h 2580132"/>
              <a:gd name="connsiteX16" fmla="*/ 509718 w 524958"/>
              <a:gd name="connsiteY16" fmla="*/ 2410968 h 2580132"/>
              <a:gd name="connsiteX17" fmla="*/ 500574 w 524958"/>
              <a:gd name="connsiteY17" fmla="*/ 2328672 h 2580132"/>
              <a:gd name="connsiteX18" fmla="*/ 473142 w 524958"/>
              <a:gd name="connsiteY18" fmla="*/ 2273808 h 2580132"/>
              <a:gd name="connsiteX19" fmla="*/ 427422 w 524958"/>
              <a:gd name="connsiteY19" fmla="*/ 2209800 h 2580132"/>
              <a:gd name="connsiteX20" fmla="*/ 354270 w 524958"/>
              <a:gd name="connsiteY20" fmla="*/ 2081784 h 2580132"/>
              <a:gd name="connsiteX21" fmla="*/ 335982 w 524958"/>
              <a:gd name="connsiteY21" fmla="*/ 1752600 h 2580132"/>
              <a:gd name="connsiteX22" fmla="*/ 308550 w 524958"/>
              <a:gd name="connsiteY22" fmla="*/ 1240536 h 2580132"/>
              <a:gd name="connsiteX23" fmla="*/ 271974 w 524958"/>
              <a:gd name="connsiteY23" fmla="*/ 573024 h 2580132"/>
              <a:gd name="connsiteX24" fmla="*/ 281118 w 524958"/>
              <a:gd name="connsiteY24" fmla="*/ 390144 h 2580132"/>
              <a:gd name="connsiteX25" fmla="*/ 345126 w 524958"/>
              <a:gd name="connsiteY25" fmla="*/ 280416 h 2580132"/>
              <a:gd name="connsiteX26" fmla="*/ 381702 w 524958"/>
              <a:gd name="connsiteY26" fmla="*/ 198120 h 2580132"/>
              <a:gd name="connsiteX27" fmla="*/ 363414 w 524958"/>
              <a:gd name="connsiteY27" fmla="*/ 97536 h 2580132"/>
              <a:gd name="connsiteX28" fmla="*/ 281118 w 524958"/>
              <a:gd name="connsiteY28" fmla="*/ 15240 h 2580132"/>
              <a:gd name="connsiteX29" fmla="*/ 226254 w 524958"/>
              <a:gd name="connsiteY29" fmla="*/ 6096 h 2580132"/>
              <a:gd name="connsiteX30" fmla="*/ 134814 w 524958"/>
              <a:gd name="connsiteY30" fmla="*/ 42672 h 2580132"/>
              <a:gd name="connsiteX0" fmla="*/ 193891 w 524958"/>
              <a:gd name="connsiteY0" fmla="*/ 224359 h 2604781"/>
              <a:gd name="connsiteX1" fmla="*/ 111595 w 524958"/>
              <a:gd name="connsiteY1" fmla="*/ 164128 h 2604781"/>
              <a:gd name="connsiteX2" fmla="*/ 65875 w 524958"/>
              <a:gd name="connsiteY2" fmla="*/ 279222 h 2604781"/>
              <a:gd name="connsiteX3" fmla="*/ 6798 w 524958"/>
              <a:gd name="connsiteY3" fmla="*/ 213625 h 2604781"/>
              <a:gd name="connsiteX4" fmla="*/ 25086 w 524958"/>
              <a:gd name="connsiteY4" fmla="*/ 286777 h 2604781"/>
              <a:gd name="connsiteX5" fmla="*/ 52518 w 524958"/>
              <a:gd name="connsiteY5" fmla="*/ 350785 h 2604781"/>
              <a:gd name="connsiteX6" fmla="*/ 79950 w 524958"/>
              <a:gd name="connsiteY6" fmla="*/ 588529 h 2604781"/>
              <a:gd name="connsiteX7" fmla="*/ 125670 w 524958"/>
              <a:gd name="connsiteY7" fmla="*/ 1173745 h 2604781"/>
              <a:gd name="connsiteX8" fmla="*/ 162246 w 524958"/>
              <a:gd name="connsiteY8" fmla="*/ 1676665 h 2604781"/>
              <a:gd name="connsiteX9" fmla="*/ 153102 w 524958"/>
              <a:gd name="connsiteY9" fmla="*/ 2051569 h 2604781"/>
              <a:gd name="connsiteX10" fmla="*/ 79950 w 524958"/>
              <a:gd name="connsiteY10" fmla="*/ 2234449 h 2604781"/>
              <a:gd name="connsiteX11" fmla="*/ 52518 w 524958"/>
              <a:gd name="connsiteY11" fmla="*/ 2362465 h 2604781"/>
              <a:gd name="connsiteX12" fmla="*/ 79950 w 524958"/>
              <a:gd name="connsiteY12" fmla="*/ 2545345 h 2604781"/>
              <a:gd name="connsiteX13" fmla="*/ 281118 w 524958"/>
              <a:gd name="connsiteY13" fmla="*/ 2508769 h 2604781"/>
              <a:gd name="connsiteX14" fmla="*/ 418278 w 524958"/>
              <a:gd name="connsiteY14" fmla="*/ 2600209 h 2604781"/>
              <a:gd name="connsiteX15" fmla="*/ 409134 w 524958"/>
              <a:gd name="connsiteY15" fmla="*/ 2481337 h 2604781"/>
              <a:gd name="connsiteX16" fmla="*/ 509718 w 524958"/>
              <a:gd name="connsiteY16" fmla="*/ 2435617 h 2604781"/>
              <a:gd name="connsiteX17" fmla="*/ 500574 w 524958"/>
              <a:gd name="connsiteY17" fmla="*/ 2353321 h 2604781"/>
              <a:gd name="connsiteX18" fmla="*/ 473142 w 524958"/>
              <a:gd name="connsiteY18" fmla="*/ 2298457 h 2604781"/>
              <a:gd name="connsiteX19" fmla="*/ 427422 w 524958"/>
              <a:gd name="connsiteY19" fmla="*/ 2234449 h 2604781"/>
              <a:gd name="connsiteX20" fmla="*/ 354270 w 524958"/>
              <a:gd name="connsiteY20" fmla="*/ 2106433 h 2604781"/>
              <a:gd name="connsiteX21" fmla="*/ 335982 w 524958"/>
              <a:gd name="connsiteY21" fmla="*/ 1777249 h 2604781"/>
              <a:gd name="connsiteX22" fmla="*/ 308550 w 524958"/>
              <a:gd name="connsiteY22" fmla="*/ 1265185 h 2604781"/>
              <a:gd name="connsiteX23" fmla="*/ 271974 w 524958"/>
              <a:gd name="connsiteY23" fmla="*/ 597673 h 2604781"/>
              <a:gd name="connsiteX24" fmla="*/ 281118 w 524958"/>
              <a:gd name="connsiteY24" fmla="*/ 414793 h 2604781"/>
              <a:gd name="connsiteX25" fmla="*/ 345126 w 524958"/>
              <a:gd name="connsiteY25" fmla="*/ 305065 h 2604781"/>
              <a:gd name="connsiteX26" fmla="*/ 381702 w 524958"/>
              <a:gd name="connsiteY26" fmla="*/ 222769 h 2604781"/>
              <a:gd name="connsiteX27" fmla="*/ 363414 w 524958"/>
              <a:gd name="connsiteY27" fmla="*/ 122185 h 2604781"/>
              <a:gd name="connsiteX28" fmla="*/ 281118 w 524958"/>
              <a:gd name="connsiteY28" fmla="*/ 39889 h 2604781"/>
              <a:gd name="connsiteX29" fmla="*/ 226254 w 524958"/>
              <a:gd name="connsiteY29" fmla="*/ 30745 h 2604781"/>
              <a:gd name="connsiteX30" fmla="*/ 193891 w 524958"/>
              <a:gd name="connsiteY30" fmla="*/ 224359 h 2604781"/>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81702 w 524958"/>
              <a:gd name="connsiteY26" fmla="*/ 203661 h 2585673"/>
              <a:gd name="connsiteX27" fmla="*/ 363414 w 524958"/>
              <a:gd name="connsiteY27" fmla="*/ 103077 h 2585673"/>
              <a:gd name="connsiteX28" fmla="*/ 281118 w 524958"/>
              <a:gd name="connsiteY28" fmla="*/ 20781 h 2585673"/>
              <a:gd name="connsiteX29" fmla="*/ 226254 w 524958"/>
              <a:gd name="connsiteY29" fmla="*/ 11637 h 2585673"/>
              <a:gd name="connsiteX30" fmla="*/ 221536 w 524958"/>
              <a:gd name="connsiteY30" fmla="*/ 90604 h 2585673"/>
              <a:gd name="connsiteX31" fmla="*/ 193891 w 524958"/>
              <a:gd name="connsiteY31"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364476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345126 w 524958"/>
              <a:gd name="connsiteY25" fmla="*/ 364476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345126 w 524958"/>
              <a:gd name="connsiteY25" fmla="*/ 364476 h 2585673"/>
              <a:gd name="connsiteX26" fmla="*/ 280613 w 524958"/>
              <a:gd name="connsiteY26" fmla="*/ 359878 h 2585673"/>
              <a:gd name="connsiteX27" fmla="*/ 290459 w 524958"/>
              <a:gd name="connsiteY27" fmla="*/ 352334 h 2585673"/>
              <a:gd name="connsiteX28" fmla="*/ 381702 w 524958"/>
              <a:gd name="connsiteY28" fmla="*/ 203661 h 2585673"/>
              <a:gd name="connsiteX29" fmla="*/ 363414 w 524958"/>
              <a:gd name="connsiteY29" fmla="*/ 103077 h 2585673"/>
              <a:gd name="connsiteX30" fmla="*/ 281118 w 524958"/>
              <a:gd name="connsiteY30" fmla="*/ 20781 h 2585673"/>
              <a:gd name="connsiteX31" fmla="*/ 226254 w 524958"/>
              <a:gd name="connsiteY31" fmla="*/ 11637 h 2585673"/>
              <a:gd name="connsiteX32" fmla="*/ 221536 w 524958"/>
              <a:gd name="connsiteY32" fmla="*/ 90604 h 2585673"/>
              <a:gd name="connsiteX33" fmla="*/ 193891 w 524958"/>
              <a:gd name="connsiteY33"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286050 w 524958"/>
              <a:gd name="connsiteY25" fmla="*/ 442995 h 2585673"/>
              <a:gd name="connsiteX26" fmla="*/ 280613 w 524958"/>
              <a:gd name="connsiteY26" fmla="*/ 359878 h 2585673"/>
              <a:gd name="connsiteX27" fmla="*/ 290459 w 524958"/>
              <a:gd name="connsiteY27" fmla="*/ 352334 h 2585673"/>
              <a:gd name="connsiteX28" fmla="*/ 381702 w 524958"/>
              <a:gd name="connsiteY28" fmla="*/ 203661 h 2585673"/>
              <a:gd name="connsiteX29" fmla="*/ 363414 w 524958"/>
              <a:gd name="connsiteY29" fmla="*/ 103077 h 2585673"/>
              <a:gd name="connsiteX30" fmla="*/ 281118 w 524958"/>
              <a:gd name="connsiteY30" fmla="*/ 20781 h 2585673"/>
              <a:gd name="connsiteX31" fmla="*/ 226254 w 524958"/>
              <a:gd name="connsiteY31" fmla="*/ 11637 h 2585673"/>
              <a:gd name="connsiteX32" fmla="*/ 221536 w 524958"/>
              <a:gd name="connsiteY32" fmla="*/ 90604 h 2585673"/>
              <a:gd name="connsiteX33" fmla="*/ 193891 w 524958"/>
              <a:gd name="connsiteY33" fmla="*/ 205251 h 2585673"/>
              <a:gd name="connsiteX0" fmla="*/ 193891 w 603487"/>
              <a:gd name="connsiteY0" fmla="*/ 205251 h 2585673"/>
              <a:gd name="connsiteX1" fmla="*/ 111595 w 603487"/>
              <a:gd name="connsiteY1" fmla="*/ 145020 h 2585673"/>
              <a:gd name="connsiteX2" fmla="*/ 65875 w 603487"/>
              <a:gd name="connsiteY2" fmla="*/ 260114 h 2585673"/>
              <a:gd name="connsiteX3" fmla="*/ 6798 w 603487"/>
              <a:gd name="connsiteY3" fmla="*/ 194517 h 2585673"/>
              <a:gd name="connsiteX4" fmla="*/ 25086 w 603487"/>
              <a:gd name="connsiteY4" fmla="*/ 267669 h 2585673"/>
              <a:gd name="connsiteX5" fmla="*/ 52518 w 603487"/>
              <a:gd name="connsiteY5" fmla="*/ 331677 h 2585673"/>
              <a:gd name="connsiteX6" fmla="*/ 79950 w 603487"/>
              <a:gd name="connsiteY6" fmla="*/ 569421 h 2585673"/>
              <a:gd name="connsiteX7" fmla="*/ 125670 w 603487"/>
              <a:gd name="connsiteY7" fmla="*/ 1154637 h 2585673"/>
              <a:gd name="connsiteX8" fmla="*/ 162246 w 603487"/>
              <a:gd name="connsiteY8" fmla="*/ 1657557 h 2585673"/>
              <a:gd name="connsiteX9" fmla="*/ 153102 w 603487"/>
              <a:gd name="connsiteY9" fmla="*/ 2032461 h 2585673"/>
              <a:gd name="connsiteX10" fmla="*/ 79950 w 603487"/>
              <a:gd name="connsiteY10" fmla="*/ 2215341 h 2585673"/>
              <a:gd name="connsiteX11" fmla="*/ 52518 w 603487"/>
              <a:gd name="connsiteY11" fmla="*/ 2343357 h 2585673"/>
              <a:gd name="connsiteX12" fmla="*/ 79950 w 603487"/>
              <a:gd name="connsiteY12" fmla="*/ 2526237 h 2585673"/>
              <a:gd name="connsiteX13" fmla="*/ 281118 w 603487"/>
              <a:gd name="connsiteY13" fmla="*/ 2489661 h 2585673"/>
              <a:gd name="connsiteX14" fmla="*/ 418278 w 603487"/>
              <a:gd name="connsiteY14" fmla="*/ 2581101 h 2585673"/>
              <a:gd name="connsiteX15" fmla="*/ 409134 w 603487"/>
              <a:gd name="connsiteY15" fmla="*/ 2462229 h 2585673"/>
              <a:gd name="connsiteX16" fmla="*/ 509718 w 603487"/>
              <a:gd name="connsiteY16" fmla="*/ 2416509 h 2585673"/>
              <a:gd name="connsiteX17" fmla="*/ 500574 w 603487"/>
              <a:gd name="connsiteY17" fmla="*/ 2334213 h 2585673"/>
              <a:gd name="connsiteX18" fmla="*/ 591295 w 603487"/>
              <a:gd name="connsiteY18" fmla="*/ 2200830 h 2585673"/>
              <a:gd name="connsiteX19" fmla="*/ 427422 w 603487"/>
              <a:gd name="connsiteY19" fmla="*/ 2215341 h 2585673"/>
              <a:gd name="connsiteX20" fmla="*/ 354270 w 603487"/>
              <a:gd name="connsiteY20" fmla="*/ 2087325 h 2585673"/>
              <a:gd name="connsiteX21" fmla="*/ 335982 w 603487"/>
              <a:gd name="connsiteY21" fmla="*/ 1758141 h 2585673"/>
              <a:gd name="connsiteX22" fmla="*/ 308550 w 603487"/>
              <a:gd name="connsiteY22" fmla="*/ 1246077 h 2585673"/>
              <a:gd name="connsiteX23" fmla="*/ 271974 w 603487"/>
              <a:gd name="connsiteY23" fmla="*/ 578565 h 2585673"/>
              <a:gd name="connsiteX24" fmla="*/ 281118 w 603487"/>
              <a:gd name="connsiteY24" fmla="*/ 552723 h 2585673"/>
              <a:gd name="connsiteX25" fmla="*/ 286050 w 603487"/>
              <a:gd name="connsiteY25" fmla="*/ 442995 h 2585673"/>
              <a:gd name="connsiteX26" fmla="*/ 280613 w 603487"/>
              <a:gd name="connsiteY26" fmla="*/ 359878 h 2585673"/>
              <a:gd name="connsiteX27" fmla="*/ 290459 w 603487"/>
              <a:gd name="connsiteY27" fmla="*/ 352334 h 2585673"/>
              <a:gd name="connsiteX28" fmla="*/ 381702 w 603487"/>
              <a:gd name="connsiteY28" fmla="*/ 203661 h 2585673"/>
              <a:gd name="connsiteX29" fmla="*/ 363414 w 603487"/>
              <a:gd name="connsiteY29" fmla="*/ 103077 h 2585673"/>
              <a:gd name="connsiteX30" fmla="*/ 281118 w 603487"/>
              <a:gd name="connsiteY30" fmla="*/ 20781 h 2585673"/>
              <a:gd name="connsiteX31" fmla="*/ 226254 w 603487"/>
              <a:gd name="connsiteY31" fmla="*/ 11637 h 2585673"/>
              <a:gd name="connsiteX32" fmla="*/ 221536 w 603487"/>
              <a:gd name="connsiteY32" fmla="*/ 90604 h 2585673"/>
              <a:gd name="connsiteX33" fmla="*/ 193891 w 603487"/>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354270 w 598795"/>
              <a:gd name="connsiteY20" fmla="*/ 2087325 h 2585673"/>
              <a:gd name="connsiteX21" fmla="*/ 335982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472423 w 598795"/>
              <a:gd name="connsiteY20" fmla="*/ 2008806 h 2585673"/>
              <a:gd name="connsiteX21" fmla="*/ 335982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472423 w 598795"/>
              <a:gd name="connsiteY20" fmla="*/ 2008806 h 2585673"/>
              <a:gd name="connsiteX21" fmla="*/ 395058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09134 w 593641"/>
              <a:gd name="connsiteY15" fmla="*/ 2462229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462229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383711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383711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493603"/>
              <a:gd name="connsiteX1" fmla="*/ 111595 w 593641"/>
              <a:gd name="connsiteY1" fmla="*/ 145020 h 2493603"/>
              <a:gd name="connsiteX2" fmla="*/ 65875 w 593641"/>
              <a:gd name="connsiteY2" fmla="*/ 260114 h 2493603"/>
              <a:gd name="connsiteX3" fmla="*/ 6798 w 593641"/>
              <a:gd name="connsiteY3" fmla="*/ 194517 h 2493603"/>
              <a:gd name="connsiteX4" fmla="*/ 25086 w 593641"/>
              <a:gd name="connsiteY4" fmla="*/ 267669 h 2493603"/>
              <a:gd name="connsiteX5" fmla="*/ 52518 w 593641"/>
              <a:gd name="connsiteY5" fmla="*/ 331677 h 2493603"/>
              <a:gd name="connsiteX6" fmla="*/ 79950 w 593641"/>
              <a:gd name="connsiteY6" fmla="*/ 569421 h 2493603"/>
              <a:gd name="connsiteX7" fmla="*/ 125670 w 593641"/>
              <a:gd name="connsiteY7" fmla="*/ 1154637 h 2493603"/>
              <a:gd name="connsiteX8" fmla="*/ 162246 w 593641"/>
              <a:gd name="connsiteY8" fmla="*/ 1657557 h 2493603"/>
              <a:gd name="connsiteX9" fmla="*/ 153102 w 593641"/>
              <a:gd name="connsiteY9" fmla="*/ 2032461 h 2493603"/>
              <a:gd name="connsiteX10" fmla="*/ 79950 w 593641"/>
              <a:gd name="connsiteY10" fmla="*/ 2215341 h 2493603"/>
              <a:gd name="connsiteX11" fmla="*/ 52518 w 593641"/>
              <a:gd name="connsiteY11" fmla="*/ 2343357 h 2493603"/>
              <a:gd name="connsiteX12" fmla="*/ 257179 w 593641"/>
              <a:gd name="connsiteY12" fmla="*/ 2369199 h 2493603"/>
              <a:gd name="connsiteX13" fmla="*/ 281118 w 593641"/>
              <a:gd name="connsiteY13" fmla="*/ 2489661 h 2493603"/>
              <a:gd name="connsiteX14" fmla="*/ 359202 w 593641"/>
              <a:gd name="connsiteY14" fmla="*/ 2345544 h 2493603"/>
              <a:gd name="connsiteX15" fmla="*/ 468211 w 593641"/>
              <a:gd name="connsiteY15" fmla="*/ 2383711 h 2493603"/>
              <a:gd name="connsiteX16" fmla="*/ 509718 w 593641"/>
              <a:gd name="connsiteY16" fmla="*/ 2416509 h 2493603"/>
              <a:gd name="connsiteX17" fmla="*/ 559650 w 593641"/>
              <a:gd name="connsiteY17" fmla="*/ 2334214 h 2493603"/>
              <a:gd name="connsiteX18" fmla="*/ 591295 w 593641"/>
              <a:gd name="connsiteY18" fmla="*/ 2200830 h 2493603"/>
              <a:gd name="connsiteX19" fmla="*/ 545575 w 593641"/>
              <a:gd name="connsiteY19" fmla="*/ 2136822 h 2493603"/>
              <a:gd name="connsiteX20" fmla="*/ 472423 w 593641"/>
              <a:gd name="connsiteY20" fmla="*/ 2008806 h 2493603"/>
              <a:gd name="connsiteX21" fmla="*/ 395058 w 593641"/>
              <a:gd name="connsiteY21" fmla="*/ 1758141 h 2493603"/>
              <a:gd name="connsiteX22" fmla="*/ 308550 w 593641"/>
              <a:gd name="connsiteY22" fmla="*/ 1246077 h 2493603"/>
              <a:gd name="connsiteX23" fmla="*/ 271974 w 593641"/>
              <a:gd name="connsiteY23" fmla="*/ 578565 h 2493603"/>
              <a:gd name="connsiteX24" fmla="*/ 281118 w 593641"/>
              <a:gd name="connsiteY24" fmla="*/ 552723 h 2493603"/>
              <a:gd name="connsiteX25" fmla="*/ 286050 w 593641"/>
              <a:gd name="connsiteY25" fmla="*/ 442995 h 2493603"/>
              <a:gd name="connsiteX26" fmla="*/ 280613 w 593641"/>
              <a:gd name="connsiteY26" fmla="*/ 359878 h 2493603"/>
              <a:gd name="connsiteX27" fmla="*/ 290459 w 593641"/>
              <a:gd name="connsiteY27" fmla="*/ 352334 h 2493603"/>
              <a:gd name="connsiteX28" fmla="*/ 381702 w 593641"/>
              <a:gd name="connsiteY28" fmla="*/ 203661 h 2493603"/>
              <a:gd name="connsiteX29" fmla="*/ 363414 w 593641"/>
              <a:gd name="connsiteY29" fmla="*/ 103077 h 2493603"/>
              <a:gd name="connsiteX30" fmla="*/ 281118 w 593641"/>
              <a:gd name="connsiteY30" fmla="*/ 20781 h 2493603"/>
              <a:gd name="connsiteX31" fmla="*/ 226254 w 593641"/>
              <a:gd name="connsiteY31" fmla="*/ 11637 h 2493603"/>
              <a:gd name="connsiteX32" fmla="*/ 221536 w 593641"/>
              <a:gd name="connsiteY32" fmla="*/ 90604 h 2493603"/>
              <a:gd name="connsiteX33" fmla="*/ 193891 w 593641"/>
              <a:gd name="connsiteY33" fmla="*/ 205251 h 2493603"/>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79950 w 593641"/>
              <a:gd name="connsiteY10" fmla="*/ 2215341 h 2424759"/>
              <a:gd name="connsiteX11" fmla="*/ 52518 w 593641"/>
              <a:gd name="connsiteY11" fmla="*/ 2343357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79950 w 593641"/>
              <a:gd name="connsiteY10" fmla="*/ 2215341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84746 w 593641"/>
              <a:gd name="connsiteY7" fmla="*/ 997600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139026 w 593641"/>
              <a:gd name="connsiteY6" fmla="*/ 569421 h 2424759"/>
              <a:gd name="connsiteX7" fmla="*/ 184746 w 593641"/>
              <a:gd name="connsiteY7" fmla="*/ 997600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54433 w 595556"/>
              <a:gd name="connsiteY6" fmla="*/ 331677 h 2424759"/>
              <a:gd name="connsiteX7" fmla="*/ 140941 w 595556"/>
              <a:gd name="connsiteY7" fmla="*/ 569421 h 2424759"/>
              <a:gd name="connsiteX8" fmla="*/ 186661 w 595556"/>
              <a:gd name="connsiteY8" fmla="*/ 997600 h 2424759"/>
              <a:gd name="connsiteX9" fmla="*/ 223237 w 595556"/>
              <a:gd name="connsiteY9" fmla="*/ 1422000 h 2424759"/>
              <a:gd name="connsiteX10" fmla="*/ 273169 w 595556"/>
              <a:gd name="connsiteY10" fmla="*/ 1718385 h 2424759"/>
              <a:gd name="connsiteX11" fmla="*/ 318171 w 595556"/>
              <a:gd name="connsiteY11" fmla="*/ 1979784 h 2424759"/>
              <a:gd name="connsiteX12" fmla="*/ 290739 w 595556"/>
              <a:gd name="connsiteY12" fmla="*/ 2186319 h 2424759"/>
              <a:gd name="connsiteX13" fmla="*/ 259094 w 595556"/>
              <a:gd name="connsiteY13" fmla="*/ 2369199 h 2424759"/>
              <a:gd name="connsiteX14" fmla="*/ 283033 w 595556"/>
              <a:gd name="connsiteY14" fmla="*/ 2411143 h 2424759"/>
              <a:gd name="connsiteX15" fmla="*/ 361117 w 595556"/>
              <a:gd name="connsiteY15" fmla="*/ 2345544 h 2424759"/>
              <a:gd name="connsiteX16" fmla="*/ 470126 w 595556"/>
              <a:gd name="connsiteY16" fmla="*/ 2383711 h 2424759"/>
              <a:gd name="connsiteX17" fmla="*/ 511633 w 595556"/>
              <a:gd name="connsiteY17" fmla="*/ 2416509 h 2424759"/>
              <a:gd name="connsiteX18" fmla="*/ 561565 w 595556"/>
              <a:gd name="connsiteY18" fmla="*/ 2334214 h 2424759"/>
              <a:gd name="connsiteX19" fmla="*/ 593210 w 595556"/>
              <a:gd name="connsiteY19" fmla="*/ 2200830 h 2424759"/>
              <a:gd name="connsiteX20" fmla="*/ 547490 w 595556"/>
              <a:gd name="connsiteY20" fmla="*/ 2136822 h 2424759"/>
              <a:gd name="connsiteX21" fmla="*/ 474338 w 595556"/>
              <a:gd name="connsiteY21" fmla="*/ 2008806 h 2424759"/>
              <a:gd name="connsiteX22" fmla="*/ 396973 w 595556"/>
              <a:gd name="connsiteY22" fmla="*/ 1758141 h 2424759"/>
              <a:gd name="connsiteX23" fmla="*/ 310465 w 595556"/>
              <a:gd name="connsiteY23" fmla="*/ 1246077 h 2424759"/>
              <a:gd name="connsiteX24" fmla="*/ 273889 w 595556"/>
              <a:gd name="connsiteY24" fmla="*/ 578565 h 2424759"/>
              <a:gd name="connsiteX25" fmla="*/ 283033 w 595556"/>
              <a:gd name="connsiteY25" fmla="*/ 552723 h 2424759"/>
              <a:gd name="connsiteX26" fmla="*/ 287965 w 595556"/>
              <a:gd name="connsiteY26" fmla="*/ 442995 h 2424759"/>
              <a:gd name="connsiteX27" fmla="*/ 282528 w 595556"/>
              <a:gd name="connsiteY27" fmla="*/ 359878 h 2424759"/>
              <a:gd name="connsiteX28" fmla="*/ 292374 w 595556"/>
              <a:gd name="connsiteY28" fmla="*/ 352334 h 2424759"/>
              <a:gd name="connsiteX29" fmla="*/ 383617 w 595556"/>
              <a:gd name="connsiteY29" fmla="*/ 203661 h 2424759"/>
              <a:gd name="connsiteX30" fmla="*/ 365329 w 595556"/>
              <a:gd name="connsiteY30" fmla="*/ 103077 h 2424759"/>
              <a:gd name="connsiteX31" fmla="*/ 283033 w 595556"/>
              <a:gd name="connsiteY31" fmla="*/ 20781 h 2424759"/>
              <a:gd name="connsiteX32" fmla="*/ 228169 w 595556"/>
              <a:gd name="connsiteY32" fmla="*/ 11637 h 2424759"/>
              <a:gd name="connsiteX33" fmla="*/ 223451 w 595556"/>
              <a:gd name="connsiteY33" fmla="*/ 90604 h 2424759"/>
              <a:gd name="connsiteX34" fmla="*/ 195806 w 595556"/>
              <a:gd name="connsiteY34"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80683 w 595556"/>
              <a:gd name="connsiteY6" fmla="*/ 340250 h 2424759"/>
              <a:gd name="connsiteX7" fmla="*/ 54433 w 595556"/>
              <a:gd name="connsiteY7" fmla="*/ 331677 h 2424759"/>
              <a:gd name="connsiteX8" fmla="*/ 140941 w 595556"/>
              <a:gd name="connsiteY8" fmla="*/ 569421 h 2424759"/>
              <a:gd name="connsiteX9" fmla="*/ 186661 w 595556"/>
              <a:gd name="connsiteY9" fmla="*/ 997600 h 2424759"/>
              <a:gd name="connsiteX10" fmla="*/ 223237 w 595556"/>
              <a:gd name="connsiteY10" fmla="*/ 1422000 h 2424759"/>
              <a:gd name="connsiteX11" fmla="*/ 273169 w 595556"/>
              <a:gd name="connsiteY11" fmla="*/ 1718385 h 2424759"/>
              <a:gd name="connsiteX12" fmla="*/ 318171 w 595556"/>
              <a:gd name="connsiteY12" fmla="*/ 1979784 h 2424759"/>
              <a:gd name="connsiteX13" fmla="*/ 290739 w 595556"/>
              <a:gd name="connsiteY13" fmla="*/ 2186319 h 2424759"/>
              <a:gd name="connsiteX14" fmla="*/ 259094 w 595556"/>
              <a:gd name="connsiteY14" fmla="*/ 2369199 h 2424759"/>
              <a:gd name="connsiteX15" fmla="*/ 283033 w 595556"/>
              <a:gd name="connsiteY15" fmla="*/ 2411143 h 2424759"/>
              <a:gd name="connsiteX16" fmla="*/ 361117 w 595556"/>
              <a:gd name="connsiteY16" fmla="*/ 2345544 h 2424759"/>
              <a:gd name="connsiteX17" fmla="*/ 470126 w 595556"/>
              <a:gd name="connsiteY17" fmla="*/ 2383711 h 2424759"/>
              <a:gd name="connsiteX18" fmla="*/ 511633 w 595556"/>
              <a:gd name="connsiteY18" fmla="*/ 2416509 h 2424759"/>
              <a:gd name="connsiteX19" fmla="*/ 561565 w 595556"/>
              <a:gd name="connsiteY19" fmla="*/ 2334214 h 2424759"/>
              <a:gd name="connsiteX20" fmla="*/ 593210 w 595556"/>
              <a:gd name="connsiteY20" fmla="*/ 2200830 h 2424759"/>
              <a:gd name="connsiteX21" fmla="*/ 547490 w 595556"/>
              <a:gd name="connsiteY21" fmla="*/ 2136822 h 2424759"/>
              <a:gd name="connsiteX22" fmla="*/ 474338 w 595556"/>
              <a:gd name="connsiteY22" fmla="*/ 2008806 h 2424759"/>
              <a:gd name="connsiteX23" fmla="*/ 396973 w 595556"/>
              <a:gd name="connsiteY23" fmla="*/ 1758141 h 2424759"/>
              <a:gd name="connsiteX24" fmla="*/ 310465 w 595556"/>
              <a:gd name="connsiteY24" fmla="*/ 1246077 h 2424759"/>
              <a:gd name="connsiteX25" fmla="*/ 273889 w 595556"/>
              <a:gd name="connsiteY25" fmla="*/ 578565 h 2424759"/>
              <a:gd name="connsiteX26" fmla="*/ 283033 w 595556"/>
              <a:gd name="connsiteY26" fmla="*/ 552723 h 2424759"/>
              <a:gd name="connsiteX27" fmla="*/ 287965 w 595556"/>
              <a:gd name="connsiteY27" fmla="*/ 442995 h 2424759"/>
              <a:gd name="connsiteX28" fmla="*/ 282528 w 595556"/>
              <a:gd name="connsiteY28" fmla="*/ 359878 h 2424759"/>
              <a:gd name="connsiteX29" fmla="*/ 292374 w 595556"/>
              <a:gd name="connsiteY29" fmla="*/ 352334 h 2424759"/>
              <a:gd name="connsiteX30" fmla="*/ 383617 w 595556"/>
              <a:gd name="connsiteY30" fmla="*/ 203661 h 2424759"/>
              <a:gd name="connsiteX31" fmla="*/ 365329 w 595556"/>
              <a:gd name="connsiteY31" fmla="*/ 103077 h 2424759"/>
              <a:gd name="connsiteX32" fmla="*/ 283033 w 595556"/>
              <a:gd name="connsiteY32" fmla="*/ 20781 h 2424759"/>
              <a:gd name="connsiteX33" fmla="*/ 228169 w 595556"/>
              <a:gd name="connsiteY33" fmla="*/ 11637 h 2424759"/>
              <a:gd name="connsiteX34" fmla="*/ 223451 w 595556"/>
              <a:gd name="connsiteY34" fmla="*/ 90604 h 2424759"/>
              <a:gd name="connsiteX35" fmla="*/ 195806 w 595556"/>
              <a:gd name="connsiteY35"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80683 w 595556"/>
              <a:gd name="connsiteY6" fmla="*/ 340250 h 2424759"/>
              <a:gd name="connsiteX7" fmla="*/ 113510 w 595556"/>
              <a:gd name="connsiteY7" fmla="*/ 488715 h 2424759"/>
              <a:gd name="connsiteX8" fmla="*/ 140941 w 595556"/>
              <a:gd name="connsiteY8" fmla="*/ 569421 h 2424759"/>
              <a:gd name="connsiteX9" fmla="*/ 186661 w 595556"/>
              <a:gd name="connsiteY9" fmla="*/ 997600 h 2424759"/>
              <a:gd name="connsiteX10" fmla="*/ 223237 w 595556"/>
              <a:gd name="connsiteY10" fmla="*/ 1422000 h 2424759"/>
              <a:gd name="connsiteX11" fmla="*/ 273169 w 595556"/>
              <a:gd name="connsiteY11" fmla="*/ 1718385 h 2424759"/>
              <a:gd name="connsiteX12" fmla="*/ 318171 w 595556"/>
              <a:gd name="connsiteY12" fmla="*/ 1979784 h 2424759"/>
              <a:gd name="connsiteX13" fmla="*/ 290739 w 595556"/>
              <a:gd name="connsiteY13" fmla="*/ 2186319 h 2424759"/>
              <a:gd name="connsiteX14" fmla="*/ 259094 w 595556"/>
              <a:gd name="connsiteY14" fmla="*/ 2369199 h 2424759"/>
              <a:gd name="connsiteX15" fmla="*/ 283033 w 595556"/>
              <a:gd name="connsiteY15" fmla="*/ 2411143 h 2424759"/>
              <a:gd name="connsiteX16" fmla="*/ 361117 w 595556"/>
              <a:gd name="connsiteY16" fmla="*/ 2345544 h 2424759"/>
              <a:gd name="connsiteX17" fmla="*/ 470126 w 595556"/>
              <a:gd name="connsiteY17" fmla="*/ 2383711 h 2424759"/>
              <a:gd name="connsiteX18" fmla="*/ 511633 w 595556"/>
              <a:gd name="connsiteY18" fmla="*/ 2416509 h 2424759"/>
              <a:gd name="connsiteX19" fmla="*/ 561565 w 595556"/>
              <a:gd name="connsiteY19" fmla="*/ 2334214 h 2424759"/>
              <a:gd name="connsiteX20" fmla="*/ 593210 w 595556"/>
              <a:gd name="connsiteY20" fmla="*/ 2200830 h 2424759"/>
              <a:gd name="connsiteX21" fmla="*/ 547490 w 595556"/>
              <a:gd name="connsiteY21" fmla="*/ 2136822 h 2424759"/>
              <a:gd name="connsiteX22" fmla="*/ 474338 w 595556"/>
              <a:gd name="connsiteY22" fmla="*/ 2008806 h 2424759"/>
              <a:gd name="connsiteX23" fmla="*/ 396973 w 595556"/>
              <a:gd name="connsiteY23" fmla="*/ 1758141 h 2424759"/>
              <a:gd name="connsiteX24" fmla="*/ 310465 w 595556"/>
              <a:gd name="connsiteY24" fmla="*/ 1246077 h 2424759"/>
              <a:gd name="connsiteX25" fmla="*/ 273889 w 595556"/>
              <a:gd name="connsiteY25" fmla="*/ 578565 h 2424759"/>
              <a:gd name="connsiteX26" fmla="*/ 283033 w 595556"/>
              <a:gd name="connsiteY26" fmla="*/ 552723 h 2424759"/>
              <a:gd name="connsiteX27" fmla="*/ 287965 w 595556"/>
              <a:gd name="connsiteY27" fmla="*/ 442995 h 2424759"/>
              <a:gd name="connsiteX28" fmla="*/ 282528 w 595556"/>
              <a:gd name="connsiteY28" fmla="*/ 359878 h 2424759"/>
              <a:gd name="connsiteX29" fmla="*/ 292374 w 595556"/>
              <a:gd name="connsiteY29" fmla="*/ 352334 h 2424759"/>
              <a:gd name="connsiteX30" fmla="*/ 383617 w 595556"/>
              <a:gd name="connsiteY30" fmla="*/ 203661 h 2424759"/>
              <a:gd name="connsiteX31" fmla="*/ 365329 w 595556"/>
              <a:gd name="connsiteY31" fmla="*/ 103077 h 2424759"/>
              <a:gd name="connsiteX32" fmla="*/ 283033 w 595556"/>
              <a:gd name="connsiteY32" fmla="*/ 20781 h 2424759"/>
              <a:gd name="connsiteX33" fmla="*/ 228169 w 595556"/>
              <a:gd name="connsiteY33" fmla="*/ 11637 h 2424759"/>
              <a:gd name="connsiteX34" fmla="*/ 223451 w 595556"/>
              <a:gd name="connsiteY34" fmla="*/ 90604 h 2424759"/>
              <a:gd name="connsiteX35" fmla="*/ 195806 w 595556"/>
              <a:gd name="connsiteY35" fmla="*/ 205251 h 2424759"/>
              <a:gd name="connsiteX0" fmla="*/ 188226 w 587976"/>
              <a:gd name="connsiteY0" fmla="*/ 205251 h 2424759"/>
              <a:gd name="connsiteX1" fmla="*/ 105930 w 587976"/>
              <a:gd name="connsiteY1" fmla="*/ 145020 h 2424759"/>
              <a:gd name="connsiteX2" fmla="*/ 60210 w 587976"/>
              <a:gd name="connsiteY2" fmla="*/ 260114 h 2424759"/>
              <a:gd name="connsiteX3" fmla="*/ 1133 w 587976"/>
              <a:gd name="connsiteY3" fmla="*/ 194517 h 2424759"/>
              <a:gd name="connsiteX4" fmla="*/ 53411 w 587976"/>
              <a:gd name="connsiteY4" fmla="*/ 268274 h 2424759"/>
              <a:gd name="connsiteX5" fmla="*/ 19421 w 587976"/>
              <a:gd name="connsiteY5" fmla="*/ 267669 h 2424759"/>
              <a:gd name="connsiteX6" fmla="*/ 73103 w 587976"/>
              <a:gd name="connsiteY6" fmla="*/ 340250 h 2424759"/>
              <a:gd name="connsiteX7" fmla="*/ 105930 w 587976"/>
              <a:gd name="connsiteY7" fmla="*/ 488715 h 2424759"/>
              <a:gd name="connsiteX8" fmla="*/ 133361 w 587976"/>
              <a:gd name="connsiteY8" fmla="*/ 569421 h 2424759"/>
              <a:gd name="connsiteX9" fmla="*/ 179081 w 587976"/>
              <a:gd name="connsiteY9" fmla="*/ 997600 h 2424759"/>
              <a:gd name="connsiteX10" fmla="*/ 215657 w 587976"/>
              <a:gd name="connsiteY10" fmla="*/ 1422000 h 2424759"/>
              <a:gd name="connsiteX11" fmla="*/ 265589 w 587976"/>
              <a:gd name="connsiteY11" fmla="*/ 1718385 h 2424759"/>
              <a:gd name="connsiteX12" fmla="*/ 310591 w 587976"/>
              <a:gd name="connsiteY12" fmla="*/ 1979784 h 2424759"/>
              <a:gd name="connsiteX13" fmla="*/ 283159 w 587976"/>
              <a:gd name="connsiteY13" fmla="*/ 2186319 h 2424759"/>
              <a:gd name="connsiteX14" fmla="*/ 251514 w 587976"/>
              <a:gd name="connsiteY14" fmla="*/ 2369199 h 2424759"/>
              <a:gd name="connsiteX15" fmla="*/ 275453 w 587976"/>
              <a:gd name="connsiteY15" fmla="*/ 2411143 h 2424759"/>
              <a:gd name="connsiteX16" fmla="*/ 353537 w 587976"/>
              <a:gd name="connsiteY16" fmla="*/ 2345544 h 2424759"/>
              <a:gd name="connsiteX17" fmla="*/ 462546 w 587976"/>
              <a:gd name="connsiteY17" fmla="*/ 2383711 h 2424759"/>
              <a:gd name="connsiteX18" fmla="*/ 504053 w 587976"/>
              <a:gd name="connsiteY18" fmla="*/ 2416509 h 2424759"/>
              <a:gd name="connsiteX19" fmla="*/ 553985 w 587976"/>
              <a:gd name="connsiteY19" fmla="*/ 2334214 h 2424759"/>
              <a:gd name="connsiteX20" fmla="*/ 585630 w 587976"/>
              <a:gd name="connsiteY20" fmla="*/ 2200830 h 2424759"/>
              <a:gd name="connsiteX21" fmla="*/ 539910 w 587976"/>
              <a:gd name="connsiteY21" fmla="*/ 2136822 h 2424759"/>
              <a:gd name="connsiteX22" fmla="*/ 466758 w 587976"/>
              <a:gd name="connsiteY22" fmla="*/ 2008806 h 2424759"/>
              <a:gd name="connsiteX23" fmla="*/ 389393 w 587976"/>
              <a:gd name="connsiteY23" fmla="*/ 1758141 h 2424759"/>
              <a:gd name="connsiteX24" fmla="*/ 302885 w 587976"/>
              <a:gd name="connsiteY24" fmla="*/ 1246077 h 2424759"/>
              <a:gd name="connsiteX25" fmla="*/ 266309 w 587976"/>
              <a:gd name="connsiteY25" fmla="*/ 578565 h 2424759"/>
              <a:gd name="connsiteX26" fmla="*/ 275453 w 587976"/>
              <a:gd name="connsiteY26" fmla="*/ 552723 h 2424759"/>
              <a:gd name="connsiteX27" fmla="*/ 280385 w 587976"/>
              <a:gd name="connsiteY27" fmla="*/ 442995 h 2424759"/>
              <a:gd name="connsiteX28" fmla="*/ 274948 w 587976"/>
              <a:gd name="connsiteY28" fmla="*/ 359878 h 2424759"/>
              <a:gd name="connsiteX29" fmla="*/ 284794 w 587976"/>
              <a:gd name="connsiteY29" fmla="*/ 352334 h 2424759"/>
              <a:gd name="connsiteX30" fmla="*/ 376037 w 587976"/>
              <a:gd name="connsiteY30" fmla="*/ 203661 h 2424759"/>
              <a:gd name="connsiteX31" fmla="*/ 357749 w 587976"/>
              <a:gd name="connsiteY31" fmla="*/ 103077 h 2424759"/>
              <a:gd name="connsiteX32" fmla="*/ 275453 w 587976"/>
              <a:gd name="connsiteY32" fmla="*/ 20781 h 2424759"/>
              <a:gd name="connsiteX33" fmla="*/ 220589 w 587976"/>
              <a:gd name="connsiteY33" fmla="*/ 11637 h 2424759"/>
              <a:gd name="connsiteX34" fmla="*/ 215871 w 587976"/>
              <a:gd name="connsiteY34" fmla="*/ 90604 h 2424759"/>
              <a:gd name="connsiteX35" fmla="*/ 188226 w 587976"/>
              <a:gd name="connsiteY35"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33237 w 587852"/>
              <a:gd name="connsiteY9" fmla="*/ 569421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92313 w 587852"/>
              <a:gd name="connsiteY9" fmla="*/ 804978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33237 w 587852"/>
              <a:gd name="connsiteY9" fmla="*/ 647940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78373 w 587852"/>
              <a:gd name="connsiteY6" fmla="*/ 267669 h 2424759"/>
              <a:gd name="connsiteX7" fmla="*/ 72979 w 587852"/>
              <a:gd name="connsiteY7" fmla="*/ 340250 h 2424759"/>
              <a:gd name="connsiteX8" fmla="*/ 105806 w 587852"/>
              <a:gd name="connsiteY8" fmla="*/ 488715 h 2424759"/>
              <a:gd name="connsiteX9" fmla="*/ 133237 w 587852"/>
              <a:gd name="connsiteY9" fmla="*/ 647940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578565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418769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72088 w 571838"/>
              <a:gd name="connsiteY0" fmla="*/ 205251 h 2424759"/>
              <a:gd name="connsiteX1" fmla="*/ 89792 w 571838"/>
              <a:gd name="connsiteY1" fmla="*/ 145020 h 2424759"/>
              <a:gd name="connsiteX2" fmla="*/ 44072 w 571838"/>
              <a:gd name="connsiteY2" fmla="*/ 260114 h 2424759"/>
              <a:gd name="connsiteX3" fmla="*/ 44071 w 571838"/>
              <a:gd name="connsiteY3" fmla="*/ 194517 h 2424759"/>
              <a:gd name="connsiteX4" fmla="*/ 50127 w 571838"/>
              <a:gd name="connsiteY4" fmla="*/ 268273 h 2424759"/>
              <a:gd name="connsiteX5" fmla="*/ 37273 w 571838"/>
              <a:gd name="connsiteY5" fmla="*/ 268274 h 2424759"/>
              <a:gd name="connsiteX6" fmla="*/ 3282 w 571838"/>
              <a:gd name="connsiteY6" fmla="*/ 346188 h 2424759"/>
              <a:gd name="connsiteX7" fmla="*/ 56965 w 571838"/>
              <a:gd name="connsiteY7" fmla="*/ 418769 h 2424759"/>
              <a:gd name="connsiteX8" fmla="*/ 89792 w 571838"/>
              <a:gd name="connsiteY8" fmla="*/ 488715 h 2424759"/>
              <a:gd name="connsiteX9" fmla="*/ 117223 w 571838"/>
              <a:gd name="connsiteY9" fmla="*/ 647940 h 2424759"/>
              <a:gd name="connsiteX10" fmla="*/ 162943 w 571838"/>
              <a:gd name="connsiteY10" fmla="*/ 997600 h 2424759"/>
              <a:gd name="connsiteX11" fmla="*/ 199519 w 571838"/>
              <a:gd name="connsiteY11" fmla="*/ 1422000 h 2424759"/>
              <a:gd name="connsiteX12" fmla="*/ 249451 w 571838"/>
              <a:gd name="connsiteY12" fmla="*/ 1718385 h 2424759"/>
              <a:gd name="connsiteX13" fmla="*/ 294453 w 571838"/>
              <a:gd name="connsiteY13" fmla="*/ 1979784 h 2424759"/>
              <a:gd name="connsiteX14" fmla="*/ 267021 w 571838"/>
              <a:gd name="connsiteY14" fmla="*/ 2186319 h 2424759"/>
              <a:gd name="connsiteX15" fmla="*/ 235376 w 571838"/>
              <a:gd name="connsiteY15" fmla="*/ 2369199 h 2424759"/>
              <a:gd name="connsiteX16" fmla="*/ 259315 w 571838"/>
              <a:gd name="connsiteY16" fmla="*/ 2411143 h 2424759"/>
              <a:gd name="connsiteX17" fmla="*/ 337399 w 571838"/>
              <a:gd name="connsiteY17" fmla="*/ 2345544 h 2424759"/>
              <a:gd name="connsiteX18" fmla="*/ 446408 w 571838"/>
              <a:gd name="connsiteY18" fmla="*/ 2383711 h 2424759"/>
              <a:gd name="connsiteX19" fmla="*/ 487915 w 571838"/>
              <a:gd name="connsiteY19" fmla="*/ 2416509 h 2424759"/>
              <a:gd name="connsiteX20" fmla="*/ 537847 w 571838"/>
              <a:gd name="connsiteY20" fmla="*/ 2334214 h 2424759"/>
              <a:gd name="connsiteX21" fmla="*/ 569492 w 571838"/>
              <a:gd name="connsiteY21" fmla="*/ 2200830 h 2424759"/>
              <a:gd name="connsiteX22" fmla="*/ 523772 w 571838"/>
              <a:gd name="connsiteY22" fmla="*/ 2136822 h 2424759"/>
              <a:gd name="connsiteX23" fmla="*/ 450620 w 571838"/>
              <a:gd name="connsiteY23" fmla="*/ 2008806 h 2424759"/>
              <a:gd name="connsiteX24" fmla="*/ 373255 w 571838"/>
              <a:gd name="connsiteY24" fmla="*/ 1758141 h 2424759"/>
              <a:gd name="connsiteX25" fmla="*/ 286747 w 571838"/>
              <a:gd name="connsiteY25" fmla="*/ 1246077 h 2424759"/>
              <a:gd name="connsiteX26" fmla="*/ 250171 w 571838"/>
              <a:gd name="connsiteY26" fmla="*/ 814122 h 2424759"/>
              <a:gd name="connsiteX27" fmla="*/ 259315 w 571838"/>
              <a:gd name="connsiteY27" fmla="*/ 552723 h 2424759"/>
              <a:gd name="connsiteX28" fmla="*/ 264247 w 571838"/>
              <a:gd name="connsiteY28" fmla="*/ 442995 h 2424759"/>
              <a:gd name="connsiteX29" fmla="*/ 258810 w 571838"/>
              <a:gd name="connsiteY29" fmla="*/ 359878 h 2424759"/>
              <a:gd name="connsiteX30" fmla="*/ 268656 w 571838"/>
              <a:gd name="connsiteY30" fmla="*/ 352334 h 2424759"/>
              <a:gd name="connsiteX31" fmla="*/ 359899 w 571838"/>
              <a:gd name="connsiteY31" fmla="*/ 203661 h 2424759"/>
              <a:gd name="connsiteX32" fmla="*/ 341611 w 571838"/>
              <a:gd name="connsiteY32" fmla="*/ 103077 h 2424759"/>
              <a:gd name="connsiteX33" fmla="*/ 259315 w 571838"/>
              <a:gd name="connsiteY33" fmla="*/ 20781 h 2424759"/>
              <a:gd name="connsiteX34" fmla="*/ 204451 w 571838"/>
              <a:gd name="connsiteY34" fmla="*/ 11637 h 2424759"/>
              <a:gd name="connsiteX35" fmla="*/ 199733 w 571838"/>
              <a:gd name="connsiteY35" fmla="*/ 90604 h 2424759"/>
              <a:gd name="connsiteX36" fmla="*/ 172088 w 571838"/>
              <a:gd name="connsiteY36" fmla="*/ 205251 h 2424759"/>
              <a:gd name="connsiteX0" fmla="*/ 182170 w 581920"/>
              <a:gd name="connsiteY0" fmla="*/ 205251 h 2424759"/>
              <a:gd name="connsiteX1" fmla="*/ 99874 w 581920"/>
              <a:gd name="connsiteY1" fmla="*/ 145020 h 2424759"/>
              <a:gd name="connsiteX2" fmla="*/ 54154 w 581920"/>
              <a:gd name="connsiteY2" fmla="*/ 260114 h 2424759"/>
              <a:gd name="connsiteX3" fmla="*/ 54153 w 581920"/>
              <a:gd name="connsiteY3" fmla="*/ 194517 h 2424759"/>
              <a:gd name="connsiteX4" fmla="*/ 1133 w 581920"/>
              <a:gd name="connsiteY4" fmla="*/ 268273 h 2424759"/>
              <a:gd name="connsiteX5" fmla="*/ 47355 w 581920"/>
              <a:gd name="connsiteY5" fmla="*/ 268274 h 2424759"/>
              <a:gd name="connsiteX6" fmla="*/ 13364 w 581920"/>
              <a:gd name="connsiteY6" fmla="*/ 346188 h 2424759"/>
              <a:gd name="connsiteX7" fmla="*/ 67047 w 581920"/>
              <a:gd name="connsiteY7" fmla="*/ 418769 h 2424759"/>
              <a:gd name="connsiteX8" fmla="*/ 99874 w 581920"/>
              <a:gd name="connsiteY8" fmla="*/ 488715 h 2424759"/>
              <a:gd name="connsiteX9" fmla="*/ 127305 w 581920"/>
              <a:gd name="connsiteY9" fmla="*/ 647940 h 2424759"/>
              <a:gd name="connsiteX10" fmla="*/ 173025 w 581920"/>
              <a:gd name="connsiteY10" fmla="*/ 997600 h 2424759"/>
              <a:gd name="connsiteX11" fmla="*/ 209601 w 581920"/>
              <a:gd name="connsiteY11" fmla="*/ 1422000 h 2424759"/>
              <a:gd name="connsiteX12" fmla="*/ 259533 w 581920"/>
              <a:gd name="connsiteY12" fmla="*/ 1718385 h 2424759"/>
              <a:gd name="connsiteX13" fmla="*/ 304535 w 581920"/>
              <a:gd name="connsiteY13" fmla="*/ 1979784 h 2424759"/>
              <a:gd name="connsiteX14" fmla="*/ 277103 w 581920"/>
              <a:gd name="connsiteY14" fmla="*/ 2186319 h 2424759"/>
              <a:gd name="connsiteX15" fmla="*/ 245458 w 581920"/>
              <a:gd name="connsiteY15" fmla="*/ 2369199 h 2424759"/>
              <a:gd name="connsiteX16" fmla="*/ 269397 w 581920"/>
              <a:gd name="connsiteY16" fmla="*/ 2411143 h 2424759"/>
              <a:gd name="connsiteX17" fmla="*/ 347481 w 581920"/>
              <a:gd name="connsiteY17" fmla="*/ 2345544 h 2424759"/>
              <a:gd name="connsiteX18" fmla="*/ 456490 w 581920"/>
              <a:gd name="connsiteY18" fmla="*/ 2383711 h 2424759"/>
              <a:gd name="connsiteX19" fmla="*/ 497997 w 581920"/>
              <a:gd name="connsiteY19" fmla="*/ 2416509 h 2424759"/>
              <a:gd name="connsiteX20" fmla="*/ 547929 w 581920"/>
              <a:gd name="connsiteY20" fmla="*/ 2334214 h 2424759"/>
              <a:gd name="connsiteX21" fmla="*/ 579574 w 581920"/>
              <a:gd name="connsiteY21" fmla="*/ 2200830 h 2424759"/>
              <a:gd name="connsiteX22" fmla="*/ 533854 w 581920"/>
              <a:gd name="connsiteY22" fmla="*/ 2136822 h 2424759"/>
              <a:gd name="connsiteX23" fmla="*/ 460702 w 581920"/>
              <a:gd name="connsiteY23" fmla="*/ 2008806 h 2424759"/>
              <a:gd name="connsiteX24" fmla="*/ 383337 w 581920"/>
              <a:gd name="connsiteY24" fmla="*/ 1758141 h 2424759"/>
              <a:gd name="connsiteX25" fmla="*/ 296829 w 581920"/>
              <a:gd name="connsiteY25" fmla="*/ 1246077 h 2424759"/>
              <a:gd name="connsiteX26" fmla="*/ 260253 w 581920"/>
              <a:gd name="connsiteY26" fmla="*/ 814122 h 2424759"/>
              <a:gd name="connsiteX27" fmla="*/ 269397 w 581920"/>
              <a:gd name="connsiteY27" fmla="*/ 552723 h 2424759"/>
              <a:gd name="connsiteX28" fmla="*/ 274329 w 581920"/>
              <a:gd name="connsiteY28" fmla="*/ 442995 h 2424759"/>
              <a:gd name="connsiteX29" fmla="*/ 268892 w 581920"/>
              <a:gd name="connsiteY29" fmla="*/ 359878 h 2424759"/>
              <a:gd name="connsiteX30" fmla="*/ 278738 w 581920"/>
              <a:gd name="connsiteY30" fmla="*/ 352334 h 2424759"/>
              <a:gd name="connsiteX31" fmla="*/ 369981 w 581920"/>
              <a:gd name="connsiteY31" fmla="*/ 203661 h 2424759"/>
              <a:gd name="connsiteX32" fmla="*/ 351693 w 581920"/>
              <a:gd name="connsiteY32" fmla="*/ 103077 h 2424759"/>
              <a:gd name="connsiteX33" fmla="*/ 269397 w 581920"/>
              <a:gd name="connsiteY33" fmla="*/ 20781 h 2424759"/>
              <a:gd name="connsiteX34" fmla="*/ 214533 w 581920"/>
              <a:gd name="connsiteY34" fmla="*/ 11637 h 2424759"/>
              <a:gd name="connsiteX35" fmla="*/ 209815 w 581920"/>
              <a:gd name="connsiteY35" fmla="*/ 90604 h 2424759"/>
              <a:gd name="connsiteX36" fmla="*/ 182170 w 581920"/>
              <a:gd name="connsiteY36" fmla="*/ 205251 h 2424759"/>
              <a:gd name="connsiteX0" fmla="*/ 255007 w 654757"/>
              <a:gd name="connsiteY0" fmla="*/ 205251 h 2424759"/>
              <a:gd name="connsiteX1" fmla="*/ 172711 w 654757"/>
              <a:gd name="connsiteY1" fmla="*/ 145020 h 2424759"/>
              <a:gd name="connsiteX2" fmla="*/ 126991 w 654757"/>
              <a:gd name="connsiteY2" fmla="*/ 260114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0 w 654757"/>
              <a:gd name="connsiteY2" fmla="*/ 194517 h 2424759"/>
              <a:gd name="connsiteX3" fmla="*/ 73970 w 654757"/>
              <a:gd name="connsiteY3" fmla="*/ 268273 h 2424759"/>
              <a:gd name="connsiteX4" fmla="*/ 2039 w 654757"/>
              <a:gd name="connsiteY4" fmla="*/ 268274 h 2424759"/>
              <a:gd name="connsiteX5" fmla="*/ 86201 w 654757"/>
              <a:gd name="connsiteY5" fmla="*/ 346188 h 2424759"/>
              <a:gd name="connsiteX6" fmla="*/ 139884 w 654757"/>
              <a:gd name="connsiteY6" fmla="*/ 418769 h 2424759"/>
              <a:gd name="connsiteX7" fmla="*/ 172711 w 654757"/>
              <a:gd name="connsiteY7" fmla="*/ 488715 h 2424759"/>
              <a:gd name="connsiteX8" fmla="*/ 200142 w 654757"/>
              <a:gd name="connsiteY8" fmla="*/ 647940 h 2424759"/>
              <a:gd name="connsiteX9" fmla="*/ 245862 w 654757"/>
              <a:gd name="connsiteY9" fmla="*/ 997600 h 2424759"/>
              <a:gd name="connsiteX10" fmla="*/ 282438 w 654757"/>
              <a:gd name="connsiteY10" fmla="*/ 1422000 h 2424759"/>
              <a:gd name="connsiteX11" fmla="*/ 332370 w 654757"/>
              <a:gd name="connsiteY11" fmla="*/ 1718385 h 2424759"/>
              <a:gd name="connsiteX12" fmla="*/ 377372 w 654757"/>
              <a:gd name="connsiteY12" fmla="*/ 1979784 h 2424759"/>
              <a:gd name="connsiteX13" fmla="*/ 349940 w 654757"/>
              <a:gd name="connsiteY13" fmla="*/ 2186319 h 2424759"/>
              <a:gd name="connsiteX14" fmla="*/ 318295 w 654757"/>
              <a:gd name="connsiteY14" fmla="*/ 2369199 h 2424759"/>
              <a:gd name="connsiteX15" fmla="*/ 342234 w 654757"/>
              <a:gd name="connsiteY15" fmla="*/ 2411143 h 2424759"/>
              <a:gd name="connsiteX16" fmla="*/ 420318 w 654757"/>
              <a:gd name="connsiteY16" fmla="*/ 2345544 h 2424759"/>
              <a:gd name="connsiteX17" fmla="*/ 529327 w 654757"/>
              <a:gd name="connsiteY17" fmla="*/ 2383711 h 2424759"/>
              <a:gd name="connsiteX18" fmla="*/ 570834 w 654757"/>
              <a:gd name="connsiteY18" fmla="*/ 2416509 h 2424759"/>
              <a:gd name="connsiteX19" fmla="*/ 620766 w 654757"/>
              <a:gd name="connsiteY19" fmla="*/ 2334214 h 2424759"/>
              <a:gd name="connsiteX20" fmla="*/ 652411 w 654757"/>
              <a:gd name="connsiteY20" fmla="*/ 2200830 h 2424759"/>
              <a:gd name="connsiteX21" fmla="*/ 606691 w 654757"/>
              <a:gd name="connsiteY21" fmla="*/ 2136822 h 2424759"/>
              <a:gd name="connsiteX22" fmla="*/ 533539 w 654757"/>
              <a:gd name="connsiteY22" fmla="*/ 2008806 h 2424759"/>
              <a:gd name="connsiteX23" fmla="*/ 456174 w 654757"/>
              <a:gd name="connsiteY23" fmla="*/ 1758141 h 2424759"/>
              <a:gd name="connsiteX24" fmla="*/ 369666 w 654757"/>
              <a:gd name="connsiteY24" fmla="*/ 1246077 h 2424759"/>
              <a:gd name="connsiteX25" fmla="*/ 333090 w 654757"/>
              <a:gd name="connsiteY25" fmla="*/ 814122 h 2424759"/>
              <a:gd name="connsiteX26" fmla="*/ 342234 w 654757"/>
              <a:gd name="connsiteY26" fmla="*/ 552723 h 2424759"/>
              <a:gd name="connsiteX27" fmla="*/ 347166 w 654757"/>
              <a:gd name="connsiteY27" fmla="*/ 442995 h 2424759"/>
              <a:gd name="connsiteX28" fmla="*/ 341729 w 654757"/>
              <a:gd name="connsiteY28" fmla="*/ 359878 h 2424759"/>
              <a:gd name="connsiteX29" fmla="*/ 351575 w 654757"/>
              <a:gd name="connsiteY29" fmla="*/ 352334 h 2424759"/>
              <a:gd name="connsiteX30" fmla="*/ 442818 w 654757"/>
              <a:gd name="connsiteY30" fmla="*/ 203661 h 2424759"/>
              <a:gd name="connsiteX31" fmla="*/ 424530 w 654757"/>
              <a:gd name="connsiteY31" fmla="*/ 103077 h 2424759"/>
              <a:gd name="connsiteX32" fmla="*/ 342234 w 654757"/>
              <a:gd name="connsiteY32" fmla="*/ 20781 h 2424759"/>
              <a:gd name="connsiteX33" fmla="*/ 287370 w 654757"/>
              <a:gd name="connsiteY33" fmla="*/ 11637 h 2424759"/>
              <a:gd name="connsiteX34" fmla="*/ 282652 w 654757"/>
              <a:gd name="connsiteY34" fmla="*/ 90604 h 2424759"/>
              <a:gd name="connsiteX35" fmla="*/ 255007 w 654757"/>
              <a:gd name="connsiteY35" fmla="*/ 205251 h 2424759"/>
              <a:gd name="connsiteX0" fmla="*/ 187835 w 587585"/>
              <a:gd name="connsiteY0" fmla="*/ 205251 h 2424759"/>
              <a:gd name="connsiteX1" fmla="*/ 105539 w 587585"/>
              <a:gd name="connsiteY1" fmla="*/ 145020 h 2424759"/>
              <a:gd name="connsiteX2" fmla="*/ 59818 w 587585"/>
              <a:gd name="connsiteY2" fmla="*/ 194517 h 2424759"/>
              <a:gd name="connsiteX3" fmla="*/ 6798 w 587585"/>
              <a:gd name="connsiteY3" fmla="*/ 268273 h 2424759"/>
              <a:gd name="connsiteX4" fmla="*/ 19029 w 587585"/>
              <a:gd name="connsiteY4" fmla="*/ 346188 h 2424759"/>
              <a:gd name="connsiteX5" fmla="*/ 72712 w 587585"/>
              <a:gd name="connsiteY5" fmla="*/ 418769 h 2424759"/>
              <a:gd name="connsiteX6" fmla="*/ 105539 w 587585"/>
              <a:gd name="connsiteY6" fmla="*/ 488715 h 2424759"/>
              <a:gd name="connsiteX7" fmla="*/ 132970 w 587585"/>
              <a:gd name="connsiteY7" fmla="*/ 647940 h 2424759"/>
              <a:gd name="connsiteX8" fmla="*/ 178690 w 587585"/>
              <a:gd name="connsiteY8" fmla="*/ 997600 h 2424759"/>
              <a:gd name="connsiteX9" fmla="*/ 215266 w 587585"/>
              <a:gd name="connsiteY9" fmla="*/ 1422000 h 2424759"/>
              <a:gd name="connsiteX10" fmla="*/ 265198 w 587585"/>
              <a:gd name="connsiteY10" fmla="*/ 1718385 h 2424759"/>
              <a:gd name="connsiteX11" fmla="*/ 310200 w 587585"/>
              <a:gd name="connsiteY11" fmla="*/ 1979784 h 2424759"/>
              <a:gd name="connsiteX12" fmla="*/ 282768 w 587585"/>
              <a:gd name="connsiteY12" fmla="*/ 2186319 h 2424759"/>
              <a:gd name="connsiteX13" fmla="*/ 251123 w 587585"/>
              <a:gd name="connsiteY13" fmla="*/ 2369199 h 2424759"/>
              <a:gd name="connsiteX14" fmla="*/ 275062 w 587585"/>
              <a:gd name="connsiteY14" fmla="*/ 2411143 h 2424759"/>
              <a:gd name="connsiteX15" fmla="*/ 353146 w 587585"/>
              <a:gd name="connsiteY15" fmla="*/ 2345544 h 2424759"/>
              <a:gd name="connsiteX16" fmla="*/ 462155 w 587585"/>
              <a:gd name="connsiteY16" fmla="*/ 2383711 h 2424759"/>
              <a:gd name="connsiteX17" fmla="*/ 503662 w 587585"/>
              <a:gd name="connsiteY17" fmla="*/ 2416509 h 2424759"/>
              <a:gd name="connsiteX18" fmla="*/ 553594 w 587585"/>
              <a:gd name="connsiteY18" fmla="*/ 2334214 h 2424759"/>
              <a:gd name="connsiteX19" fmla="*/ 585239 w 587585"/>
              <a:gd name="connsiteY19" fmla="*/ 2200830 h 2424759"/>
              <a:gd name="connsiteX20" fmla="*/ 539519 w 587585"/>
              <a:gd name="connsiteY20" fmla="*/ 2136822 h 2424759"/>
              <a:gd name="connsiteX21" fmla="*/ 466367 w 587585"/>
              <a:gd name="connsiteY21" fmla="*/ 2008806 h 2424759"/>
              <a:gd name="connsiteX22" fmla="*/ 389002 w 587585"/>
              <a:gd name="connsiteY22" fmla="*/ 1758141 h 2424759"/>
              <a:gd name="connsiteX23" fmla="*/ 302494 w 587585"/>
              <a:gd name="connsiteY23" fmla="*/ 1246077 h 2424759"/>
              <a:gd name="connsiteX24" fmla="*/ 265918 w 587585"/>
              <a:gd name="connsiteY24" fmla="*/ 814122 h 2424759"/>
              <a:gd name="connsiteX25" fmla="*/ 275062 w 587585"/>
              <a:gd name="connsiteY25" fmla="*/ 552723 h 2424759"/>
              <a:gd name="connsiteX26" fmla="*/ 279994 w 587585"/>
              <a:gd name="connsiteY26" fmla="*/ 442995 h 2424759"/>
              <a:gd name="connsiteX27" fmla="*/ 274557 w 587585"/>
              <a:gd name="connsiteY27" fmla="*/ 359878 h 2424759"/>
              <a:gd name="connsiteX28" fmla="*/ 284403 w 587585"/>
              <a:gd name="connsiteY28" fmla="*/ 352334 h 2424759"/>
              <a:gd name="connsiteX29" fmla="*/ 375646 w 587585"/>
              <a:gd name="connsiteY29" fmla="*/ 203661 h 2424759"/>
              <a:gd name="connsiteX30" fmla="*/ 357358 w 587585"/>
              <a:gd name="connsiteY30" fmla="*/ 103077 h 2424759"/>
              <a:gd name="connsiteX31" fmla="*/ 275062 w 587585"/>
              <a:gd name="connsiteY31" fmla="*/ 20781 h 2424759"/>
              <a:gd name="connsiteX32" fmla="*/ 220198 w 587585"/>
              <a:gd name="connsiteY32" fmla="*/ 11637 h 2424759"/>
              <a:gd name="connsiteX33" fmla="*/ 215480 w 587585"/>
              <a:gd name="connsiteY33" fmla="*/ 90604 h 2424759"/>
              <a:gd name="connsiteX34" fmla="*/ 187835 w 587585"/>
              <a:gd name="connsiteY34" fmla="*/ 205251 h 2424759"/>
              <a:gd name="connsiteX0" fmla="*/ 183186 w 582936"/>
              <a:gd name="connsiteY0" fmla="*/ 205251 h 2424759"/>
              <a:gd name="connsiteX1" fmla="*/ 100890 w 582936"/>
              <a:gd name="connsiteY1" fmla="*/ 145020 h 2424759"/>
              <a:gd name="connsiteX2" fmla="*/ 55169 w 582936"/>
              <a:gd name="connsiteY2" fmla="*/ 194517 h 2424759"/>
              <a:gd name="connsiteX3" fmla="*/ 2149 w 582936"/>
              <a:gd name="connsiteY3" fmla="*/ 268273 h 2424759"/>
              <a:gd name="connsiteX4" fmla="*/ 68063 w 582936"/>
              <a:gd name="connsiteY4" fmla="*/ 418769 h 2424759"/>
              <a:gd name="connsiteX5" fmla="*/ 100890 w 582936"/>
              <a:gd name="connsiteY5" fmla="*/ 488715 h 2424759"/>
              <a:gd name="connsiteX6" fmla="*/ 128321 w 582936"/>
              <a:gd name="connsiteY6" fmla="*/ 647940 h 2424759"/>
              <a:gd name="connsiteX7" fmla="*/ 174041 w 582936"/>
              <a:gd name="connsiteY7" fmla="*/ 997600 h 2424759"/>
              <a:gd name="connsiteX8" fmla="*/ 210617 w 582936"/>
              <a:gd name="connsiteY8" fmla="*/ 1422000 h 2424759"/>
              <a:gd name="connsiteX9" fmla="*/ 260549 w 582936"/>
              <a:gd name="connsiteY9" fmla="*/ 1718385 h 2424759"/>
              <a:gd name="connsiteX10" fmla="*/ 305551 w 582936"/>
              <a:gd name="connsiteY10" fmla="*/ 1979784 h 2424759"/>
              <a:gd name="connsiteX11" fmla="*/ 278119 w 582936"/>
              <a:gd name="connsiteY11" fmla="*/ 2186319 h 2424759"/>
              <a:gd name="connsiteX12" fmla="*/ 246474 w 582936"/>
              <a:gd name="connsiteY12" fmla="*/ 2369199 h 2424759"/>
              <a:gd name="connsiteX13" fmla="*/ 270413 w 582936"/>
              <a:gd name="connsiteY13" fmla="*/ 2411143 h 2424759"/>
              <a:gd name="connsiteX14" fmla="*/ 348497 w 582936"/>
              <a:gd name="connsiteY14" fmla="*/ 2345544 h 2424759"/>
              <a:gd name="connsiteX15" fmla="*/ 457506 w 582936"/>
              <a:gd name="connsiteY15" fmla="*/ 2383711 h 2424759"/>
              <a:gd name="connsiteX16" fmla="*/ 499013 w 582936"/>
              <a:gd name="connsiteY16" fmla="*/ 2416509 h 2424759"/>
              <a:gd name="connsiteX17" fmla="*/ 548945 w 582936"/>
              <a:gd name="connsiteY17" fmla="*/ 2334214 h 2424759"/>
              <a:gd name="connsiteX18" fmla="*/ 580590 w 582936"/>
              <a:gd name="connsiteY18" fmla="*/ 2200830 h 2424759"/>
              <a:gd name="connsiteX19" fmla="*/ 534870 w 582936"/>
              <a:gd name="connsiteY19" fmla="*/ 2136822 h 2424759"/>
              <a:gd name="connsiteX20" fmla="*/ 461718 w 582936"/>
              <a:gd name="connsiteY20" fmla="*/ 2008806 h 2424759"/>
              <a:gd name="connsiteX21" fmla="*/ 384353 w 582936"/>
              <a:gd name="connsiteY21" fmla="*/ 1758141 h 2424759"/>
              <a:gd name="connsiteX22" fmla="*/ 297845 w 582936"/>
              <a:gd name="connsiteY22" fmla="*/ 1246077 h 2424759"/>
              <a:gd name="connsiteX23" fmla="*/ 261269 w 582936"/>
              <a:gd name="connsiteY23" fmla="*/ 814122 h 2424759"/>
              <a:gd name="connsiteX24" fmla="*/ 270413 w 582936"/>
              <a:gd name="connsiteY24" fmla="*/ 552723 h 2424759"/>
              <a:gd name="connsiteX25" fmla="*/ 275345 w 582936"/>
              <a:gd name="connsiteY25" fmla="*/ 442995 h 2424759"/>
              <a:gd name="connsiteX26" fmla="*/ 269908 w 582936"/>
              <a:gd name="connsiteY26" fmla="*/ 359878 h 2424759"/>
              <a:gd name="connsiteX27" fmla="*/ 279754 w 582936"/>
              <a:gd name="connsiteY27" fmla="*/ 352334 h 2424759"/>
              <a:gd name="connsiteX28" fmla="*/ 370997 w 582936"/>
              <a:gd name="connsiteY28" fmla="*/ 203661 h 2424759"/>
              <a:gd name="connsiteX29" fmla="*/ 352709 w 582936"/>
              <a:gd name="connsiteY29" fmla="*/ 103077 h 2424759"/>
              <a:gd name="connsiteX30" fmla="*/ 270413 w 582936"/>
              <a:gd name="connsiteY30" fmla="*/ 20781 h 2424759"/>
              <a:gd name="connsiteX31" fmla="*/ 215549 w 582936"/>
              <a:gd name="connsiteY31" fmla="*/ 11637 h 2424759"/>
              <a:gd name="connsiteX32" fmla="*/ 210831 w 582936"/>
              <a:gd name="connsiteY32" fmla="*/ 90604 h 2424759"/>
              <a:gd name="connsiteX33" fmla="*/ 183186 w 582936"/>
              <a:gd name="connsiteY33"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418769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340250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340250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238" h="2424759">
                <a:moveTo>
                  <a:pt x="133488" y="205251"/>
                </a:moveTo>
                <a:cubicBezTo>
                  <a:pt x="114378" y="227481"/>
                  <a:pt x="72528" y="146809"/>
                  <a:pt x="51192" y="145020"/>
                </a:cubicBezTo>
                <a:cubicBezTo>
                  <a:pt x="29856" y="143231"/>
                  <a:pt x="10942" y="161979"/>
                  <a:pt x="5471" y="194517"/>
                </a:cubicBezTo>
                <a:cubicBezTo>
                  <a:pt x="0" y="227055"/>
                  <a:pt x="10745" y="291217"/>
                  <a:pt x="18365" y="340250"/>
                </a:cubicBezTo>
                <a:cubicBezTo>
                  <a:pt x="25985" y="389283"/>
                  <a:pt x="41149" y="437433"/>
                  <a:pt x="51192" y="488715"/>
                </a:cubicBezTo>
                <a:cubicBezTo>
                  <a:pt x="61235" y="539997"/>
                  <a:pt x="66431" y="563126"/>
                  <a:pt x="78623" y="647940"/>
                </a:cubicBezTo>
                <a:cubicBezTo>
                  <a:pt x="90815" y="732754"/>
                  <a:pt x="110627" y="868590"/>
                  <a:pt x="124343" y="997600"/>
                </a:cubicBezTo>
                <a:cubicBezTo>
                  <a:pt x="138059" y="1126610"/>
                  <a:pt x="146501" y="1301869"/>
                  <a:pt x="160919" y="1422000"/>
                </a:cubicBezTo>
                <a:cubicBezTo>
                  <a:pt x="175337" y="1542131"/>
                  <a:pt x="195029" y="1625421"/>
                  <a:pt x="210851" y="1718385"/>
                </a:cubicBezTo>
                <a:cubicBezTo>
                  <a:pt x="226673" y="1811349"/>
                  <a:pt x="252925" y="1901795"/>
                  <a:pt x="255853" y="1979784"/>
                </a:cubicBezTo>
                <a:cubicBezTo>
                  <a:pt x="258781" y="2057773"/>
                  <a:pt x="238267" y="2121417"/>
                  <a:pt x="228421" y="2186319"/>
                </a:cubicBezTo>
                <a:cubicBezTo>
                  <a:pt x="218575" y="2251221"/>
                  <a:pt x="198060" y="2331728"/>
                  <a:pt x="196776" y="2369199"/>
                </a:cubicBezTo>
                <a:cubicBezTo>
                  <a:pt x="195492" y="2406670"/>
                  <a:pt x="203711" y="2415085"/>
                  <a:pt x="220715" y="2411143"/>
                </a:cubicBezTo>
                <a:cubicBezTo>
                  <a:pt x="237719" y="2407201"/>
                  <a:pt x="267617" y="2350116"/>
                  <a:pt x="298799" y="2345544"/>
                </a:cubicBezTo>
                <a:cubicBezTo>
                  <a:pt x="329981" y="2340972"/>
                  <a:pt x="382722" y="2404600"/>
                  <a:pt x="407808" y="2383711"/>
                </a:cubicBezTo>
                <a:cubicBezTo>
                  <a:pt x="432894" y="2395539"/>
                  <a:pt x="434075" y="2424759"/>
                  <a:pt x="449315" y="2416509"/>
                </a:cubicBezTo>
                <a:cubicBezTo>
                  <a:pt x="464555" y="2408259"/>
                  <a:pt x="515189" y="2357075"/>
                  <a:pt x="499247" y="2334214"/>
                </a:cubicBezTo>
                <a:cubicBezTo>
                  <a:pt x="522689" y="2330984"/>
                  <a:pt x="533238" y="2233729"/>
                  <a:pt x="530892" y="2200830"/>
                </a:cubicBezTo>
                <a:cubicBezTo>
                  <a:pt x="528546" y="2167931"/>
                  <a:pt x="504984" y="2168826"/>
                  <a:pt x="485172" y="2136822"/>
                </a:cubicBezTo>
                <a:cubicBezTo>
                  <a:pt x="465360" y="2104818"/>
                  <a:pt x="437106" y="2071919"/>
                  <a:pt x="412020" y="2008806"/>
                </a:cubicBezTo>
                <a:cubicBezTo>
                  <a:pt x="386934" y="1945693"/>
                  <a:pt x="361967" y="1885262"/>
                  <a:pt x="334655" y="1758141"/>
                </a:cubicBezTo>
                <a:cubicBezTo>
                  <a:pt x="307343" y="1631020"/>
                  <a:pt x="268661" y="1403414"/>
                  <a:pt x="248147" y="1246077"/>
                </a:cubicBezTo>
                <a:cubicBezTo>
                  <a:pt x="227633" y="1088741"/>
                  <a:pt x="216143" y="929681"/>
                  <a:pt x="211571" y="814122"/>
                </a:cubicBezTo>
                <a:cubicBezTo>
                  <a:pt x="206999" y="698563"/>
                  <a:pt x="218369" y="614577"/>
                  <a:pt x="220715" y="552723"/>
                </a:cubicBezTo>
                <a:cubicBezTo>
                  <a:pt x="223061" y="490869"/>
                  <a:pt x="225731" y="475136"/>
                  <a:pt x="225647" y="442995"/>
                </a:cubicBezTo>
                <a:cubicBezTo>
                  <a:pt x="225563" y="410854"/>
                  <a:pt x="219475" y="374988"/>
                  <a:pt x="220210" y="359878"/>
                </a:cubicBezTo>
                <a:cubicBezTo>
                  <a:pt x="220945" y="344768"/>
                  <a:pt x="223054" y="378370"/>
                  <a:pt x="230056" y="352334"/>
                </a:cubicBezTo>
                <a:cubicBezTo>
                  <a:pt x="206614" y="207753"/>
                  <a:pt x="309140" y="245204"/>
                  <a:pt x="321299" y="203661"/>
                </a:cubicBezTo>
                <a:cubicBezTo>
                  <a:pt x="333458" y="162118"/>
                  <a:pt x="319775" y="133557"/>
                  <a:pt x="303011" y="103077"/>
                </a:cubicBezTo>
                <a:cubicBezTo>
                  <a:pt x="286247" y="72597"/>
                  <a:pt x="243575" y="36021"/>
                  <a:pt x="220715" y="20781"/>
                </a:cubicBezTo>
                <a:cubicBezTo>
                  <a:pt x="197855" y="5541"/>
                  <a:pt x="175781" y="0"/>
                  <a:pt x="165851" y="11637"/>
                </a:cubicBezTo>
                <a:cubicBezTo>
                  <a:pt x="155921" y="23274"/>
                  <a:pt x="166527" y="58335"/>
                  <a:pt x="161133" y="90604"/>
                </a:cubicBezTo>
                <a:cubicBezTo>
                  <a:pt x="155739" y="122873"/>
                  <a:pt x="151812" y="183095"/>
                  <a:pt x="133488" y="205251"/>
                </a:cubicBezTo>
                <a:close/>
              </a:path>
            </a:pathLst>
          </a:cu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114800" y="3109079"/>
            <a:ext cx="4876800" cy="2831544"/>
          </a:xfrm>
          <a:prstGeom prst="rect">
            <a:avLst/>
          </a:prstGeom>
          <a:noFill/>
        </p:spPr>
        <p:txBody>
          <a:bodyPr wrap="square" rtlCol="0">
            <a:spAutoFit/>
          </a:bodyPr>
          <a:lstStyle/>
          <a:p>
            <a:r>
              <a:rPr lang="en-US" sz="2000" dirty="0" smtClean="0"/>
              <a:t>These regions comprise the entire lower limb, which is attached to the body at the pelvic girdle.  </a:t>
            </a:r>
          </a:p>
          <a:p>
            <a:endParaRPr lang="en-US" sz="2000" dirty="0" smtClean="0"/>
          </a:p>
          <a:p>
            <a:r>
              <a:rPr lang="en-US" sz="2000" dirty="0" smtClean="0"/>
              <a:t>We will take an in-depth look at each of these three distinct lower limb regions. First let’s begin by understanding the structure and function of the leg.</a:t>
            </a:r>
          </a:p>
          <a:p>
            <a:endParaRPr lang="en-US" dirty="0"/>
          </a:p>
        </p:txBody>
      </p:sp>
      <p:sp>
        <p:nvSpPr>
          <p:cNvPr id="11" name="Freeform 10"/>
          <p:cNvSpPr/>
          <p:nvPr/>
        </p:nvSpPr>
        <p:spPr>
          <a:xfrm>
            <a:off x="1960033" y="3512608"/>
            <a:ext cx="508000" cy="2125134"/>
          </a:xfrm>
          <a:custGeom>
            <a:avLst/>
            <a:gdLst>
              <a:gd name="connsiteX0" fmla="*/ 243417 w 508000"/>
              <a:gd name="connsiteY0" fmla="*/ 43392 h 2125134"/>
              <a:gd name="connsiteX1" fmla="*/ 160867 w 508000"/>
              <a:gd name="connsiteY1" fmla="*/ 5292 h 2125134"/>
              <a:gd name="connsiteX2" fmla="*/ 71967 w 508000"/>
              <a:gd name="connsiteY2" fmla="*/ 75142 h 2125134"/>
              <a:gd name="connsiteX3" fmla="*/ 78317 w 508000"/>
              <a:gd name="connsiteY3" fmla="*/ 106892 h 2125134"/>
              <a:gd name="connsiteX4" fmla="*/ 33867 w 508000"/>
              <a:gd name="connsiteY4" fmla="*/ 100542 h 2125134"/>
              <a:gd name="connsiteX5" fmla="*/ 2117 w 508000"/>
              <a:gd name="connsiteY5" fmla="*/ 170392 h 2125134"/>
              <a:gd name="connsiteX6" fmla="*/ 46567 w 508000"/>
              <a:gd name="connsiteY6" fmla="*/ 265642 h 2125134"/>
              <a:gd name="connsiteX7" fmla="*/ 65617 w 508000"/>
              <a:gd name="connsiteY7" fmla="*/ 506942 h 2125134"/>
              <a:gd name="connsiteX8" fmla="*/ 103717 w 508000"/>
              <a:gd name="connsiteY8" fmla="*/ 881592 h 2125134"/>
              <a:gd name="connsiteX9" fmla="*/ 141817 w 508000"/>
              <a:gd name="connsiteY9" fmla="*/ 1224492 h 2125134"/>
              <a:gd name="connsiteX10" fmla="*/ 186267 w 508000"/>
              <a:gd name="connsiteY10" fmla="*/ 1668992 h 2125134"/>
              <a:gd name="connsiteX11" fmla="*/ 198967 w 508000"/>
              <a:gd name="connsiteY11" fmla="*/ 1916642 h 2125134"/>
              <a:gd name="connsiteX12" fmla="*/ 167217 w 508000"/>
              <a:gd name="connsiteY12" fmla="*/ 2049992 h 2125134"/>
              <a:gd name="connsiteX13" fmla="*/ 179917 w 508000"/>
              <a:gd name="connsiteY13" fmla="*/ 2119842 h 2125134"/>
              <a:gd name="connsiteX14" fmla="*/ 224367 w 508000"/>
              <a:gd name="connsiteY14" fmla="*/ 2081742 h 2125134"/>
              <a:gd name="connsiteX15" fmla="*/ 268817 w 508000"/>
              <a:gd name="connsiteY15" fmla="*/ 2024592 h 2125134"/>
              <a:gd name="connsiteX16" fmla="*/ 338667 w 508000"/>
              <a:gd name="connsiteY16" fmla="*/ 2024592 h 2125134"/>
              <a:gd name="connsiteX17" fmla="*/ 414867 w 508000"/>
              <a:gd name="connsiteY17" fmla="*/ 2011892 h 2125134"/>
              <a:gd name="connsiteX18" fmla="*/ 459317 w 508000"/>
              <a:gd name="connsiteY18" fmla="*/ 2037292 h 2125134"/>
              <a:gd name="connsiteX19" fmla="*/ 484717 w 508000"/>
              <a:gd name="connsiteY19" fmla="*/ 1992842 h 2125134"/>
              <a:gd name="connsiteX20" fmla="*/ 427567 w 508000"/>
              <a:gd name="connsiteY20" fmla="*/ 1891242 h 2125134"/>
              <a:gd name="connsiteX21" fmla="*/ 389467 w 508000"/>
              <a:gd name="connsiteY21" fmla="*/ 1783292 h 2125134"/>
              <a:gd name="connsiteX22" fmla="*/ 376767 w 508000"/>
              <a:gd name="connsiteY22" fmla="*/ 1586442 h 2125134"/>
              <a:gd name="connsiteX23" fmla="*/ 364067 w 508000"/>
              <a:gd name="connsiteY23" fmla="*/ 1014942 h 2125134"/>
              <a:gd name="connsiteX24" fmla="*/ 364067 w 508000"/>
              <a:gd name="connsiteY24" fmla="*/ 735542 h 2125134"/>
              <a:gd name="connsiteX25" fmla="*/ 357717 w 508000"/>
              <a:gd name="connsiteY25" fmla="*/ 519642 h 2125134"/>
              <a:gd name="connsiteX26" fmla="*/ 389467 w 508000"/>
              <a:gd name="connsiteY26" fmla="*/ 329142 h 2125134"/>
              <a:gd name="connsiteX27" fmla="*/ 484717 w 508000"/>
              <a:gd name="connsiteY27" fmla="*/ 189442 h 2125134"/>
              <a:gd name="connsiteX28" fmla="*/ 497417 w 508000"/>
              <a:gd name="connsiteY28" fmla="*/ 81492 h 2125134"/>
              <a:gd name="connsiteX29" fmla="*/ 421217 w 508000"/>
              <a:gd name="connsiteY29" fmla="*/ 37042 h 2125134"/>
              <a:gd name="connsiteX30" fmla="*/ 325967 w 508000"/>
              <a:gd name="connsiteY30" fmla="*/ 37042 h 2125134"/>
              <a:gd name="connsiteX31" fmla="*/ 294217 w 508000"/>
              <a:gd name="connsiteY31" fmla="*/ 56092 h 2125134"/>
              <a:gd name="connsiteX32" fmla="*/ 243417 w 508000"/>
              <a:gd name="connsiteY32" fmla="*/ 43392 h 2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8000" h="2125134">
                <a:moveTo>
                  <a:pt x="243417" y="43392"/>
                </a:moveTo>
                <a:cubicBezTo>
                  <a:pt x="221192" y="34925"/>
                  <a:pt x="189442" y="0"/>
                  <a:pt x="160867" y="5292"/>
                </a:cubicBezTo>
                <a:cubicBezTo>
                  <a:pt x="132292" y="10584"/>
                  <a:pt x="85725" y="58209"/>
                  <a:pt x="71967" y="75142"/>
                </a:cubicBezTo>
                <a:cubicBezTo>
                  <a:pt x="58209" y="92075"/>
                  <a:pt x="84667" y="102659"/>
                  <a:pt x="78317" y="106892"/>
                </a:cubicBezTo>
                <a:cubicBezTo>
                  <a:pt x="71967" y="111125"/>
                  <a:pt x="46567" y="89959"/>
                  <a:pt x="33867" y="100542"/>
                </a:cubicBezTo>
                <a:cubicBezTo>
                  <a:pt x="21167" y="111125"/>
                  <a:pt x="0" y="142875"/>
                  <a:pt x="2117" y="170392"/>
                </a:cubicBezTo>
                <a:cubicBezTo>
                  <a:pt x="4234" y="197909"/>
                  <a:pt x="35984" y="209550"/>
                  <a:pt x="46567" y="265642"/>
                </a:cubicBezTo>
                <a:cubicBezTo>
                  <a:pt x="57150" y="321734"/>
                  <a:pt x="56092" y="404284"/>
                  <a:pt x="65617" y="506942"/>
                </a:cubicBezTo>
                <a:cubicBezTo>
                  <a:pt x="75142" y="609600"/>
                  <a:pt x="91017" y="762000"/>
                  <a:pt x="103717" y="881592"/>
                </a:cubicBezTo>
                <a:cubicBezTo>
                  <a:pt x="116417" y="1001184"/>
                  <a:pt x="128059" y="1093259"/>
                  <a:pt x="141817" y="1224492"/>
                </a:cubicBezTo>
                <a:cubicBezTo>
                  <a:pt x="155575" y="1355725"/>
                  <a:pt x="176742" y="1553634"/>
                  <a:pt x="186267" y="1668992"/>
                </a:cubicBezTo>
                <a:cubicBezTo>
                  <a:pt x="195792" y="1784350"/>
                  <a:pt x="202142" y="1853142"/>
                  <a:pt x="198967" y="1916642"/>
                </a:cubicBezTo>
                <a:cubicBezTo>
                  <a:pt x="195792" y="1980142"/>
                  <a:pt x="170392" y="2016125"/>
                  <a:pt x="167217" y="2049992"/>
                </a:cubicBezTo>
                <a:cubicBezTo>
                  <a:pt x="164042" y="2083859"/>
                  <a:pt x="170392" y="2114550"/>
                  <a:pt x="179917" y="2119842"/>
                </a:cubicBezTo>
                <a:cubicBezTo>
                  <a:pt x="189442" y="2125134"/>
                  <a:pt x="209550" y="2097617"/>
                  <a:pt x="224367" y="2081742"/>
                </a:cubicBezTo>
                <a:cubicBezTo>
                  <a:pt x="239184" y="2065867"/>
                  <a:pt x="249767" y="2034117"/>
                  <a:pt x="268817" y="2024592"/>
                </a:cubicBezTo>
                <a:cubicBezTo>
                  <a:pt x="287867" y="2015067"/>
                  <a:pt x="314325" y="2026709"/>
                  <a:pt x="338667" y="2024592"/>
                </a:cubicBezTo>
                <a:cubicBezTo>
                  <a:pt x="363009" y="2022475"/>
                  <a:pt x="394759" y="2009775"/>
                  <a:pt x="414867" y="2011892"/>
                </a:cubicBezTo>
                <a:cubicBezTo>
                  <a:pt x="434975" y="2014009"/>
                  <a:pt x="447675" y="2040467"/>
                  <a:pt x="459317" y="2037292"/>
                </a:cubicBezTo>
                <a:cubicBezTo>
                  <a:pt x="470959" y="2034117"/>
                  <a:pt x="490009" y="2017184"/>
                  <a:pt x="484717" y="1992842"/>
                </a:cubicBezTo>
                <a:cubicBezTo>
                  <a:pt x="479425" y="1968500"/>
                  <a:pt x="443442" y="1926167"/>
                  <a:pt x="427567" y="1891242"/>
                </a:cubicBezTo>
                <a:cubicBezTo>
                  <a:pt x="411692" y="1856317"/>
                  <a:pt x="397934" y="1834092"/>
                  <a:pt x="389467" y="1783292"/>
                </a:cubicBezTo>
                <a:cubicBezTo>
                  <a:pt x="381000" y="1732492"/>
                  <a:pt x="381000" y="1714500"/>
                  <a:pt x="376767" y="1586442"/>
                </a:cubicBezTo>
                <a:cubicBezTo>
                  <a:pt x="372534" y="1458384"/>
                  <a:pt x="366184" y="1156759"/>
                  <a:pt x="364067" y="1014942"/>
                </a:cubicBezTo>
                <a:cubicBezTo>
                  <a:pt x="361950" y="873125"/>
                  <a:pt x="365125" y="818092"/>
                  <a:pt x="364067" y="735542"/>
                </a:cubicBezTo>
                <a:cubicBezTo>
                  <a:pt x="363009" y="652992"/>
                  <a:pt x="353484" y="587375"/>
                  <a:pt x="357717" y="519642"/>
                </a:cubicBezTo>
                <a:cubicBezTo>
                  <a:pt x="361950" y="451909"/>
                  <a:pt x="368300" y="384175"/>
                  <a:pt x="389467" y="329142"/>
                </a:cubicBezTo>
                <a:cubicBezTo>
                  <a:pt x="410634" y="274109"/>
                  <a:pt x="466725" y="230717"/>
                  <a:pt x="484717" y="189442"/>
                </a:cubicBezTo>
                <a:cubicBezTo>
                  <a:pt x="502709" y="148167"/>
                  <a:pt x="508000" y="106892"/>
                  <a:pt x="497417" y="81492"/>
                </a:cubicBezTo>
                <a:cubicBezTo>
                  <a:pt x="486834" y="56092"/>
                  <a:pt x="449792" y="44450"/>
                  <a:pt x="421217" y="37042"/>
                </a:cubicBezTo>
                <a:cubicBezTo>
                  <a:pt x="392642" y="29634"/>
                  <a:pt x="347134" y="33867"/>
                  <a:pt x="325967" y="37042"/>
                </a:cubicBezTo>
                <a:cubicBezTo>
                  <a:pt x="304800" y="40217"/>
                  <a:pt x="312209" y="58209"/>
                  <a:pt x="294217" y="56092"/>
                </a:cubicBezTo>
                <a:cubicBezTo>
                  <a:pt x="276225" y="53975"/>
                  <a:pt x="265642" y="51859"/>
                  <a:pt x="243417" y="43392"/>
                </a:cubicBezTo>
                <a:close/>
              </a:path>
            </a:pathLst>
          </a:custGeom>
          <a:solidFill>
            <a:schemeClr val="accent6">
              <a:lumMod val="75000"/>
              <a:alpha val="52000"/>
            </a:schemeClr>
          </a:solidFill>
          <a:ln w="254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2064279" y="5532438"/>
            <a:ext cx="413809" cy="785812"/>
          </a:xfrm>
          <a:custGeom>
            <a:avLst/>
            <a:gdLst>
              <a:gd name="connsiteX0" fmla="*/ 148696 w 413809"/>
              <a:gd name="connsiteY0" fmla="*/ 14287 h 785812"/>
              <a:gd name="connsiteX1" fmla="*/ 123296 w 413809"/>
              <a:gd name="connsiteY1" fmla="*/ 90487 h 785812"/>
              <a:gd name="connsiteX2" fmla="*/ 104246 w 413809"/>
              <a:gd name="connsiteY2" fmla="*/ 153987 h 785812"/>
              <a:gd name="connsiteX3" fmla="*/ 101071 w 413809"/>
              <a:gd name="connsiteY3" fmla="*/ 207962 h 785812"/>
              <a:gd name="connsiteX4" fmla="*/ 40746 w 413809"/>
              <a:gd name="connsiteY4" fmla="*/ 265112 h 785812"/>
              <a:gd name="connsiteX5" fmla="*/ 47096 w 413809"/>
              <a:gd name="connsiteY5" fmla="*/ 334962 h 785812"/>
              <a:gd name="connsiteX6" fmla="*/ 47096 w 413809"/>
              <a:gd name="connsiteY6" fmla="*/ 388937 h 785812"/>
              <a:gd name="connsiteX7" fmla="*/ 5821 w 413809"/>
              <a:gd name="connsiteY7" fmla="*/ 484187 h 785812"/>
              <a:gd name="connsiteX8" fmla="*/ 12171 w 413809"/>
              <a:gd name="connsiteY8" fmla="*/ 557212 h 785812"/>
              <a:gd name="connsiteX9" fmla="*/ 18521 w 413809"/>
              <a:gd name="connsiteY9" fmla="*/ 646112 h 785812"/>
              <a:gd name="connsiteX10" fmla="*/ 43921 w 413809"/>
              <a:gd name="connsiteY10" fmla="*/ 665162 h 785812"/>
              <a:gd name="connsiteX11" fmla="*/ 47096 w 413809"/>
              <a:gd name="connsiteY11" fmla="*/ 611187 h 785812"/>
              <a:gd name="connsiteX12" fmla="*/ 37571 w 413809"/>
              <a:gd name="connsiteY12" fmla="*/ 573087 h 785812"/>
              <a:gd name="connsiteX13" fmla="*/ 59796 w 413809"/>
              <a:gd name="connsiteY13" fmla="*/ 528637 h 785812"/>
              <a:gd name="connsiteX14" fmla="*/ 75671 w 413809"/>
              <a:gd name="connsiteY14" fmla="*/ 471487 h 785812"/>
              <a:gd name="connsiteX15" fmla="*/ 85196 w 413809"/>
              <a:gd name="connsiteY15" fmla="*/ 388937 h 785812"/>
              <a:gd name="connsiteX16" fmla="*/ 91546 w 413809"/>
              <a:gd name="connsiteY16" fmla="*/ 344487 h 785812"/>
              <a:gd name="connsiteX17" fmla="*/ 97896 w 413809"/>
              <a:gd name="connsiteY17" fmla="*/ 395287 h 785812"/>
              <a:gd name="connsiteX18" fmla="*/ 75671 w 413809"/>
              <a:gd name="connsiteY18" fmla="*/ 509587 h 785812"/>
              <a:gd name="connsiteX19" fmla="*/ 85196 w 413809"/>
              <a:gd name="connsiteY19" fmla="*/ 544512 h 785812"/>
              <a:gd name="connsiteX20" fmla="*/ 72496 w 413809"/>
              <a:gd name="connsiteY20" fmla="*/ 614362 h 785812"/>
              <a:gd name="connsiteX21" fmla="*/ 69321 w 413809"/>
              <a:gd name="connsiteY21" fmla="*/ 687387 h 785812"/>
              <a:gd name="connsiteX22" fmla="*/ 88371 w 413809"/>
              <a:gd name="connsiteY22" fmla="*/ 728662 h 785812"/>
              <a:gd name="connsiteX23" fmla="*/ 104246 w 413809"/>
              <a:gd name="connsiteY23" fmla="*/ 696912 h 785812"/>
              <a:gd name="connsiteX24" fmla="*/ 116946 w 413809"/>
              <a:gd name="connsiteY24" fmla="*/ 639762 h 785812"/>
              <a:gd name="connsiteX25" fmla="*/ 110596 w 413809"/>
              <a:gd name="connsiteY25" fmla="*/ 582612 h 785812"/>
              <a:gd name="connsiteX26" fmla="*/ 132821 w 413809"/>
              <a:gd name="connsiteY26" fmla="*/ 554037 h 785812"/>
              <a:gd name="connsiteX27" fmla="*/ 129646 w 413809"/>
              <a:gd name="connsiteY27" fmla="*/ 519112 h 785812"/>
              <a:gd name="connsiteX28" fmla="*/ 126471 w 413809"/>
              <a:gd name="connsiteY28" fmla="*/ 487362 h 785812"/>
              <a:gd name="connsiteX29" fmla="*/ 126471 w 413809"/>
              <a:gd name="connsiteY29" fmla="*/ 401637 h 785812"/>
              <a:gd name="connsiteX30" fmla="*/ 132821 w 413809"/>
              <a:gd name="connsiteY30" fmla="*/ 328612 h 785812"/>
              <a:gd name="connsiteX31" fmla="*/ 155046 w 413809"/>
              <a:gd name="connsiteY31" fmla="*/ 312737 h 785812"/>
              <a:gd name="connsiteX32" fmla="*/ 158221 w 413809"/>
              <a:gd name="connsiteY32" fmla="*/ 398462 h 785812"/>
              <a:gd name="connsiteX33" fmla="*/ 155046 w 413809"/>
              <a:gd name="connsiteY33" fmla="*/ 484187 h 785812"/>
              <a:gd name="connsiteX34" fmla="*/ 151871 w 413809"/>
              <a:gd name="connsiteY34" fmla="*/ 522287 h 785812"/>
              <a:gd name="connsiteX35" fmla="*/ 155046 w 413809"/>
              <a:gd name="connsiteY35" fmla="*/ 563562 h 785812"/>
              <a:gd name="connsiteX36" fmla="*/ 151871 w 413809"/>
              <a:gd name="connsiteY36" fmla="*/ 639762 h 785812"/>
              <a:gd name="connsiteX37" fmla="*/ 155046 w 413809"/>
              <a:gd name="connsiteY37" fmla="*/ 706437 h 785812"/>
              <a:gd name="connsiteX38" fmla="*/ 164571 w 413809"/>
              <a:gd name="connsiteY38" fmla="*/ 763587 h 785812"/>
              <a:gd name="connsiteX39" fmla="*/ 186796 w 413809"/>
              <a:gd name="connsiteY39" fmla="*/ 738187 h 785812"/>
              <a:gd name="connsiteX40" fmla="*/ 189971 w 413809"/>
              <a:gd name="connsiteY40" fmla="*/ 693737 h 785812"/>
              <a:gd name="connsiteX41" fmla="*/ 189971 w 413809"/>
              <a:gd name="connsiteY41" fmla="*/ 665162 h 785812"/>
              <a:gd name="connsiteX42" fmla="*/ 189971 w 413809"/>
              <a:gd name="connsiteY42" fmla="*/ 623887 h 785812"/>
              <a:gd name="connsiteX43" fmla="*/ 202671 w 413809"/>
              <a:gd name="connsiteY43" fmla="*/ 573087 h 785812"/>
              <a:gd name="connsiteX44" fmla="*/ 209021 w 413809"/>
              <a:gd name="connsiteY44" fmla="*/ 544512 h 785812"/>
              <a:gd name="connsiteX45" fmla="*/ 209021 w 413809"/>
              <a:gd name="connsiteY45" fmla="*/ 515937 h 785812"/>
              <a:gd name="connsiteX46" fmla="*/ 193146 w 413809"/>
              <a:gd name="connsiteY46" fmla="*/ 420687 h 785812"/>
              <a:gd name="connsiteX47" fmla="*/ 202671 w 413809"/>
              <a:gd name="connsiteY47" fmla="*/ 338137 h 785812"/>
              <a:gd name="connsiteX48" fmla="*/ 215371 w 413809"/>
              <a:gd name="connsiteY48" fmla="*/ 312737 h 785812"/>
              <a:gd name="connsiteX49" fmla="*/ 231246 w 413809"/>
              <a:gd name="connsiteY49" fmla="*/ 328612 h 785812"/>
              <a:gd name="connsiteX50" fmla="*/ 231246 w 413809"/>
              <a:gd name="connsiteY50" fmla="*/ 420687 h 785812"/>
              <a:gd name="connsiteX51" fmla="*/ 231246 w 413809"/>
              <a:gd name="connsiteY51" fmla="*/ 484187 h 785812"/>
              <a:gd name="connsiteX52" fmla="*/ 221721 w 413809"/>
              <a:gd name="connsiteY52" fmla="*/ 531812 h 785812"/>
              <a:gd name="connsiteX53" fmla="*/ 240771 w 413809"/>
              <a:gd name="connsiteY53" fmla="*/ 579437 h 785812"/>
              <a:gd name="connsiteX54" fmla="*/ 243946 w 413809"/>
              <a:gd name="connsiteY54" fmla="*/ 652462 h 785812"/>
              <a:gd name="connsiteX55" fmla="*/ 243946 w 413809"/>
              <a:gd name="connsiteY55" fmla="*/ 684212 h 785812"/>
              <a:gd name="connsiteX56" fmla="*/ 247121 w 413809"/>
              <a:gd name="connsiteY56" fmla="*/ 763587 h 785812"/>
              <a:gd name="connsiteX57" fmla="*/ 275696 w 413809"/>
              <a:gd name="connsiteY57" fmla="*/ 779462 h 785812"/>
              <a:gd name="connsiteX58" fmla="*/ 285221 w 413809"/>
              <a:gd name="connsiteY58" fmla="*/ 725487 h 785812"/>
              <a:gd name="connsiteX59" fmla="*/ 285221 w 413809"/>
              <a:gd name="connsiteY59" fmla="*/ 639762 h 785812"/>
              <a:gd name="connsiteX60" fmla="*/ 282046 w 413809"/>
              <a:gd name="connsiteY60" fmla="*/ 614362 h 785812"/>
              <a:gd name="connsiteX61" fmla="*/ 282046 w 413809"/>
              <a:gd name="connsiteY61" fmla="*/ 579437 h 785812"/>
              <a:gd name="connsiteX62" fmla="*/ 285221 w 413809"/>
              <a:gd name="connsiteY62" fmla="*/ 522287 h 785812"/>
              <a:gd name="connsiteX63" fmla="*/ 275696 w 413809"/>
              <a:gd name="connsiteY63" fmla="*/ 487362 h 785812"/>
              <a:gd name="connsiteX64" fmla="*/ 269346 w 413809"/>
              <a:gd name="connsiteY64" fmla="*/ 347662 h 785812"/>
              <a:gd name="connsiteX65" fmla="*/ 294746 w 413809"/>
              <a:gd name="connsiteY65" fmla="*/ 388937 h 785812"/>
              <a:gd name="connsiteX66" fmla="*/ 310621 w 413809"/>
              <a:gd name="connsiteY66" fmla="*/ 439737 h 785812"/>
              <a:gd name="connsiteX67" fmla="*/ 297921 w 413809"/>
              <a:gd name="connsiteY67" fmla="*/ 512762 h 785812"/>
              <a:gd name="connsiteX68" fmla="*/ 313796 w 413809"/>
              <a:gd name="connsiteY68" fmla="*/ 557212 h 785812"/>
              <a:gd name="connsiteX69" fmla="*/ 336021 w 413809"/>
              <a:gd name="connsiteY69" fmla="*/ 623887 h 785812"/>
              <a:gd name="connsiteX70" fmla="*/ 316971 w 413809"/>
              <a:gd name="connsiteY70" fmla="*/ 687387 h 785812"/>
              <a:gd name="connsiteX71" fmla="*/ 323321 w 413809"/>
              <a:gd name="connsiteY71" fmla="*/ 722312 h 785812"/>
              <a:gd name="connsiteX72" fmla="*/ 320146 w 413809"/>
              <a:gd name="connsiteY72" fmla="*/ 757237 h 785812"/>
              <a:gd name="connsiteX73" fmla="*/ 358246 w 413809"/>
              <a:gd name="connsiteY73" fmla="*/ 769937 h 785812"/>
              <a:gd name="connsiteX74" fmla="*/ 380471 w 413809"/>
              <a:gd name="connsiteY74" fmla="*/ 741362 h 785812"/>
              <a:gd name="connsiteX75" fmla="*/ 409046 w 413809"/>
              <a:gd name="connsiteY75" fmla="*/ 722312 h 785812"/>
              <a:gd name="connsiteX76" fmla="*/ 409046 w 413809"/>
              <a:gd name="connsiteY76" fmla="*/ 684212 h 785812"/>
              <a:gd name="connsiteX77" fmla="*/ 393171 w 413809"/>
              <a:gd name="connsiteY77" fmla="*/ 617537 h 785812"/>
              <a:gd name="connsiteX78" fmla="*/ 412221 w 413809"/>
              <a:gd name="connsiteY78" fmla="*/ 566737 h 785812"/>
              <a:gd name="connsiteX79" fmla="*/ 399521 w 413809"/>
              <a:gd name="connsiteY79" fmla="*/ 487362 h 785812"/>
              <a:gd name="connsiteX80" fmla="*/ 374121 w 413809"/>
              <a:gd name="connsiteY80" fmla="*/ 379412 h 785812"/>
              <a:gd name="connsiteX81" fmla="*/ 380471 w 413809"/>
              <a:gd name="connsiteY81" fmla="*/ 261937 h 785812"/>
              <a:gd name="connsiteX82" fmla="*/ 364596 w 413809"/>
              <a:gd name="connsiteY82" fmla="*/ 198437 h 785812"/>
              <a:gd name="connsiteX83" fmla="*/ 386821 w 413809"/>
              <a:gd name="connsiteY83" fmla="*/ 169862 h 785812"/>
              <a:gd name="connsiteX84" fmla="*/ 361421 w 413809"/>
              <a:gd name="connsiteY84" fmla="*/ 122237 h 785812"/>
              <a:gd name="connsiteX85" fmla="*/ 355071 w 413809"/>
              <a:gd name="connsiteY85" fmla="*/ 84137 h 785812"/>
              <a:gd name="connsiteX86" fmla="*/ 339196 w 413809"/>
              <a:gd name="connsiteY86" fmla="*/ 20637 h 785812"/>
              <a:gd name="connsiteX87" fmla="*/ 326496 w 413809"/>
              <a:gd name="connsiteY87" fmla="*/ 4762 h 785812"/>
              <a:gd name="connsiteX88" fmla="*/ 209021 w 413809"/>
              <a:gd name="connsiteY88" fmla="*/ 4762 h 785812"/>
              <a:gd name="connsiteX89" fmla="*/ 148696 w 413809"/>
              <a:gd name="connsiteY89" fmla="*/ 14287 h 7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3809" h="785812">
                <a:moveTo>
                  <a:pt x="148696" y="14287"/>
                </a:moveTo>
                <a:cubicBezTo>
                  <a:pt x="134409" y="28574"/>
                  <a:pt x="130704" y="67204"/>
                  <a:pt x="123296" y="90487"/>
                </a:cubicBezTo>
                <a:cubicBezTo>
                  <a:pt x="115888" y="113770"/>
                  <a:pt x="107950" y="134408"/>
                  <a:pt x="104246" y="153987"/>
                </a:cubicBezTo>
                <a:cubicBezTo>
                  <a:pt x="100542" y="173566"/>
                  <a:pt x="111654" y="189441"/>
                  <a:pt x="101071" y="207962"/>
                </a:cubicBezTo>
                <a:cubicBezTo>
                  <a:pt x="90488" y="226483"/>
                  <a:pt x="49742" y="243945"/>
                  <a:pt x="40746" y="265112"/>
                </a:cubicBezTo>
                <a:cubicBezTo>
                  <a:pt x="31750" y="286279"/>
                  <a:pt x="46038" y="314325"/>
                  <a:pt x="47096" y="334962"/>
                </a:cubicBezTo>
                <a:cubicBezTo>
                  <a:pt x="48154" y="355599"/>
                  <a:pt x="53975" y="364066"/>
                  <a:pt x="47096" y="388937"/>
                </a:cubicBezTo>
                <a:cubicBezTo>
                  <a:pt x="40217" y="413808"/>
                  <a:pt x="11642" y="456141"/>
                  <a:pt x="5821" y="484187"/>
                </a:cubicBezTo>
                <a:cubicBezTo>
                  <a:pt x="0" y="512233"/>
                  <a:pt x="10054" y="530225"/>
                  <a:pt x="12171" y="557212"/>
                </a:cubicBezTo>
                <a:cubicBezTo>
                  <a:pt x="14288" y="584200"/>
                  <a:pt x="13229" y="628120"/>
                  <a:pt x="18521" y="646112"/>
                </a:cubicBezTo>
                <a:cubicBezTo>
                  <a:pt x="23813" y="664104"/>
                  <a:pt x="39159" y="670983"/>
                  <a:pt x="43921" y="665162"/>
                </a:cubicBezTo>
                <a:cubicBezTo>
                  <a:pt x="48683" y="659341"/>
                  <a:pt x="48154" y="626533"/>
                  <a:pt x="47096" y="611187"/>
                </a:cubicBezTo>
                <a:cubicBezTo>
                  <a:pt x="46038" y="595841"/>
                  <a:pt x="35454" y="586845"/>
                  <a:pt x="37571" y="573087"/>
                </a:cubicBezTo>
                <a:cubicBezTo>
                  <a:pt x="39688" y="559329"/>
                  <a:pt x="53446" y="545570"/>
                  <a:pt x="59796" y="528637"/>
                </a:cubicBezTo>
                <a:cubicBezTo>
                  <a:pt x="66146" y="511704"/>
                  <a:pt x="71438" y="494770"/>
                  <a:pt x="75671" y="471487"/>
                </a:cubicBezTo>
                <a:cubicBezTo>
                  <a:pt x="79904" y="448204"/>
                  <a:pt x="82550" y="410104"/>
                  <a:pt x="85196" y="388937"/>
                </a:cubicBezTo>
                <a:cubicBezTo>
                  <a:pt x="87842" y="367770"/>
                  <a:pt x="89429" y="343429"/>
                  <a:pt x="91546" y="344487"/>
                </a:cubicBezTo>
                <a:cubicBezTo>
                  <a:pt x="93663" y="345545"/>
                  <a:pt x="100542" y="367770"/>
                  <a:pt x="97896" y="395287"/>
                </a:cubicBezTo>
                <a:cubicBezTo>
                  <a:pt x="95250" y="422804"/>
                  <a:pt x="77788" y="484716"/>
                  <a:pt x="75671" y="509587"/>
                </a:cubicBezTo>
                <a:cubicBezTo>
                  <a:pt x="73554" y="534458"/>
                  <a:pt x="85725" y="527050"/>
                  <a:pt x="85196" y="544512"/>
                </a:cubicBezTo>
                <a:cubicBezTo>
                  <a:pt x="84667" y="561974"/>
                  <a:pt x="75142" y="590550"/>
                  <a:pt x="72496" y="614362"/>
                </a:cubicBezTo>
                <a:cubicBezTo>
                  <a:pt x="69850" y="638174"/>
                  <a:pt x="66675" y="668337"/>
                  <a:pt x="69321" y="687387"/>
                </a:cubicBezTo>
                <a:cubicBezTo>
                  <a:pt x="71967" y="706437"/>
                  <a:pt x="82550" y="727075"/>
                  <a:pt x="88371" y="728662"/>
                </a:cubicBezTo>
                <a:cubicBezTo>
                  <a:pt x="94192" y="730250"/>
                  <a:pt x="99483" y="711729"/>
                  <a:pt x="104246" y="696912"/>
                </a:cubicBezTo>
                <a:cubicBezTo>
                  <a:pt x="109009" y="682095"/>
                  <a:pt x="115888" y="658812"/>
                  <a:pt x="116946" y="639762"/>
                </a:cubicBezTo>
                <a:cubicBezTo>
                  <a:pt x="118004" y="620712"/>
                  <a:pt x="107950" y="596899"/>
                  <a:pt x="110596" y="582612"/>
                </a:cubicBezTo>
                <a:cubicBezTo>
                  <a:pt x="113242" y="568325"/>
                  <a:pt x="129646" y="564620"/>
                  <a:pt x="132821" y="554037"/>
                </a:cubicBezTo>
                <a:cubicBezTo>
                  <a:pt x="135996" y="543454"/>
                  <a:pt x="130704" y="530224"/>
                  <a:pt x="129646" y="519112"/>
                </a:cubicBezTo>
                <a:cubicBezTo>
                  <a:pt x="128588" y="508000"/>
                  <a:pt x="127000" y="506941"/>
                  <a:pt x="126471" y="487362"/>
                </a:cubicBezTo>
                <a:cubicBezTo>
                  <a:pt x="125942" y="467783"/>
                  <a:pt x="125413" y="428095"/>
                  <a:pt x="126471" y="401637"/>
                </a:cubicBezTo>
                <a:cubicBezTo>
                  <a:pt x="127529" y="375179"/>
                  <a:pt x="128058" y="343429"/>
                  <a:pt x="132821" y="328612"/>
                </a:cubicBezTo>
                <a:cubicBezTo>
                  <a:pt x="137584" y="313795"/>
                  <a:pt x="150813" y="301095"/>
                  <a:pt x="155046" y="312737"/>
                </a:cubicBezTo>
                <a:cubicBezTo>
                  <a:pt x="159279" y="324379"/>
                  <a:pt x="158221" y="369887"/>
                  <a:pt x="158221" y="398462"/>
                </a:cubicBezTo>
                <a:cubicBezTo>
                  <a:pt x="158221" y="427037"/>
                  <a:pt x="156104" y="463550"/>
                  <a:pt x="155046" y="484187"/>
                </a:cubicBezTo>
                <a:cubicBezTo>
                  <a:pt x="153988" y="504824"/>
                  <a:pt x="151871" y="509058"/>
                  <a:pt x="151871" y="522287"/>
                </a:cubicBezTo>
                <a:cubicBezTo>
                  <a:pt x="151871" y="535516"/>
                  <a:pt x="155046" y="543983"/>
                  <a:pt x="155046" y="563562"/>
                </a:cubicBezTo>
                <a:cubicBezTo>
                  <a:pt x="155046" y="583141"/>
                  <a:pt x="151871" y="615950"/>
                  <a:pt x="151871" y="639762"/>
                </a:cubicBezTo>
                <a:cubicBezTo>
                  <a:pt x="151871" y="663574"/>
                  <a:pt x="152929" y="685800"/>
                  <a:pt x="155046" y="706437"/>
                </a:cubicBezTo>
                <a:cubicBezTo>
                  <a:pt x="157163" y="727074"/>
                  <a:pt x="159279" y="758295"/>
                  <a:pt x="164571" y="763587"/>
                </a:cubicBezTo>
                <a:cubicBezTo>
                  <a:pt x="169863" y="768879"/>
                  <a:pt x="182563" y="749829"/>
                  <a:pt x="186796" y="738187"/>
                </a:cubicBezTo>
                <a:cubicBezTo>
                  <a:pt x="191029" y="726545"/>
                  <a:pt x="189442" y="705908"/>
                  <a:pt x="189971" y="693737"/>
                </a:cubicBezTo>
                <a:cubicBezTo>
                  <a:pt x="190500" y="681566"/>
                  <a:pt x="189971" y="665162"/>
                  <a:pt x="189971" y="665162"/>
                </a:cubicBezTo>
                <a:cubicBezTo>
                  <a:pt x="189971" y="653520"/>
                  <a:pt x="187854" y="639233"/>
                  <a:pt x="189971" y="623887"/>
                </a:cubicBezTo>
                <a:cubicBezTo>
                  <a:pt x="192088" y="608541"/>
                  <a:pt x="199496" y="586316"/>
                  <a:pt x="202671" y="573087"/>
                </a:cubicBezTo>
                <a:cubicBezTo>
                  <a:pt x="205846" y="559858"/>
                  <a:pt x="207963" y="554037"/>
                  <a:pt x="209021" y="544512"/>
                </a:cubicBezTo>
                <a:cubicBezTo>
                  <a:pt x="210079" y="534987"/>
                  <a:pt x="211667" y="536574"/>
                  <a:pt x="209021" y="515937"/>
                </a:cubicBezTo>
                <a:cubicBezTo>
                  <a:pt x="206375" y="495300"/>
                  <a:pt x="194204" y="450320"/>
                  <a:pt x="193146" y="420687"/>
                </a:cubicBezTo>
                <a:cubicBezTo>
                  <a:pt x="192088" y="391054"/>
                  <a:pt x="198967" y="356129"/>
                  <a:pt x="202671" y="338137"/>
                </a:cubicBezTo>
                <a:cubicBezTo>
                  <a:pt x="206375" y="320145"/>
                  <a:pt x="210609" y="314324"/>
                  <a:pt x="215371" y="312737"/>
                </a:cubicBezTo>
                <a:cubicBezTo>
                  <a:pt x="220133" y="311150"/>
                  <a:pt x="228600" y="310620"/>
                  <a:pt x="231246" y="328612"/>
                </a:cubicBezTo>
                <a:cubicBezTo>
                  <a:pt x="233892" y="346604"/>
                  <a:pt x="231246" y="420687"/>
                  <a:pt x="231246" y="420687"/>
                </a:cubicBezTo>
                <a:cubicBezTo>
                  <a:pt x="231246" y="446616"/>
                  <a:pt x="232833" y="465666"/>
                  <a:pt x="231246" y="484187"/>
                </a:cubicBezTo>
                <a:cubicBezTo>
                  <a:pt x="229659" y="502708"/>
                  <a:pt x="220134" y="515937"/>
                  <a:pt x="221721" y="531812"/>
                </a:cubicBezTo>
                <a:cubicBezTo>
                  <a:pt x="223309" y="547687"/>
                  <a:pt x="237067" y="559329"/>
                  <a:pt x="240771" y="579437"/>
                </a:cubicBezTo>
                <a:cubicBezTo>
                  <a:pt x="244475" y="599545"/>
                  <a:pt x="243417" y="635000"/>
                  <a:pt x="243946" y="652462"/>
                </a:cubicBezTo>
                <a:cubicBezTo>
                  <a:pt x="244475" y="669924"/>
                  <a:pt x="243417" y="665691"/>
                  <a:pt x="243946" y="684212"/>
                </a:cubicBezTo>
                <a:cubicBezTo>
                  <a:pt x="244475" y="702733"/>
                  <a:pt x="241829" y="747712"/>
                  <a:pt x="247121" y="763587"/>
                </a:cubicBezTo>
                <a:cubicBezTo>
                  <a:pt x="252413" y="779462"/>
                  <a:pt x="269346" y="785812"/>
                  <a:pt x="275696" y="779462"/>
                </a:cubicBezTo>
                <a:cubicBezTo>
                  <a:pt x="282046" y="773112"/>
                  <a:pt x="283634" y="748770"/>
                  <a:pt x="285221" y="725487"/>
                </a:cubicBezTo>
                <a:cubicBezTo>
                  <a:pt x="286809" y="702204"/>
                  <a:pt x="285750" y="658283"/>
                  <a:pt x="285221" y="639762"/>
                </a:cubicBezTo>
                <a:cubicBezTo>
                  <a:pt x="284692" y="621241"/>
                  <a:pt x="282575" y="624416"/>
                  <a:pt x="282046" y="614362"/>
                </a:cubicBezTo>
                <a:cubicBezTo>
                  <a:pt x="281517" y="604308"/>
                  <a:pt x="281517" y="594783"/>
                  <a:pt x="282046" y="579437"/>
                </a:cubicBezTo>
                <a:cubicBezTo>
                  <a:pt x="282575" y="564091"/>
                  <a:pt x="286279" y="537633"/>
                  <a:pt x="285221" y="522287"/>
                </a:cubicBezTo>
                <a:cubicBezTo>
                  <a:pt x="284163" y="506941"/>
                  <a:pt x="278342" y="516466"/>
                  <a:pt x="275696" y="487362"/>
                </a:cubicBezTo>
                <a:cubicBezTo>
                  <a:pt x="273050" y="458258"/>
                  <a:pt x="266171" y="364066"/>
                  <a:pt x="269346" y="347662"/>
                </a:cubicBezTo>
                <a:cubicBezTo>
                  <a:pt x="272521" y="331258"/>
                  <a:pt x="287867" y="373591"/>
                  <a:pt x="294746" y="388937"/>
                </a:cubicBezTo>
                <a:cubicBezTo>
                  <a:pt x="301625" y="404283"/>
                  <a:pt x="310092" y="419100"/>
                  <a:pt x="310621" y="439737"/>
                </a:cubicBezTo>
                <a:cubicBezTo>
                  <a:pt x="311150" y="460374"/>
                  <a:pt x="297392" y="493183"/>
                  <a:pt x="297921" y="512762"/>
                </a:cubicBezTo>
                <a:cubicBezTo>
                  <a:pt x="298450" y="532341"/>
                  <a:pt x="307446" y="538691"/>
                  <a:pt x="313796" y="557212"/>
                </a:cubicBezTo>
                <a:cubicBezTo>
                  <a:pt x="320146" y="575733"/>
                  <a:pt x="335492" y="602191"/>
                  <a:pt x="336021" y="623887"/>
                </a:cubicBezTo>
                <a:cubicBezTo>
                  <a:pt x="336550" y="645583"/>
                  <a:pt x="319088" y="670983"/>
                  <a:pt x="316971" y="687387"/>
                </a:cubicBezTo>
                <a:cubicBezTo>
                  <a:pt x="314854" y="703791"/>
                  <a:pt x="322792" y="710670"/>
                  <a:pt x="323321" y="722312"/>
                </a:cubicBezTo>
                <a:cubicBezTo>
                  <a:pt x="323850" y="733954"/>
                  <a:pt x="314325" y="749300"/>
                  <a:pt x="320146" y="757237"/>
                </a:cubicBezTo>
                <a:cubicBezTo>
                  <a:pt x="325967" y="765174"/>
                  <a:pt x="348192" y="772583"/>
                  <a:pt x="358246" y="769937"/>
                </a:cubicBezTo>
                <a:cubicBezTo>
                  <a:pt x="368300" y="767291"/>
                  <a:pt x="372004" y="749300"/>
                  <a:pt x="380471" y="741362"/>
                </a:cubicBezTo>
                <a:cubicBezTo>
                  <a:pt x="388938" y="733425"/>
                  <a:pt x="404283" y="731837"/>
                  <a:pt x="409046" y="722312"/>
                </a:cubicBezTo>
                <a:cubicBezTo>
                  <a:pt x="413809" y="712787"/>
                  <a:pt x="411692" y="701675"/>
                  <a:pt x="409046" y="684212"/>
                </a:cubicBezTo>
                <a:cubicBezTo>
                  <a:pt x="406400" y="666749"/>
                  <a:pt x="392642" y="637116"/>
                  <a:pt x="393171" y="617537"/>
                </a:cubicBezTo>
                <a:cubicBezTo>
                  <a:pt x="393700" y="597958"/>
                  <a:pt x="411163" y="588433"/>
                  <a:pt x="412221" y="566737"/>
                </a:cubicBezTo>
                <a:cubicBezTo>
                  <a:pt x="413279" y="545041"/>
                  <a:pt x="405871" y="518583"/>
                  <a:pt x="399521" y="487362"/>
                </a:cubicBezTo>
                <a:cubicBezTo>
                  <a:pt x="393171" y="456141"/>
                  <a:pt x="377296" y="416983"/>
                  <a:pt x="374121" y="379412"/>
                </a:cubicBezTo>
                <a:cubicBezTo>
                  <a:pt x="370946" y="341841"/>
                  <a:pt x="382058" y="292099"/>
                  <a:pt x="380471" y="261937"/>
                </a:cubicBezTo>
                <a:cubicBezTo>
                  <a:pt x="378884" y="231775"/>
                  <a:pt x="363538" y="213783"/>
                  <a:pt x="364596" y="198437"/>
                </a:cubicBezTo>
                <a:cubicBezTo>
                  <a:pt x="365654" y="183091"/>
                  <a:pt x="387350" y="182562"/>
                  <a:pt x="386821" y="169862"/>
                </a:cubicBezTo>
                <a:cubicBezTo>
                  <a:pt x="386292" y="157162"/>
                  <a:pt x="366713" y="136524"/>
                  <a:pt x="361421" y="122237"/>
                </a:cubicBezTo>
                <a:cubicBezTo>
                  <a:pt x="356129" y="107950"/>
                  <a:pt x="358775" y="101070"/>
                  <a:pt x="355071" y="84137"/>
                </a:cubicBezTo>
                <a:cubicBezTo>
                  <a:pt x="351367" y="67204"/>
                  <a:pt x="343958" y="33866"/>
                  <a:pt x="339196" y="20637"/>
                </a:cubicBezTo>
                <a:cubicBezTo>
                  <a:pt x="334434" y="7408"/>
                  <a:pt x="348192" y="7408"/>
                  <a:pt x="326496" y="4762"/>
                </a:cubicBezTo>
                <a:cubicBezTo>
                  <a:pt x="304800" y="2116"/>
                  <a:pt x="238654" y="5291"/>
                  <a:pt x="209021" y="4762"/>
                </a:cubicBezTo>
                <a:cubicBezTo>
                  <a:pt x="179388" y="4233"/>
                  <a:pt x="162983" y="0"/>
                  <a:pt x="148696" y="14287"/>
                </a:cubicBezTo>
                <a:close/>
              </a:path>
            </a:pathLst>
          </a:custGeom>
          <a:solidFill>
            <a:srgbClr val="00BA00">
              <a:alpha val="30000"/>
            </a:srgbClr>
          </a:solidFill>
          <a:ln w="19050">
            <a:solidFill>
              <a:srgbClr val="00BA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3048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Knee</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Fig._25.2_A.jpg"/>
          <p:cNvPicPr>
            <a:picLocks noChangeAspect="1"/>
          </p:cNvPicPr>
          <p:nvPr/>
        </p:nvPicPr>
        <p:blipFill>
          <a:blip r:embed="rId2"/>
          <a:srcRect l="34445" t="3333" r="32222" b="3333"/>
          <a:stretch>
            <a:fillRect/>
          </a:stretch>
        </p:blipFill>
        <p:spPr>
          <a:xfrm>
            <a:off x="533400" y="457200"/>
            <a:ext cx="2286000" cy="6400800"/>
          </a:xfrm>
          <a:prstGeom prst="rect">
            <a:avLst/>
          </a:prstGeom>
        </p:spPr>
      </p:pic>
      <p:pic>
        <p:nvPicPr>
          <p:cNvPr id="4" name="Picture 3" descr="Fig._25.2_C.jpg"/>
          <p:cNvPicPr>
            <a:picLocks noChangeAspect="1"/>
          </p:cNvPicPr>
          <p:nvPr/>
        </p:nvPicPr>
        <p:blipFill>
          <a:blip r:embed="rId3"/>
          <a:srcRect l="36667" t="10000" r="27778" b="13333"/>
          <a:stretch>
            <a:fillRect/>
          </a:stretch>
        </p:blipFill>
        <p:spPr>
          <a:xfrm>
            <a:off x="3429000" y="1447800"/>
            <a:ext cx="2438400" cy="5257800"/>
          </a:xfrm>
          <a:prstGeom prst="rect">
            <a:avLst/>
          </a:prstGeom>
        </p:spPr>
      </p:pic>
      <p:pic>
        <p:nvPicPr>
          <p:cNvPr id="5" name="Picture 4" descr="Fig._25.2_B.jpg"/>
          <p:cNvPicPr>
            <a:picLocks noChangeAspect="1"/>
          </p:cNvPicPr>
          <p:nvPr/>
        </p:nvPicPr>
        <p:blipFill>
          <a:blip r:embed="rId4"/>
          <a:srcRect l="31111" t="4444" r="33333" b="5556"/>
          <a:stretch>
            <a:fillRect/>
          </a:stretch>
        </p:blipFill>
        <p:spPr>
          <a:xfrm>
            <a:off x="6400800" y="457200"/>
            <a:ext cx="2438400" cy="61722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5.6.jpg"/>
          <p:cNvPicPr>
            <a:picLocks noChangeAspect="1"/>
          </p:cNvPicPr>
          <p:nvPr/>
        </p:nvPicPr>
        <p:blipFill>
          <a:blip r:embed="rId2"/>
          <a:srcRect l="30000" r="35556" b="3171"/>
          <a:stretch>
            <a:fillRect/>
          </a:stretch>
        </p:blipFill>
        <p:spPr>
          <a:xfrm>
            <a:off x="0" y="141288"/>
            <a:ext cx="2362200" cy="6640512"/>
          </a:xfrm>
          <a:prstGeom prst="rect">
            <a:avLst/>
          </a:prstGeom>
        </p:spPr>
      </p:pic>
      <p:sp>
        <p:nvSpPr>
          <p:cNvPr id="3" name="Rectangle 2"/>
          <p:cNvSpPr/>
          <p:nvPr/>
        </p:nvSpPr>
        <p:spPr>
          <a:xfrm>
            <a:off x="2514600" y="1295400"/>
            <a:ext cx="4191000" cy="4893648"/>
          </a:xfrm>
          <a:prstGeom prst="rect">
            <a:avLst/>
          </a:prstGeom>
        </p:spPr>
        <p:txBody>
          <a:bodyPr wrap="square">
            <a:spAutoFit/>
          </a:bodyPr>
          <a:lstStyle/>
          <a:p>
            <a:pPr>
              <a:buNone/>
            </a:pPr>
            <a:r>
              <a:rPr lang="en-US" dirty="0" smtClean="0"/>
              <a:t>Due to the poor construction of the knee joint, its stability depends primarily on the muscles and ligaments that surround it.  The quadriceps </a:t>
            </a:r>
            <a:r>
              <a:rPr lang="en-US" dirty="0" err="1" smtClean="0"/>
              <a:t>femoris</a:t>
            </a:r>
            <a:r>
              <a:rPr lang="en-US" dirty="0" smtClean="0"/>
              <a:t> is an important stabilizing group of muscles for the knee.  </a:t>
            </a:r>
          </a:p>
          <a:p>
            <a:pPr>
              <a:buNone/>
            </a:pPr>
            <a:endParaRPr lang="en-US" dirty="0" smtClean="0"/>
          </a:p>
          <a:p>
            <a:pPr>
              <a:buNone/>
            </a:pPr>
            <a:r>
              <a:rPr lang="en-US" dirty="0" smtClean="0"/>
              <a:t>Illustrating the poor evolutionary development of the human knee joint, used for bipedal walking, its construction is commonly compared to two balls sitting atop a warped table. </a:t>
            </a:r>
          </a:p>
          <a:p>
            <a:pPr>
              <a:buNone/>
            </a:pPr>
            <a:endParaRPr lang="en-US" dirty="0" smtClean="0"/>
          </a:p>
          <a:p>
            <a:pPr>
              <a:buNone/>
            </a:pPr>
            <a:r>
              <a:rPr lang="en-US" dirty="0" smtClean="0"/>
              <a:t>The knee is most stable when extended.  In this position the articulations of the knee are most congruent. </a:t>
            </a:r>
          </a:p>
        </p:txBody>
      </p:sp>
      <p:sp>
        <p:nvSpPr>
          <p:cNvPr id="4"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Knee: Stability</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5" name="Picture 4" descr="Fig._25.5.jpg"/>
          <p:cNvPicPr>
            <a:picLocks noChangeAspect="1"/>
          </p:cNvPicPr>
          <p:nvPr/>
        </p:nvPicPr>
        <p:blipFill>
          <a:blip r:embed="rId3">
            <a:alphaModFix/>
          </a:blip>
          <a:srcRect l="31111" t="2222" r="33333" b="4444"/>
          <a:stretch>
            <a:fillRect/>
          </a:stretch>
        </p:blipFill>
        <p:spPr>
          <a:xfrm>
            <a:off x="6565073" y="381000"/>
            <a:ext cx="2426527" cy="6369635"/>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ig._25.2_A.jpg"/>
          <p:cNvPicPr>
            <a:picLocks noChangeAspect="1"/>
          </p:cNvPicPr>
          <p:nvPr/>
        </p:nvPicPr>
        <p:blipFill>
          <a:blip r:embed="rId2">
            <a:alphaModFix/>
          </a:blip>
          <a:srcRect l="34445" t="3333" r="32222" b="3333"/>
          <a:stretch>
            <a:fillRect/>
          </a:stretch>
        </p:blipFill>
        <p:spPr>
          <a:xfrm>
            <a:off x="1830779" y="43332"/>
            <a:ext cx="2379381" cy="6662268"/>
          </a:xfrm>
          <a:prstGeom prst="rect">
            <a:avLst/>
          </a:prstGeom>
        </p:spPr>
      </p:pic>
      <p:sp>
        <p:nvSpPr>
          <p:cNvPr id="7" name="Freeform 6"/>
          <p:cNvSpPr/>
          <p:nvPr/>
        </p:nvSpPr>
        <p:spPr>
          <a:xfrm rot="590328">
            <a:off x="1993066" y="2753708"/>
            <a:ext cx="173758" cy="1432984"/>
          </a:xfrm>
          <a:custGeom>
            <a:avLst/>
            <a:gdLst>
              <a:gd name="connsiteX0" fmla="*/ 129646 w 187325"/>
              <a:gd name="connsiteY0" fmla="*/ 1265767 h 1432984"/>
              <a:gd name="connsiteX1" fmla="*/ 142346 w 187325"/>
              <a:gd name="connsiteY1" fmla="*/ 1170517 h 1432984"/>
              <a:gd name="connsiteX2" fmla="*/ 183621 w 187325"/>
              <a:gd name="connsiteY2" fmla="*/ 1094317 h 1432984"/>
              <a:gd name="connsiteX3" fmla="*/ 164571 w 187325"/>
              <a:gd name="connsiteY3" fmla="*/ 995892 h 1432984"/>
              <a:gd name="connsiteX4" fmla="*/ 139171 w 187325"/>
              <a:gd name="connsiteY4" fmla="*/ 672042 h 1432984"/>
              <a:gd name="connsiteX5" fmla="*/ 158221 w 187325"/>
              <a:gd name="connsiteY5" fmla="*/ 408517 h 1432984"/>
              <a:gd name="connsiteX6" fmla="*/ 174096 w 187325"/>
              <a:gd name="connsiteY6" fmla="*/ 164042 h 1432984"/>
              <a:gd name="connsiteX7" fmla="*/ 151871 w 187325"/>
              <a:gd name="connsiteY7" fmla="*/ 71967 h 1432984"/>
              <a:gd name="connsiteX8" fmla="*/ 104246 w 187325"/>
              <a:gd name="connsiteY8" fmla="*/ 14817 h 1432984"/>
              <a:gd name="connsiteX9" fmla="*/ 62971 w 187325"/>
              <a:gd name="connsiteY9" fmla="*/ 160867 h 1432984"/>
              <a:gd name="connsiteX10" fmla="*/ 72496 w 187325"/>
              <a:gd name="connsiteY10" fmla="*/ 383117 h 1432984"/>
              <a:gd name="connsiteX11" fmla="*/ 101071 w 187325"/>
              <a:gd name="connsiteY11" fmla="*/ 649817 h 1432984"/>
              <a:gd name="connsiteX12" fmla="*/ 78846 w 187325"/>
              <a:gd name="connsiteY12" fmla="*/ 916517 h 1432984"/>
              <a:gd name="connsiteX13" fmla="*/ 28046 w 187325"/>
              <a:gd name="connsiteY13" fmla="*/ 1192742 h 1432984"/>
              <a:gd name="connsiteX14" fmla="*/ 2646 w 187325"/>
              <a:gd name="connsiteY14" fmla="*/ 1392767 h 1432984"/>
              <a:gd name="connsiteX15" fmla="*/ 12171 w 187325"/>
              <a:gd name="connsiteY15" fmla="*/ 1421342 h 1432984"/>
              <a:gd name="connsiteX16" fmla="*/ 72496 w 187325"/>
              <a:gd name="connsiteY16" fmla="*/ 1322917 h 1432984"/>
              <a:gd name="connsiteX17" fmla="*/ 129646 w 187325"/>
              <a:gd name="connsiteY17" fmla="*/ 1265767 h 143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7325" h="1432984">
                <a:moveTo>
                  <a:pt x="129646" y="1265767"/>
                </a:moveTo>
                <a:cubicBezTo>
                  <a:pt x="141288" y="1240367"/>
                  <a:pt x="133350" y="1199092"/>
                  <a:pt x="142346" y="1170517"/>
                </a:cubicBezTo>
                <a:cubicBezTo>
                  <a:pt x="151342" y="1141942"/>
                  <a:pt x="179917" y="1123421"/>
                  <a:pt x="183621" y="1094317"/>
                </a:cubicBezTo>
                <a:cubicBezTo>
                  <a:pt x="187325" y="1065213"/>
                  <a:pt x="171979" y="1066271"/>
                  <a:pt x="164571" y="995892"/>
                </a:cubicBezTo>
                <a:cubicBezTo>
                  <a:pt x="157163" y="925513"/>
                  <a:pt x="140229" y="769938"/>
                  <a:pt x="139171" y="672042"/>
                </a:cubicBezTo>
                <a:cubicBezTo>
                  <a:pt x="138113" y="574146"/>
                  <a:pt x="152400" y="493184"/>
                  <a:pt x="158221" y="408517"/>
                </a:cubicBezTo>
                <a:cubicBezTo>
                  <a:pt x="164042" y="323850"/>
                  <a:pt x="175154" y="220134"/>
                  <a:pt x="174096" y="164042"/>
                </a:cubicBezTo>
                <a:cubicBezTo>
                  <a:pt x="173038" y="107950"/>
                  <a:pt x="163513" y="96838"/>
                  <a:pt x="151871" y="71967"/>
                </a:cubicBezTo>
                <a:cubicBezTo>
                  <a:pt x="140229" y="47096"/>
                  <a:pt x="119063" y="0"/>
                  <a:pt x="104246" y="14817"/>
                </a:cubicBezTo>
                <a:cubicBezTo>
                  <a:pt x="89429" y="29634"/>
                  <a:pt x="68263" y="99484"/>
                  <a:pt x="62971" y="160867"/>
                </a:cubicBezTo>
                <a:cubicBezTo>
                  <a:pt x="57679" y="222250"/>
                  <a:pt x="66146" y="301625"/>
                  <a:pt x="72496" y="383117"/>
                </a:cubicBezTo>
                <a:cubicBezTo>
                  <a:pt x="78846" y="464609"/>
                  <a:pt x="100013" y="560917"/>
                  <a:pt x="101071" y="649817"/>
                </a:cubicBezTo>
                <a:cubicBezTo>
                  <a:pt x="102129" y="738717"/>
                  <a:pt x="91017" y="826030"/>
                  <a:pt x="78846" y="916517"/>
                </a:cubicBezTo>
                <a:cubicBezTo>
                  <a:pt x="66675" y="1007004"/>
                  <a:pt x="40746" y="1113367"/>
                  <a:pt x="28046" y="1192742"/>
                </a:cubicBezTo>
                <a:cubicBezTo>
                  <a:pt x="15346" y="1272117"/>
                  <a:pt x="5292" y="1354667"/>
                  <a:pt x="2646" y="1392767"/>
                </a:cubicBezTo>
                <a:cubicBezTo>
                  <a:pt x="0" y="1430867"/>
                  <a:pt x="529" y="1432984"/>
                  <a:pt x="12171" y="1421342"/>
                </a:cubicBezTo>
                <a:cubicBezTo>
                  <a:pt x="23813" y="1409700"/>
                  <a:pt x="52917" y="1350963"/>
                  <a:pt x="72496" y="1322917"/>
                </a:cubicBezTo>
                <a:cubicBezTo>
                  <a:pt x="92075" y="1294871"/>
                  <a:pt x="118004" y="1291167"/>
                  <a:pt x="129646" y="1265767"/>
                </a:cubicBez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3354779" y="2667000"/>
            <a:ext cx="885825" cy="2876550"/>
          </a:xfrm>
          <a:custGeom>
            <a:avLst/>
            <a:gdLst>
              <a:gd name="connsiteX0" fmla="*/ 838200 w 866775"/>
              <a:gd name="connsiteY0" fmla="*/ 13758 h 2876550"/>
              <a:gd name="connsiteX1" fmla="*/ 863600 w 866775"/>
              <a:gd name="connsiteY1" fmla="*/ 286808 h 2876550"/>
              <a:gd name="connsiteX2" fmla="*/ 819150 w 866775"/>
              <a:gd name="connsiteY2" fmla="*/ 597958 h 2876550"/>
              <a:gd name="connsiteX3" fmla="*/ 736600 w 866775"/>
              <a:gd name="connsiteY3" fmla="*/ 1004358 h 2876550"/>
              <a:gd name="connsiteX4" fmla="*/ 666750 w 866775"/>
              <a:gd name="connsiteY4" fmla="*/ 1353608 h 2876550"/>
              <a:gd name="connsiteX5" fmla="*/ 571500 w 866775"/>
              <a:gd name="connsiteY5" fmla="*/ 1658408 h 2876550"/>
              <a:gd name="connsiteX6" fmla="*/ 425450 w 866775"/>
              <a:gd name="connsiteY6" fmla="*/ 1912408 h 2876550"/>
              <a:gd name="connsiteX7" fmla="*/ 285750 w 866775"/>
              <a:gd name="connsiteY7" fmla="*/ 2204508 h 2876550"/>
              <a:gd name="connsiteX8" fmla="*/ 38100 w 866775"/>
              <a:gd name="connsiteY8" fmla="*/ 2801408 h 2876550"/>
              <a:gd name="connsiteX9" fmla="*/ 57150 w 866775"/>
              <a:gd name="connsiteY9" fmla="*/ 2655358 h 2876550"/>
              <a:gd name="connsiteX10" fmla="*/ 57150 w 866775"/>
              <a:gd name="connsiteY10" fmla="*/ 2509308 h 2876550"/>
              <a:gd name="connsiteX11" fmla="*/ 101600 w 866775"/>
              <a:gd name="connsiteY11" fmla="*/ 2414058 h 2876550"/>
              <a:gd name="connsiteX12" fmla="*/ 120650 w 866775"/>
              <a:gd name="connsiteY12" fmla="*/ 2325158 h 2876550"/>
              <a:gd name="connsiteX13" fmla="*/ 171450 w 866775"/>
              <a:gd name="connsiteY13" fmla="*/ 2198158 h 2876550"/>
              <a:gd name="connsiteX14" fmla="*/ 285750 w 866775"/>
              <a:gd name="connsiteY14" fmla="*/ 2033058 h 2876550"/>
              <a:gd name="connsiteX15" fmla="*/ 412750 w 866775"/>
              <a:gd name="connsiteY15" fmla="*/ 1785408 h 2876550"/>
              <a:gd name="connsiteX16" fmla="*/ 438150 w 866775"/>
              <a:gd name="connsiteY16" fmla="*/ 1734608 h 2876550"/>
              <a:gd name="connsiteX17" fmla="*/ 552450 w 866775"/>
              <a:gd name="connsiteY17" fmla="*/ 1588558 h 2876550"/>
              <a:gd name="connsiteX18" fmla="*/ 647700 w 866775"/>
              <a:gd name="connsiteY18" fmla="*/ 1271058 h 2876550"/>
              <a:gd name="connsiteX19" fmla="*/ 692150 w 866775"/>
              <a:gd name="connsiteY19" fmla="*/ 858308 h 2876550"/>
              <a:gd name="connsiteX20" fmla="*/ 742950 w 866775"/>
              <a:gd name="connsiteY20" fmla="*/ 534458 h 2876550"/>
              <a:gd name="connsiteX21" fmla="*/ 749300 w 866775"/>
              <a:gd name="connsiteY21" fmla="*/ 388408 h 2876550"/>
              <a:gd name="connsiteX22" fmla="*/ 781050 w 866775"/>
              <a:gd name="connsiteY22" fmla="*/ 204258 h 2876550"/>
              <a:gd name="connsiteX23" fmla="*/ 838200 w 866775"/>
              <a:gd name="connsiteY23" fmla="*/ 13758 h 2876550"/>
              <a:gd name="connsiteX0" fmla="*/ 685800 w 885825"/>
              <a:gd name="connsiteY0" fmla="*/ 13758 h 2876550"/>
              <a:gd name="connsiteX1" fmla="*/ 863600 w 885825"/>
              <a:gd name="connsiteY1" fmla="*/ 286808 h 2876550"/>
              <a:gd name="connsiteX2" fmla="*/ 819150 w 885825"/>
              <a:gd name="connsiteY2" fmla="*/ 597958 h 2876550"/>
              <a:gd name="connsiteX3" fmla="*/ 736600 w 885825"/>
              <a:gd name="connsiteY3" fmla="*/ 1004358 h 2876550"/>
              <a:gd name="connsiteX4" fmla="*/ 666750 w 885825"/>
              <a:gd name="connsiteY4" fmla="*/ 1353608 h 2876550"/>
              <a:gd name="connsiteX5" fmla="*/ 571500 w 885825"/>
              <a:gd name="connsiteY5" fmla="*/ 1658408 h 2876550"/>
              <a:gd name="connsiteX6" fmla="*/ 425450 w 885825"/>
              <a:gd name="connsiteY6" fmla="*/ 1912408 h 2876550"/>
              <a:gd name="connsiteX7" fmla="*/ 285750 w 885825"/>
              <a:gd name="connsiteY7" fmla="*/ 2204508 h 2876550"/>
              <a:gd name="connsiteX8" fmla="*/ 38100 w 885825"/>
              <a:gd name="connsiteY8" fmla="*/ 2801408 h 2876550"/>
              <a:gd name="connsiteX9" fmla="*/ 57150 w 885825"/>
              <a:gd name="connsiteY9" fmla="*/ 2655358 h 2876550"/>
              <a:gd name="connsiteX10" fmla="*/ 57150 w 885825"/>
              <a:gd name="connsiteY10" fmla="*/ 2509308 h 2876550"/>
              <a:gd name="connsiteX11" fmla="*/ 101600 w 885825"/>
              <a:gd name="connsiteY11" fmla="*/ 2414058 h 2876550"/>
              <a:gd name="connsiteX12" fmla="*/ 120650 w 885825"/>
              <a:gd name="connsiteY12" fmla="*/ 2325158 h 2876550"/>
              <a:gd name="connsiteX13" fmla="*/ 171450 w 885825"/>
              <a:gd name="connsiteY13" fmla="*/ 2198158 h 2876550"/>
              <a:gd name="connsiteX14" fmla="*/ 285750 w 885825"/>
              <a:gd name="connsiteY14" fmla="*/ 2033058 h 2876550"/>
              <a:gd name="connsiteX15" fmla="*/ 412750 w 885825"/>
              <a:gd name="connsiteY15" fmla="*/ 1785408 h 2876550"/>
              <a:gd name="connsiteX16" fmla="*/ 438150 w 885825"/>
              <a:gd name="connsiteY16" fmla="*/ 1734608 h 2876550"/>
              <a:gd name="connsiteX17" fmla="*/ 552450 w 885825"/>
              <a:gd name="connsiteY17" fmla="*/ 1588558 h 2876550"/>
              <a:gd name="connsiteX18" fmla="*/ 647700 w 885825"/>
              <a:gd name="connsiteY18" fmla="*/ 1271058 h 2876550"/>
              <a:gd name="connsiteX19" fmla="*/ 692150 w 885825"/>
              <a:gd name="connsiteY19" fmla="*/ 858308 h 2876550"/>
              <a:gd name="connsiteX20" fmla="*/ 742950 w 885825"/>
              <a:gd name="connsiteY20" fmla="*/ 534458 h 2876550"/>
              <a:gd name="connsiteX21" fmla="*/ 749300 w 885825"/>
              <a:gd name="connsiteY21" fmla="*/ 388408 h 2876550"/>
              <a:gd name="connsiteX22" fmla="*/ 781050 w 885825"/>
              <a:gd name="connsiteY22" fmla="*/ 204258 h 2876550"/>
              <a:gd name="connsiteX23" fmla="*/ 685800 w 885825"/>
              <a:gd name="connsiteY23" fmla="*/ 13758 h 2876550"/>
              <a:gd name="connsiteX0" fmla="*/ 685800 w 885825"/>
              <a:gd name="connsiteY0" fmla="*/ 13758 h 2876550"/>
              <a:gd name="connsiteX1" fmla="*/ 863600 w 885825"/>
              <a:gd name="connsiteY1" fmla="*/ 286808 h 2876550"/>
              <a:gd name="connsiteX2" fmla="*/ 819150 w 885825"/>
              <a:gd name="connsiteY2" fmla="*/ 597958 h 2876550"/>
              <a:gd name="connsiteX3" fmla="*/ 736600 w 885825"/>
              <a:gd name="connsiteY3" fmla="*/ 1004358 h 2876550"/>
              <a:gd name="connsiteX4" fmla="*/ 666750 w 885825"/>
              <a:gd name="connsiteY4" fmla="*/ 1353608 h 2876550"/>
              <a:gd name="connsiteX5" fmla="*/ 571500 w 885825"/>
              <a:gd name="connsiteY5" fmla="*/ 1658408 h 2876550"/>
              <a:gd name="connsiteX6" fmla="*/ 425450 w 885825"/>
              <a:gd name="connsiteY6" fmla="*/ 1912408 h 2876550"/>
              <a:gd name="connsiteX7" fmla="*/ 285750 w 885825"/>
              <a:gd name="connsiteY7" fmla="*/ 2204508 h 2876550"/>
              <a:gd name="connsiteX8" fmla="*/ 38100 w 885825"/>
              <a:gd name="connsiteY8" fmla="*/ 2801408 h 2876550"/>
              <a:gd name="connsiteX9" fmla="*/ 57150 w 885825"/>
              <a:gd name="connsiteY9" fmla="*/ 2655358 h 2876550"/>
              <a:gd name="connsiteX10" fmla="*/ 57150 w 885825"/>
              <a:gd name="connsiteY10" fmla="*/ 2509308 h 2876550"/>
              <a:gd name="connsiteX11" fmla="*/ 101600 w 885825"/>
              <a:gd name="connsiteY11" fmla="*/ 2414058 h 2876550"/>
              <a:gd name="connsiteX12" fmla="*/ 120650 w 885825"/>
              <a:gd name="connsiteY12" fmla="*/ 2325158 h 2876550"/>
              <a:gd name="connsiteX13" fmla="*/ 171450 w 885825"/>
              <a:gd name="connsiteY13" fmla="*/ 2198158 h 2876550"/>
              <a:gd name="connsiteX14" fmla="*/ 285750 w 885825"/>
              <a:gd name="connsiteY14" fmla="*/ 2033058 h 2876550"/>
              <a:gd name="connsiteX15" fmla="*/ 412750 w 885825"/>
              <a:gd name="connsiteY15" fmla="*/ 1785408 h 2876550"/>
              <a:gd name="connsiteX16" fmla="*/ 438150 w 885825"/>
              <a:gd name="connsiteY16" fmla="*/ 1734608 h 2876550"/>
              <a:gd name="connsiteX17" fmla="*/ 552450 w 885825"/>
              <a:gd name="connsiteY17" fmla="*/ 1588558 h 2876550"/>
              <a:gd name="connsiteX18" fmla="*/ 647700 w 885825"/>
              <a:gd name="connsiteY18" fmla="*/ 1271058 h 2876550"/>
              <a:gd name="connsiteX19" fmla="*/ 692150 w 885825"/>
              <a:gd name="connsiteY19" fmla="*/ 858308 h 2876550"/>
              <a:gd name="connsiteX20" fmla="*/ 742950 w 885825"/>
              <a:gd name="connsiteY20" fmla="*/ 534458 h 2876550"/>
              <a:gd name="connsiteX21" fmla="*/ 749300 w 885825"/>
              <a:gd name="connsiteY21" fmla="*/ 388408 h 2876550"/>
              <a:gd name="connsiteX22" fmla="*/ 781050 w 885825"/>
              <a:gd name="connsiteY22" fmla="*/ 204258 h 2876550"/>
              <a:gd name="connsiteX23" fmla="*/ 685800 w 885825"/>
              <a:gd name="connsiteY23" fmla="*/ 13758 h 2876550"/>
              <a:gd name="connsiteX0" fmla="*/ 685800 w 885825"/>
              <a:gd name="connsiteY0" fmla="*/ 13758 h 2876550"/>
              <a:gd name="connsiteX1" fmla="*/ 863600 w 885825"/>
              <a:gd name="connsiteY1" fmla="*/ 286808 h 2876550"/>
              <a:gd name="connsiteX2" fmla="*/ 819150 w 885825"/>
              <a:gd name="connsiteY2" fmla="*/ 597958 h 2876550"/>
              <a:gd name="connsiteX3" fmla="*/ 736600 w 885825"/>
              <a:gd name="connsiteY3" fmla="*/ 1004358 h 2876550"/>
              <a:gd name="connsiteX4" fmla="*/ 666750 w 885825"/>
              <a:gd name="connsiteY4" fmla="*/ 1353608 h 2876550"/>
              <a:gd name="connsiteX5" fmla="*/ 571500 w 885825"/>
              <a:gd name="connsiteY5" fmla="*/ 1658408 h 2876550"/>
              <a:gd name="connsiteX6" fmla="*/ 425450 w 885825"/>
              <a:gd name="connsiteY6" fmla="*/ 1912408 h 2876550"/>
              <a:gd name="connsiteX7" fmla="*/ 285750 w 885825"/>
              <a:gd name="connsiteY7" fmla="*/ 2204508 h 2876550"/>
              <a:gd name="connsiteX8" fmla="*/ 38100 w 885825"/>
              <a:gd name="connsiteY8" fmla="*/ 2801408 h 2876550"/>
              <a:gd name="connsiteX9" fmla="*/ 57150 w 885825"/>
              <a:gd name="connsiteY9" fmla="*/ 2655358 h 2876550"/>
              <a:gd name="connsiteX10" fmla="*/ 57150 w 885825"/>
              <a:gd name="connsiteY10" fmla="*/ 2509308 h 2876550"/>
              <a:gd name="connsiteX11" fmla="*/ 101600 w 885825"/>
              <a:gd name="connsiteY11" fmla="*/ 2414058 h 2876550"/>
              <a:gd name="connsiteX12" fmla="*/ 120650 w 885825"/>
              <a:gd name="connsiteY12" fmla="*/ 2325158 h 2876550"/>
              <a:gd name="connsiteX13" fmla="*/ 171450 w 885825"/>
              <a:gd name="connsiteY13" fmla="*/ 2198158 h 2876550"/>
              <a:gd name="connsiteX14" fmla="*/ 285750 w 885825"/>
              <a:gd name="connsiteY14" fmla="*/ 2033058 h 2876550"/>
              <a:gd name="connsiteX15" fmla="*/ 412750 w 885825"/>
              <a:gd name="connsiteY15" fmla="*/ 1785408 h 2876550"/>
              <a:gd name="connsiteX16" fmla="*/ 438150 w 885825"/>
              <a:gd name="connsiteY16" fmla="*/ 1734608 h 2876550"/>
              <a:gd name="connsiteX17" fmla="*/ 552450 w 885825"/>
              <a:gd name="connsiteY17" fmla="*/ 1588558 h 2876550"/>
              <a:gd name="connsiteX18" fmla="*/ 647700 w 885825"/>
              <a:gd name="connsiteY18" fmla="*/ 1271058 h 2876550"/>
              <a:gd name="connsiteX19" fmla="*/ 692150 w 885825"/>
              <a:gd name="connsiteY19" fmla="*/ 858308 h 2876550"/>
              <a:gd name="connsiteX20" fmla="*/ 742950 w 885825"/>
              <a:gd name="connsiteY20" fmla="*/ 534458 h 2876550"/>
              <a:gd name="connsiteX21" fmla="*/ 749300 w 885825"/>
              <a:gd name="connsiteY21" fmla="*/ 388408 h 2876550"/>
              <a:gd name="connsiteX22" fmla="*/ 704850 w 885825"/>
              <a:gd name="connsiteY22" fmla="*/ 204258 h 2876550"/>
              <a:gd name="connsiteX23" fmla="*/ 685800 w 885825"/>
              <a:gd name="connsiteY23" fmla="*/ 13758 h 2876550"/>
              <a:gd name="connsiteX0" fmla="*/ 685800 w 885825"/>
              <a:gd name="connsiteY0" fmla="*/ 13758 h 2876550"/>
              <a:gd name="connsiteX1" fmla="*/ 863600 w 885825"/>
              <a:gd name="connsiteY1" fmla="*/ 286808 h 2876550"/>
              <a:gd name="connsiteX2" fmla="*/ 819150 w 885825"/>
              <a:gd name="connsiteY2" fmla="*/ 597958 h 2876550"/>
              <a:gd name="connsiteX3" fmla="*/ 736600 w 885825"/>
              <a:gd name="connsiteY3" fmla="*/ 1004358 h 2876550"/>
              <a:gd name="connsiteX4" fmla="*/ 666750 w 885825"/>
              <a:gd name="connsiteY4" fmla="*/ 1353608 h 2876550"/>
              <a:gd name="connsiteX5" fmla="*/ 571500 w 885825"/>
              <a:gd name="connsiteY5" fmla="*/ 1658408 h 2876550"/>
              <a:gd name="connsiteX6" fmla="*/ 425450 w 885825"/>
              <a:gd name="connsiteY6" fmla="*/ 1912408 h 2876550"/>
              <a:gd name="connsiteX7" fmla="*/ 285750 w 885825"/>
              <a:gd name="connsiteY7" fmla="*/ 2204508 h 2876550"/>
              <a:gd name="connsiteX8" fmla="*/ 38100 w 885825"/>
              <a:gd name="connsiteY8" fmla="*/ 2801408 h 2876550"/>
              <a:gd name="connsiteX9" fmla="*/ 57150 w 885825"/>
              <a:gd name="connsiteY9" fmla="*/ 2655358 h 2876550"/>
              <a:gd name="connsiteX10" fmla="*/ 57150 w 885825"/>
              <a:gd name="connsiteY10" fmla="*/ 2509308 h 2876550"/>
              <a:gd name="connsiteX11" fmla="*/ 101600 w 885825"/>
              <a:gd name="connsiteY11" fmla="*/ 2414058 h 2876550"/>
              <a:gd name="connsiteX12" fmla="*/ 120650 w 885825"/>
              <a:gd name="connsiteY12" fmla="*/ 2325158 h 2876550"/>
              <a:gd name="connsiteX13" fmla="*/ 171450 w 885825"/>
              <a:gd name="connsiteY13" fmla="*/ 2198158 h 2876550"/>
              <a:gd name="connsiteX14" fmla="*/ 285750 w 885825"/>
              <a:gd name="connsiteY14" fmla="*/ 2033058 h 2876550"/>
              <a:gd name="connsiteX15" fmla="*/ 412750 w 885825"/>
              <a:gd name="connsiteY15" fmla="*/ 1785408 h 2876550"/>
              <a:gd name="connsiteX16" fmla="*/ 438150 w 885825"/>
              <a:gd name="connsiteY16" fmla="*/ 1734608 h 2876550"/>
              <a:gd name="connsiteX17" fmla="*/ 552450 w 885825"/>
              <a:gd name="connsiteY17" fmla="*/ 1588558 h 2876550"/>
              <a:gd name="connsiteX18" fmla="*/ 647700 w 885825"/>
              <a:gd name="connsiteY18" fmla="*/ 1271058 h 2876550"/>
              <a:gd name="connsiteX19" fmla="*/ 692150 w 885825"/>
              <a:gd name="connsiteY19" fmla="*/ 858308 h 2876550"/>
              <a:gd name="connsiteX20" fmla="*/ 742950 w 885825"/>
              <a:gd name="connsiteY20" fmla="*/ 534458 h 2876550"/>
              <a:gd name="connsiteX21" fmla="*/ 673100 w 885825"/>
              <a:gd name="connsiteY21" fmla="*/ 312208 h 2876550"/>
              <a:gd name="connsiteX22" fmla="*/ 704850 w 885825"/>
              <a:gd name="connsiteY22" fmla="*/ 204258 h 2876550"/>
              <a:gd name="connsiteX23" fmla="*/ 685800 w 885825"/>
              <a:gd name="connsiteY23" fmla="*/ 13758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5825" h="2876550">
                <a:moveTo>
                  <a:pt x="685800" y="13758"/>
                </a:moveTo>
                <a:cubicBezTo>
                  <a:pt x="712258" y="27516"/>
                  <a:pt x="841375" y="189441"/>
                  <a:pt x="863600" y="286808"/>
                </a:cubicBezTo>
                <a:cubicBezTo>
                  <a:pt x="885825" y="384175"/>
                  <a:pt x="840317" y="478366"/>
                  <a:pt x="819150" y="597958"/>
                </a:cubicBezTo>
                <a:cubicBezTo>
                  <a:pt x="797983" y="717550"/>
                  <a:pt x="762000" y="878416"/>
                  <a:pt x="736600" y="1004358"/>
                </a:cubicBezTo>
                <a:cubicBezTo>
                  <a:pt x="711200" y="1130300"/>
                  <a:pt x="694267" y="1244600"/>
                  <a:pt x="666750" y="1353608"/>
                </a:cubicBezTo>
                <a:cubicBezTo>
                  <a:pt x="639233" y="1462616"/>
                  <a:pt x="611717" y="1565275"/>
                  <a:pt x="571500" y="1658408"/>
                </a:cubicBezTo>
                <a:cubicBezTo>
                  <a:pt x="531283" y="1751541"/>
                  <a:pt x="473075" y="1821391"/>
                  <a:pt x="425450" y="1912408"/>
                </a:cubicBezTo>
                <a:cubicBezTo>
                  <a:pt x="377825" y="2003425"/>
                  <a:pt x="350308" y="2056341"/>
                  <a:pt x="285750" y="2204508"/>
                </a:cubicBezTo>
                <a:cubicBezTo>
                  <a:pt x="221192" y="2352675"/>
                  <a:pt x="76200" y="2726266"/>
                  <a:pt x="38100" y="2801408"/>
                </a:cubicBezTo>
                <a:cubicBezTo>
                  <a:pt x="0" y="2876550"/>
                  <a:pt x="53975" y="2704041"/>
                  <a:pt x="57150" y="2655358"/>
                </a:cubicBezTo>
                <a:cubicBezTo>
                  <a:pt x="60325" y="2606675"/>
                  <a:pt x="49742" y="2549525"/>
                  <a:pt x="57150" y="2509308"/>
                </a:cubicBezTo>
                <a:cubicBezTo>
                  <a:pt x="64558" y="2469091"/>
                  <a:pt x="91017" y="2444750"/>
                  <a:pt x="101600" y="2414058"/>
                </a:cubicBezTo>
                <a:cubicBezTo>
                  <a:pt x="112183" y="2383366"/>
                  <a:pt x="109008" y="2361141"/>
                  <a:pt x="120650" y="2325158"/>
                </a:cubicBezTo>
                <a:cubicBezTo>
                  <a:pt x="132292" y="2289175"/>
                  <a:pt x="143933" y="2246841"/>
                  <a:pt x="171450" y="2198158"/>
                </a:cubicBezTo>
                <a:cubicBezTo>
                  <a:pt x="198967" y="2149475"/>
                  <a:pt x="245533" y="2101850"/>
                  <a:pt x="285750" y="2033058"/>
                </a:cubicBezTo>
                <a:cubicBezTo>
                  <a:pt x="325967" y="1964266"/>
                  <a:pt x="387350" y="1835150"/>
                  <a:pt x="412750" y="1785408"/>
                </a:cubicBezTo>
                <a:cubicBezTo>
                  <a:pt x="438150" y="1735666"/>
                  <a:pt x="414867" y="1767416"/>
                  <a:pt x="438150" y="1734608"/>
                </a:cubicBezTo>
                <a:cubicBezTo>
                  <a:pt x="461433" y="1701800"/>
                  <a:pt x="517525" y="1665816"/>
                  <a:pt x="552450" y="1588558"/>
                </a:cubicBezTo>
                <a:cubicBezTo>
                  <a:pt x="587375" y="1511300"/>
                  <a:pt x="624417" y="1392766"/>
                  <a:pt x="647700" y="1271058"/>
                </a:cubicBezTo>
                <a:cubicBezTo>
                  <a:pt x="670983" y="1149350"/>
                  <a:pt x="676275" y="981075"/>
                  <a:pt x="692150" y="858308"/>
                </a:cubicBezTo>
                <a:cubicBezTo>
                  <a:pt x="708025" y="735541"/>
                  <a:pt x="746125" y="625475"/>
                  <a:pt x="742950" y="534458"/>
                </a:cubicBezTo>
                <a:cubicBezTo>
                  <a:pt x="739775" y="443441"/>
                  <a:pt x="679450" y="367241"/>
                  <a:pt x="673100" y="312208"/>
                </a:cubicBezTo>
                <a:cubicBezTo>
                  <a:pt x="666750" y="257175"/>
                  <a:pt x="702733" y="254000"/>
                  <a:pt x="704850" y="204258"/>
                </a:cubicBezTo>
                <a:cubicBezTo>
                  <a:pt x="706967" y="154516"/>
                  <a:pt x="659342" y="0"/>
                  <a:pt x="685800" y="13758"/>
                </a:cubicBez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992579" y="3581400"/>
            <a:ext cx="914400" cy="1588"/>
          </a:xfrm>
          <a:prstGeom prst="straightConnector1">
            <a:avLst/>
          </a:prstGeom>
          <a:ln w="1492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979" y="3398322"/>
            <a:ext cx="992579" cy="369332"/>
          </a:xfrm>
          <a:prstGeom prst="rect">
            <a:avLst/>
          </a:prstGeom>
          <a:noFill/>
        </p:spPr>
        <p:txBody>
          <a:bodyPr wrap="none" rtlCol="0">
            <a:spAutoFit/>
          </a:bodyPr>
          <a:lstStyle/>
          <a:p>
            <a:pPr algn="ctr"/>
            <a:r>
              <a:rPr lang="en-US" b="1" dirty="0" smtClean="0"/>
              <a:t>FORCE</a:t>
            </a:r>
            <a:endParaRPr lang="en-US" b="1" dirty="0"/>
          </a:p>
        </p:txBody>
      </p:sp>
      <p:pic>
        <p:nvPicPr>
          <p:cNvPr id="12" name="Picture 11" descr="Fig._28.1_A.jpg"/>
          <p:cNvPicPr>
            <a:picLocks noChangeAspect="1"/>
          </p:cNvPicPr>
          <p:nvPr/>
        </p:nvPicPr>
        <p:blipFill>
          <a:blip r:embed="rId3">
            <a:clrChange>
              <a:clrFrom>
                <a:srgbClr val="FFFFFF"/>
              </a:clrFrom>
              <a:clrTo>
                <a:srgbClr val="FFFFFF">
                  <a:alpha val="0"/>
                </a:srgbClr>
              </a:clrTo>
            </a:clrChange>
            <a:alphaModFix amt="60000"/>
          </a:blip>
          <a:srcRect l="42222" t="33128" r="41111" b="36961"/>
          <a:stretch>
            <a:fillRect/>
          </a:stretch>
        </p:blipFill>
        <p:spPr>
          <a:xfrm rot="21420864">
            <a:off x="1017392" y="-157368"/>
            <a:ext cx="3824992" cy="6864567"/>
          </a:xfrm>
          <a:prstGeom prst="rect">
            <a:avLst/>
          </a:prstGeom>
        </p:spPr>
      </p:pic>
      <p:sp>
        <p:nvSpPr>
          <p:cNvPr id="9" name="Title 4"/>
          <p:cNvSpPr txBox="1">
            <a:spLocks/>
          </p:cNvSpPr>
          <p:nvPr/>
        </p:nvSpPr>
        <p:spPr>
          <a:xfrm>
            <a:off x="3810000" y="0"/>
            <a:ext cx="533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Knee: Injury</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3" name="Rectangle 12"/>
          <p:cNvSpPr/>
          <p:nvPr/>
        </p:nvSpPr>
        <p:spPr>
          <a:xfrm>
            <a:off x="4495800" y="1079480"/>
            <a:ext cx="4676775" cy="3416320"/>
          </a:xfrm>
          <a:prstGeom prst="rect">
            <a:avLst/>
          </a:prstGeom>
        </p:spPr>
        <p:txBody>
          <a:bodyPr wrap="square">
            <a:spAutoFit/>
          </a:bodyPr>
          <a:lstStyle/>
          <a:p>
            <a:pPr>
              <a:buNone/>
            </a:pPr>
            <a:r>
              <a:rPr lang="en-US" dirty="0" smtClean="0"/>
              <a:t>Knee injuries are very common in athletes.  Damage is most commonly done to the soft tissues (ligaments and cartilage).</a:t>
            </a:r>
          </a:p>
          <a:p>
            <a:pPr>
              <a:buNone/>
            </a:pPr>
            <a:endParaRPr lang="en-US" dirty="0" smtClean="0"/>
          </a:p>
          <a:p>
            <a:pPr>
              <a:buNone/>
            </a:pPr>
            <a:r>
              <a:rPr lang="en-US" dirty="0" smtClean="0"/>
              <a:t>The medial and lateral collateral ligaments restrict the knee’s range of motion from side-to-side.  The </a:t>
            </a:r>
            <a:r>
              <a:rPr lang="en-US" b="1" dirty="0" smtClean="0"/>
              <a:t>medial collateral ligament </a:t>
            </a:r>
            <a:r>
              <a:rPr lang="en-US" dirty="0" smtClean="0"/>
              <a:t>can easily be sprained or torn if too much inward force is applied.  Damage to the </a:t>
            </a:r>
            <a:r>
              <a:rPr lang="en-US" b="1" dirty="0" smtClean="0"/>
              <a:t>lateral collateral ligament </a:t>
            </a:r>
            <a:r>
              <a:rPr lang="en-US" dirty="0" smtClean="0"/>
              <a:t>is possible yet usually only occurs in congruence with other ligament damage.</a:t>
            </a:r>
          </a:p>
        </p:txBody>
      </p:sp>
      <p:pic>
        <p:nvPicPr>
          <p:cNvPr id="14" name="Picture 13" descr="Fig._28.1_A.jpg"/>
          <p:cNvPicPr>
            <a:picLocks noChangeAspect="1"/>
          </p:cNvPicPr>
          <p:nvPr/>
        </p:nvPicPr>
        <p:blipFill>
          <a:blip r:embed="rId3">
            <a:clrChange>
              <a:clrFrom>
                <a:srgbClr val="FFFFFF"/>
              </a:clrFrom>
              <a:clrTo>
                <a:srgbClr val="FFFFFF">
                  <a:alpha val="0"/>
                </a:srgbClr>
              </a:clrTo>
            </a:clrChange>
            <a:alphaModFix amt="78000"/>
          </a:blip>
          <a:srcRect l="42222" t="7488" r="41111" b="3482"/>
          <a:stretch>
            <a:fillRect/>
          </a:stretch>
        </p:blipFill>
        <p:spPr>
          <a:xfrm rot="21420864">
            <a:off x="508477" y="134382"/>
            <a:ext cx="557368" cy="2977323"/>
          </a:xfrm>
          <a:prstGeom prst="rect">
            <a:avLst/>
          </a:prstGeom>
        </p:spPr>
      </p:pic>
      <p:cxnSp>
        <p:nvCxnSpPr>
          <p:cNvPr id="15" name="Straight Arrow Connector 14"/>
          <p:cNvCxnSpPr/>
          <p:nvPr/>
        </p:nvCxnSpPr>
        <p:spPr>
          <a:xfrm>
            <a:off x="150424" y="1526355"/>
            <a:ext cx="382038" cy="1588"/>
          </a:xfrm>
          <a:prstGeom prst="straightConnector1">
            <a:avLst/>
          </a:prstGeom>
          <a:ln w="66675">
            <a:solidFill>
              <a:schemeClr val="tx1">
                <a:alpha val="7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017" y="6059269"/>
            <a:ext cx="1676399" cy="646331"/>
          </a:xfrm>
          <a:prstGeom prst="rect">
            <a:avLst/>
          </a:prstGeom>
          <a:noFill/>
        </p:spPr>
        <p:txBody>
          <a:bodyPr wrap="square" rtlCol="0">
            <a:spAutoFit/>
          </a:bodyPr>
          <a:lstStyle/>
          <a:p>
            <a:pPr algn="ctr"/>
            <a:r>
              <a:rPr lang="en-US" b="1" dirty="0" smtClean="0"/>
              <a:t>Right knee; anterior view</a:t>
            </a:r>
            <a:endParaRPr lang="en-US" b="1" dirty="0"/>
          </a:p>
        </p:txBody>
      </p:sp>
      <p:pic>
        <p:nvPicPr>
          <p:cNvPr id="18" name="Picture 17"/>
          <p:cNvPicPr>
            <a:picLocks noChangeAspect="1"/>
          </p:cNvPicPr>
          <p:nvPr/>
        </p:nvPicPr>
        <p:blipFill>
          <a:blip r:embed="rId4"/>
          <a:stretch>
            <a:fillRect/>
          </a:stretch>
        </p:blipFill>
        <p:spPr>
          <a:xfrm>
            <a:off x="5245180" y="4605940"/>
            <a:ext cx="3276600" cy="2099660"/>
          </a:xfrm>
          <a:prstGeom prst="rect">
            <a:avLst/>
          </a:prstGeom>
        </p:spPr>
      </p:pic>
      <p:cxnSp>
        <p:nvCxnSpPr>
          <p:cNvPr id="19" name="Straight Arrow Connector 18"/>
          <p:cNvCxnSpPr/>
          <p:nvPr/>
        </p:nvCxnSpPr>
        <p:spPr>
          <a:xfrm rot="10800000" flipV="1">
            <a:off x="1066804" y="2593155"/>
            <a:ext cx="304796" cy="1588"/>
          </a:xfrm>
          <a:prstGeom prst="straightConnector1">
            <a:avLst/>
          </a:prstGeom>
          <a:ln w="66675">
            <a:solidFill>
              <a:schemeClr val="tx1">
                <a:alpha val="7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Freeform 26"/>
          <p:cNvSpPr/>
          <p:nvPr/>
        </p:nvSpPr>
        <p:spPr>
          <a:xfrm>
            <a:off x="3923541" y="3398322"/>
            <a:ext cx="286619" cy="399489"/>
          </a:xfrm>
          <a:custGeom>
            <a:avLst/>
            <a:gdLst>
              <a:gd name="connsiteX0" fmla="*/ 0 w 735308"/>
              <a:gd name="connsiteY0" fmla="*/ 367617 h 1024871"/>
              <a:gd name="connsiteX1" fmla="*/ 233962 w 735308"/>
              <a:gd name="connsiteY1" fmla="*/ 0 h 1024871"/>
              <a:gd name="connsiteX2" fmla="*/ 211679 w 735308"/>
              <a:gd name="connsiteY2" fmla="*/ 668394 h 1024871"/>
              <a:gd name="connsiteX3" fmla="*/ 389936 w 735308"/>
              <a:gd name="connsiteY3" fmla="*/ 178239 h 1024871"/>
              <a:gd name="connsiteX4" fmla="*/ 367654 w 735308"/>
              <a:gd name="connsiteY4" fmla="*/ 612695 h 1024871"/>
              <a:gd name="connsiteX5" fmla="*/ 590474 w 735308"/>
              <a:gd name="connsiteY5" fmla="*/ 289638 h 1024871"/>
              <a:gd name="connsiteX6" fmla="*/ 456782 w 735308"/>
              <a:gd name="connsiteY6" fmla="*/ 1024871 h 1024871"/>
              <a:gd name="connsiteX7" fmla="*/ 690744 w 735308"/>
              <a:gd name="connsiteY7" fmla="*/ 523576 h 1024871"/>
              <a:gd name="connsiteX8" fmla="*/ 735308 w 735308"/>
              <a:gd name="connsiteY8" fmla="*/ 724094 h 1024871"/>
              <a:gd name="connsiteX9" fmla="*/ 735308 w 735308"/>
              <a:gd name="connsiteY9" fmla="*/ 724094 h 102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5308" h="1024871">
                <a:moveTo>
                  <a:pt x="0" y="367617"/>
                </a:moveTo>
                <a:lnTo>
                  <a:pt x="233962" y="0"/>
                </a:lnTo>
                <a:lnTo>
                  <a:pt x="211679" y="668394"/>
                </a:lnTo>
                <a:lnTo>
                  <a:pt x="389936" y="178239"/>
                </a:lnTo>
                <a:lnTo>
                  <a:pt x="367654" y="612695"/>
                </a:lnTo>
                <a:lnTo>
                  <a:pt x="590474" y="289638"/>
                </a:lnTo>
                <a:lnTo>
                  <a:pt x="456782" y="1024871"/>
                </a:lnTo>
                <a:lnTo>
                  <a:pt x="690744" y="523576"/>
                </a:lnTo>
                <a:lnTo>
                  <a:pt x="735308" y="724094"/>
                </a:lnTo>
                <a:lnTo>
                  <a:pt x="735308" y="724094"/>
                </a:lnTo>
              </a:path>
            </a:pathLst>
          </a:custGeom>
          <a:ln w="15875">
            <a:solidFill>
              <a:srgbClr val="FF0000"/>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ig._25.8_A.jpg"/>
          <p:cNvPicPr>
            <a:picLocks noChangeAspect="1"/>
          </p:cNvPicPr>
          <p:nvPr/>
        </p:nvPicPr>
        <p:blipFill>
          <a:blip r:embed="rId2"/>
          <a:srcRect l="8889" t="16481" r="15556" b="26852"/>
          <a:stretch>
            <a:fillRect/>
          </a:stretch>
        </p:blipFill>
        <p:spPr>
          <a:xfrm>
            <a:off x="762000" y="2413258"/>
            <a:ext cx="4191000" cy="3143250"/>
          </a:xfrm>
          <a:prstGeom prst="rect">
            <a:avLst/>
          </a:prstGeom>
        </p:spPr>
      </p:pic>
      <p:sp>
        <p:nvSpPr>
          <p:cNvPr id="21" name="Freeform 20"/>
          <p:cNvSpPr/>
          <p:nvPr/>
        </p:nvSpPr>
        <p:spPr>
          <a:xfrm>
            <a:off x="956733" y="3339042"/>
            <a:ext cx="1205442" cy="1992841"/>
          </a:xfrm>
          <a:custGeom>
            <a:avLst/>
            <a:gdLst>
              <a:gd name="connsiteX0" fmla="*/ 1037167 w 1205442"/>
              <a:gd name="connsiteY0" fmla="*/ 286808 h 1992841"/>
              <a:gd name="connsiteX1" fmla="*/ 1113367 w 1205442"/>
              <a:gd name="connsiteY1" fmla="*/ 153458 h 1992841"/>
              <a:gd name="connsiteX2" fmla="*/ 1024467 w 1205442"/>
              <a:gd name="connsiteY2" fmla="*/ 39158 h 1992841"/>
              <a:gd name="connsiteX3" fmla="*/ 814917 w 1205442"/>
              <a:gd name="connsiteY3" fmla="*/ 7408 h 1992841"/>
              <a:gd name="connsiteX4" fmla="*/ 516467 w 1205442"/>
              <a:gd name="connsiteY4" fmla="*/ 83608 h 1992841"/>
              <a:gd name="connsiteX5" fmla="*/ 268817 w 1205442"/>
              <a:gd name="connsiteY5" fmla="*/ 299508 h 1992841"/>
              <a:gd name="connsiteX6" fmla="*/ 40217 w 1205442"/>
              <a:gd name="connsiteY6" fmla="*/ 705908 h 1992841"/>
              <a:gd name="connsiteX7" fmla="*/ 27517 w 1205442"/>
              <a:gd name="connsiteY7" fmla="*/ 1169458 h 1992841"/>
              <a:gd name="connsiteX8" fmla="*/ 173567 w 1205442"/>
              <a:gd name="connsiteY8" fmla="*/ 1525058 h 1992841"/>
              <a:gd name="connsiteX9" fmla="*/ 573617 w 1205442"/>
              <a:gd name="connsiteY9" fmla="*/ 1880658 h 1992841"/>
              <a:gd name="connsiteX10" fmla="*/ 954617 w 1205442"/>
              <a:gd name="connsiteY10" fmla="*/ 1988608 h 1992841"/>
              <a:gd name="connsiteX11" fmla="*/ 1170517 w 1205442"/>
              <a:gd name="connsiteY11" fmla="*/ 1855258 h 1992841"/>
              <a:gd name="connsiteX12" fmla="*/ 1164167 w 1205442"/>
              <a:gd name="connsiteY12" fmla="*/ 1785408 h 1992841"/>
              <a:gd name="connsiteX13" fmla="*/ 1087967 w 1205442"/>
              <a:gd name="connsiteY13" fmla="*/ 1550458 h 1992841"/>
              <a:gd name="connsiteX14" fmla="*/ 1030817 w 1205442"/>
              <a:gd name="connsiteY14" fmla="*/ 1423458 h 1992841"/>
              <a:gd name="connsiteX15" fmla="*/ 1062567 w 1205442"/>
              <a:gd name="connsiteY15" fmla="*/ 1334558 h 1992841"/>
              <a:gd name="connsiteX16" fmla="*/ 941917 w 1205442"/>
              <a:gd name="connsiteY16" fmla="*/ 1385358 h 1992841"/>
              <a:gd name="connsiteX17" fmla="*/ 745067 w 1205442"/>
              <a:gd name="connsiteY17" fmla="*/ 1321858 h 1992841"/>
              <a:gd name="connsiteX18" fmla="*/ 624417 w 1205442"/>
              <a:gd name="connsiteY18" fmla="*/ 1150408 h 1992841"/>
              <a:gd name="connsiteX19" fmla="*/ 503767 w 1205442"/>
              <a:gd name="connsiteY19" fmla="*/ 978958 h 1992841"/>
              <a:gd name="connsiteX20" fmla="*/ 491067 w 1205442"/>
              <a:gd name="connsiteY20" fmla="*/ 763058 h 1992841"/>
              <a:gd name="connsiteX21" fmla="*/ 560917 w 1205442"/>
              <a:gd name="connsiteY21" fmla="*/ 591608 h 1992841"/>
              <a:gd name="connsiteX22" fmla="*/ 732367 w 1205442"/>
              <a:gd name="connsiteY22" fmla="*/ 483658 h 1992841"/>
              <a:gd name="connsiteX23" fmla="*/ 910167 w 1205442"/>
              <a:gd name="connsiteY23" fmla="*/ 407458 h 1992841"/>
              <a:gd name="connsiteX24" fmla="*/ 960967 w 1205442"/>
              <a:gd name="connsiteY24" fmla="*/ 324908 h 1992841"/>
              <a:gd name="connsiteX25" fmla="*/ 1037167 w 1205442"/>
              <a:gd name="connsiteY25" fmla="*/ 286808 h 199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5442" h="1992841">
                <a:moveTo>
                  <a:pt x="1037167" y="286808"/>
                </a:moveTo>
                <a:cubicBezTo>
                  <a:pt x="1062567" y="258233"/>
                  <a:pt x="1115484" y="194733"/>
                  <a:pt x="1113367" y="153458"/>
                </a:cubicBezTo>
                <a:cubicBezTo>
                  <a:pt x="1111250" y="112183"/>
                  <a:pt x="1074209" y="63500"/>
                  <a:pt x="1024467" y="39158"/>
                </a:cubicBezTo>
                <a:cubicBezTo>
                  <a:pt x="974725" y="14816"/>
                  <a:pt x="899584" y="0"/>
                  <a:pt x="814917" y="7408"/>
                </a:cubicBezTo>
                <a:cubicBezTo>
                  <a:pt x="730250" y="14816"/>
                  <a:pt x="607484" y="34925"/>
                  <a:pt x="516467" y="83608"/>
                </a:cubicBezTo>
                <a:cubicBezTo>
                  <a:pt x="425450" y="132291"/>
                  <a:pt x="348192" y="195791"/>
                  <a:pt x="268817" y="299508"/>
                </a:cubicBezTo>
                <a:cubicBezTo>
                  <a:pt x="189442" y="403225"/>
                  <a:pt x="80434" y="560916"/>
                  <a:pt x="40217" y="705908"/>
                </a:cubicBezTo>
                <a:cubicBezTo>
                  <a:pt x="0" y="850900"/>
                  <a:pt x="5292" y="1032933"/>
                  <a:pt x="27517" y="1169458"/>
                </a:cubicBezTo>
                <a:cubicBezTo>
                  <a:pt x="49742" y="1305983"/>
                  <a:pt x="82550" y="1406525"/>
                  <a:pt x="173567" y="1525058"/>
                </a:cubicBezTo>
                <a:cubicBezTo>
                  <a:pt x="264584" y="1643591"/>
                  <a:pt x="443442" y="1803400"/>
                  <a:pt x="573617" y="1880658"/>
                </a:cubicBezTo>
                <a:cubicBezTo>
                  <a:pt x="703792" y="1957916"/>
                  <a:pt x="855134" y="1992841"/>
                  <a:pt x="954617" y="1988608"/>
                </a:cubicBezTo>
                <a:cubicBezTo>
                  <a:pt x="1054100" y="1984375"/>
                  <a:pt x="1135592" y="1889125"/>
                  <a:pt x="1170517" y="1855258"/>
                </a:cubicBezTo>
                <a:cubicBezTo>
                  <a:pt x="1205442" y="1821391"/>
                  <a:pt x="1177925" y="1836208"/>
                  <a:pt x="1164167" y="1785408"/>
                </a:cubicBezTo>
                <a:cubicBezTo>
                  <a:pt x="1150409" y="1734608"/>
                  <a:pt x="1110192" y="1610783"/>
                  <a:pt x="1087967" y="1550458"/>
                </a:cubicBezTo>
                <a:cubicBezTo>
                  <a:pt x="1065742" y="1490133"/>
                  <a:pt x="1035050" y="1459441"/>
                  <a:pt x="1030817" y="1423458"/>
                </a:cubicBezTo>
                <a:cubicBezTo>
                  <a:pt x="1026584" y="1387475"/>
                  <a:pt x="1077384" y="1340908"/>
                  <a:pt x="1062567" y="1334558"/>
                </a:cubicBezTo>
                <a:cubicBezTo>
                  <a:pt x="1047750" y="1328208"/>
                  <a:pt x="994834" y="1387475"/>
                  <a:pt x="941917" y="1385358"/>
                </a:cubicBezTo>
                <a:cubicBezTo>
                  <a:pt x="889000" y="1383241"/>
                  <a:pt x="797984" y="1361016"/>
                  <a:pt x="745067" y="1321858"/>
                </a:cubicBezTo>
                <a:cubicBezTo>
                  <a:pt x="692150" y="1282700"/>
                  <a:pt x="624417" y="1150408"/>
                  <a:pt x="624417" y="1150408"/>
                </a:cubicBezTo>
                <a:cubicBezTo>
                  <a:pt x="584200" y="1093258"/>
                  <a:pt x="525992" y="1043516"/>
                  <a:pt x="503767" y="978958"/>
                </a:cubicBezTo>
                <a:cubicBezTo>
                  <a:pt x="481542" y="914400"/>
                  <a:pt x="481542" y="827616"/>
                  <a:pt x="491067" y="763058"/>
                </a:cubicBezTo>
                <a:cubicBezTo>
                  <a:pt x="500592" y="698500"/>
                  <a:pt x="520700" y="638175"/>
                  <a:pt x="560917" y="591608"/>
                </a:cubicBezTo>
                <a:cubicBezTo>
                  <a:pt x="601134" y="545041"/>
                  <a:pt x="674159" y="514350"/>
                  <a:pt x="732367" y="483658"/>
                </a:cubicBezTo>
                <a:cubicBezTo>
                  <a:pt x="790575" y="452966"/>
                  <a:pt x="872067" y="433916"/>
                  <a:pt x="910167" y="407458"/>
                </a:cubicBezTo>
                <a:cubicBezTo>
                  <a:pt x="948267" y="381000"/>
                  <a:pt x="936625" y="347133"/>
                  <a:pt x="960967" y="324908"/>
                </a:cubicBezTo>
                <a:cubicBezTo>
                  <a:pt x="985309" y="302683"/>
                  <a:pt x="1011767" y="315383"/>
                  <a:pt x="1037167" y="286808"/>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1143000" y="3767389"/>
            <a:ext cx="560388" cy="1167870"/>
            <a:chOff x="1143000" y="3767389"/>
            <a:chExt cx="560388" cy="1167870"/>
          </a:xfrm>
        </p:grpSpPr>
        <p:sp>
          <p:nvSpPr>
            <p:cNvPr id="7" name="Freeform 6"/>
            <p:cNvSpPr/>
            <p:nvPr/>
          </p:nvSpPr>
          <p:spPr>
            <a:xfrm>
              <a:off x="1447800" y="4616172"/>
              <a:ext cx="255588" cy="319087"/>
            </a:xfrm>
            <a:custGeom>
              <a:avLst/>
              <a:gdLst>
                <a:gd name="connsiteX0" fmla="*/ 198438 w 255588"/>
                <a:gd name="connsiteY0" fmla="*/ 1587 h 319087"/>
                <a:gd name="connsiteX1" fmla="*/ 157163 w 255588"/>
                <a:gd name="connsiteY1" fmla="*/ 33337 h 319087"/>
                <a:gd name="connsiteX2" fmla="*/ 163513 w 255588"/>
                <a:gd name="connsiteY2" fmla="*/ 68262 h 319087"/>
                <a:gd name="connsiteX3" fmla="*/ 134938 w 255588"/>
                <a:gd name="connsiteY3" fmla="*/ 80962 h 319087"/>
                <a:gd name="connsiteX4" fmla="*/ 150813 w 255588"/>
                <a:gd name="connsiteY4" fmla="*/ 125412 h 319087"/>
                <a:gd name="connsiteX5" fmla="*/ 144463 w 255588"/>
                <a:gd name="connsiteY5" fmla="*/ 144462 h 319087"/>
                <a:gd name="connsiteX6" fmla="*/ 157163 w 255588"/>
                <a:gd name="connsiteY6" fmla="*/ 179387 h 319087"/>
                <a:gd name="connsiteX7" fmla="*/ 141288 w 255588"/>
                <a:gd name="connsiteY7" fmla="*/ 207962 h 319087"/>
                <a:gd name="connsiteX8" fmla="*/ 112713 w 255588"/>
                <a:gd name="connsiteY8" fmla="*/ 204787 h 319087"/>
                <a:gd name="connsiteX9" fmla="*/ 109538 w 255588"/>
                <a:gd name="connsiteY9" fmla="*/ 252412 h 319087"/>
                <a:gd name="connsiteX10" fmla="*/ 65088 w 255588"/>
                <a:gd name="connsiteY10" fmla="*/ 236537 h 319087"/>
                <a:gd name="connsiteX11" fmla="*/ 17463 w 255588"/>
                <a:gd name="connsiteY11" fmla="*/ 306387 h 319087"/>
                <a:gd name="connsiteX12" fmla="*/ 7938 w 255588"/>
                <a:gd name="connsiteY12" fmla="*/ 312737 h 319087"/>
                <a:gd name="connsiteX13" fmla="*/ 65088 w 255588"/>
                <a:gd name="connsiteY13" fmla="*/ 287337 h 319087"/>
                <a:gd name="connsiteX14" fmla="*/ 103188 w 255588"/>
                <a:gd name="connsiteY14" fmla="*/ 300037 h 319087"/>
                <a:gd name="connsiteX15" fmla="*/ 138113 w 255588"/>
                <a:gd name="connsiteY15" fmla="*/ 287337 h 319087"/>
                <a:gd name="connsiteX16" fmla="*/ 182563 w 255588"/>
                <a:gd name="connsiteY16" fmla="*/ 249237 h 319087"/>
                <a:gd name="connsiteX17" fmla="*/ 230188 w 255588"/>
                <a:gd name="connsiteY17" fmla="*/ 239712 h 319087"/>
                <a:gd name="connsiteX18" fmla="*/ 249238 w 255588"/>
                <a:gd name="connsiteY18" fmla="*/ 207962 h 319087"/>
                <a:gd name="connsiteX19" fmla="*/ 236538 w 255588"/>
                <a:gd name="connsiteY19" fmla="*/ 169862 h 319087"/>
                <a:gd name="connsiteX20" fmla="*/ 249238 w 255588"/>
                <a:gd name="connsiteY20" fmla="*/ 144462 h 319087"/>
                <a:gd name="connsiteX21" fmla="*/ 230188 w 255588"/>
                <a:gd name="connsiteY21" fmla="*/ 103187 h 319087"/>
                <a:gd name="connsiteX22" fmla="*/ 255588 w 255588"/>
                <a:gd name="connsiteY22" fmla="*/ 65087 h 319087"/>
                <a:gd name="connsiteX23" fmla="*/ 230188 w 255588"/>
                <a:gd name="connsiteY23" fmla="*/ 42862 h 319087"/>
                <a:gd name="connsiteX24" fmla="*/ 198438 w 255588"/>
                <a:gd name="connsiteY24" fmla="*/ 1587 h 31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588" h="319087">
                  <a:moveTo>
                    <a:pt x="198438" y="1587"/>
                  </a:moveTo>
                  <a:cubicBezTo>
                    <a:pt x="186267" y="0"/>
                    <a:pt x="162984" y="22225"/>
                    <a:pt x="157163" y="33337"/>
                  </a:cubicBezTo>
                  <a:cubicBezTo>
                    <a:pt x="151342" y="44449"/>
                    <a:pt x="167217" y="60325"/>
                    <a:pt x="163513" y="68262"/>
                  </a:cubicBezTo>
                  <a:cubicBezTo>
                    <a:pt x="159809" y="76199"/>
                    <a:pt x="137055" y="71437"/>
                    <a:pt x="134938" y="80962"/>
                  </a:cubicBezTo>
                  <a:cubicBezTo>
                    <a:pt x="132821" y="90487"/>
                    <a:pt x="149226" y="114829"/>
                    <a:pt x="150813" y="125412"/>
                  </a:cubicBezTo>
                  <a:cubicBezTo>
                    <a:pt x="152401" y="135995"/>
                    <a:pt x="143405" y="135466"/>
                    <a:pt x="144463" y="144462"/>
                  </a:cubicBezTo>
                  <a:cubicBezTo>
                    <a:pt x="145521" y="153458"/>
                    <a:pt x="157692" y="168804"/>
                    <a:pt x="157163" y="179387"/>
                  </a:cubicBezTo>
                  <a:cubicBezTo>
                    <a:pt x="156634" y="189970"/>
                    <a:pt x="148696" y="203729"/>
                    <a:pt x="141288" y="207962"/>
                  </a:cubicBezTo>
                  <a:cubicBezTo>
                    <a:pt x="133880" y="212195"/>
                    <a:pt x="118005" y="197379"/>
                    <a:pt x="112713" y="204787"/>
                  </a:cubicBezTo>
                  <a:cubicBezTo>
                    <a:pt x="107421" y="212195"/>
                    <a:pt x="117475" y="247120"/>
                    <a:pt x="109538" y="252412"/>
                  </a:cubicBezTo>
                  <a:cubicBezTo>
                    <a:pt x="101601" y="257704"/>
                    <a:pt x="80434" y="227541"/>
                    <a:pt x="65088" y="236537"/>
                  </a:cubicBezTo>
                  <a:cubicBezTo>
                    <a:pt x="49742" y="245533"/>
                    <a:pt x="26988" y="293687"/>
                    <a:pt x="17463" y="306387"/>
                  </a:cubicBezTo>
                  <a:cubicBezTo>
                    <a:pt x="7938" y="319087"/>
                    <a:pt x="0" y="315912"/>
                    <a:pt x="7938" y="312737"/>
                  </a:cubicBezTo>
                  <a:cubicBezTo>
                    <a:pt x="15876" y="309562"/>
                    <a:pt x="49213" y="289454"/>
                    <a:pt x="65088" y="287337"/>
                  </a:cubicBezTo>
                  <a:cubicBezTo>
                    <a:pt x="80963" y="285220"/>
                    <a:pt x="91017" y="300037"/>
                    <a:pt x="103188" y="300037"/>
                  </a:cubicBezTo>
                  <a:cubicBezTo>
                    <a:pt x="115359" y="300037"/>
                    <a:pt x="124884" y="295804"/>
                    <a:pt x="138113" y="287337"/>
                  </a:cubicBezTo>
                  <a:cubicBezTo>
                    <a:pt x="151342" y="278870"/>
                    <a:pt x="167217" y="257174"/>
                    <a:pt x="182563" y="249237"/>
                  </a:cubicBezTo>
                  <a:cubicBezTo>
                    <a:pt x="197909" y="241300"/>
                    <a:pt x="219076" y="246591"/>
                    <a:pt x="230188" y="239712"/>
                  </a:cubicBezTo>
                  <a:cubicBezTo>
                    <a:pt x="241300" y="232833"/>
                    <a:pt x="248180" y="219604"/>
                    <a:pt x="249238" y="207962"/>
                  </a:cubicBezTo>
                  <a:cubicBezTo>
                    <a:pt x="250296" y="196320"/>
                    <a:pt x="236538" y="180445"/>
                    <a:pt x="236538" y="169862"/>
                  </a:cubicBezTo>
                  <a:cubicBezTo>
                    <a:pt x="236538" y="159279"/>
                    <a:pt x="250296" y="155574"/>
                    <a:pt x="249238" y="144462"/>
                  </a:cubicBezTo>
                  <a:cubicBezTo>
                    <a:pt x="248180" y="133350"/>
                    <a:pt x="229130" y="116416"/>
                    <a:pt x="230188" y="103187"/>
                  </a:cubicBezTo>
                  <a:cubicBezTo>
                    <a:pt x="231246" y="89958"/>
                    <a:pt x="255588" y="75141"/>
                    <a:pt x="255588" y="65087"/>
                  </a:cubicBezTo>
                  <a:cubicBezTo>
                    <a:pt x="255588" y="55033"/>
                    <a:pt x="239184" y="54504"/>
                    <a:pt x="230188" y="42862"/>
                  </a:cubicBezTo>
                  <a:cubicBezTo>
                    <a:pt x="221192" y="31220"/>
                    <a:pt x="210609" y="3174"/>
                    <a:pt x="198438" y="1587"/>
                  </a:cubicBezTo>
                  <a:close/>
                </a:path>
              </a:pathLst>
            </a:custGeom>
            <a:gradFill flip="none" rotWithShape="1">
              <a:gsLst>
                <a:gs pos="0">
                  <a:srgbClr val="FF0000"/>
                </a:gs>
                <a:gs pos="100000">
                  <a:srgbClr val="B80000"/>
                </a:gs>
              </a:gsLst>
              <a:lin ang="0" scaled="1"/>
              <a:tileRect/>
            </a:gradFill>
            <a:ln>
              <a:noFill/>
            </a:ln>
            <a:scene3d>
              <a:camera prst="orthographicFront"/>
              <a:lightRig rig="threePt" dir="t"/>
            </a:scene3d>
            <a:sp3d extrusionH="76200">
              <a:extrusionClr>
                <a:schemeClr val="tx1">
                  <a:lumMod val="50000"/>
                  <a:lumOff val="50000"/>
                </a:schemeClr>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1143000" y="3767389"/>
              <a:ext cx="253471" cy="1167870"/>
            </a:xfrm>
            <a:custGeom>
              <a:avLst/>
              <a:gdLst>
                <a:gd name="connsiteX0" fmla="*/ 242358 w 253471"/>
                <a:gd name="connsiteY0" fmla="*/ 1160462 h 1167870"/>
                <a:gd name="connsiteX1" fmla="*/ 216958 w 253471"/>
                <a:gd name="connsiteY1" fmla="*/ 1103312 h 1167870"/>
                <a:gd name="connsiteX2" fmla="*/ 185208 w 253471"/>
                <a:gd name="connsiteY2" fmla="*/ 1008062 h 1167870"/>
                <a:gd name="connsiteX3" fmla="*/ 159808 w 253471"/>
                <a:gd name="connsiteY3" fmla="*/ 928687 h 1167870"/>
                <a:gd name="connsiteX4" fmla="*/ 143933 w 253471"/>
                <a:gd name="connsiteY4" fmla="*/ 833437 h 1167870"/>
                <a:gd name="connsiteX5" fmla="*/ 112183 w 253471"/>
                <a:gd name="connsiteY5" fmla="*/ 747712 h 1167870"/>
                <a:gd name="connsiteX6" fmla="*/ 118533 w 253471"/>
                <a:gd name="connsiteY6" fmla="*/ 636587 h 1167870"/>
                <a:gd name="connsiteX7" fmla="*/ 112183 w 253471"/>
                <a:gd name="connsiteY7" fmla="*/ 465137 h 1167870"/>
                <a:gd name="connsiteX8" fmla="*/ 96308 w 253471"/>
                <a:gd name="connsiteY8" fmla="*/ 363537 h 1167870"/>
                <a:gd name="connsiteX9" fmla="*/ 115358 w 253471"/>
                <a:gd name="connsiteY9" fmla="*/ 249237 h 1167870"/>
                <a:gd name="connsiteX10" fmla="*/ 169333 w 253471"/>
                <a:gd name="connsiteY10" fmla="*/ 163512 h 1167870"/>
                <a:gd name="connsiteX11" fmla="*/ 194733 w 253471"/>
                <a:gd name="connsiteY11" fmla="*/ 65087 h 1167870"/>
                <a:gd name="connsiteX12" fmla="*/ 216958 w 253471"/>
                <a:gd name="connsiteY12" fmla="*/ 1587 h 1167870"/>
                <a:gd name="connsiteX13" fmla="*/ 159808 w 253471"/>
                <a:gd name="connsiteY13" fmla="*/ 55562 h 1167870"/>
                <a:gd name="connsiteX14" fmla="*/ 86783 w 253471"/>
                <a:gd name="connsiteY14" fmla="*/ 134937 h 1167870"/>
                <a:gd name="connsiteX15" fmla="*/ 26458 w 253471"/>
                <a:gd name="connsiteY15" fmla="*/ 280987 h 1167870"/>
                <a:gd name="connsiteX16" fmla="*/ 10583 w 253471"/>
                <a:gd name="connsiteY16" fmla="*/ 461962 h 1167870"/>
                <a:gd name="connsiteX17" fmla="*/ 1058 w 253471"/>
                <a:gd name="connsiteY17" fmla="*/ 566737 h 1167870"/>
                <a:gd name="connsiteX18" fmla="*/ 16933 w 253471"/>
                <a:gd name="connsiteY18" fmla="*/ 741362 h 1167870"/>
                <a:gd name="connsiteX19" fmla="*/ 70908 w 253471"/>
                <a:gd name="connsiteY19" fmla="*/ 919162 h 1167870"/>
                <a:gd name="connsiteX20" fmla="*/ 150283 w 253471"/>
                <a:gd name="connsiteY20" fmla="*/ 1058862 h 1167870"/>
                <a:gd name="connsiteX21" fmla="*/ 242358 w 253471"/>
                <a:gd name="connsiteY21" fmla="*/ 1160462 h 116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3471" h="1167870">
                  <a:moveTo>
                    <a:pt x="242358" y="1160462"/>
                  </a:moveTo>
                  <a:cubicBezTo>
                    <a:pt x="253471" y="1167870"/>
                    <a:pt x="226483" y="1128712"/>
                    <a:pt x="216958" y="1103312"/>
                  </a:cubicBezTo>
                  <a:cubicBezTo>
                    <a:pt x="207433" y="1077912"/>
                    <a:pt x="194733" y="1037166"/>
                    <a:pt x="185208" y="1008062"/>
                  </a:cubicBezTo>
                  <a:cubicBezTo>
                    <a:pt x="175683" y="978958"/>
                    <a:pt x="166687" y="957791"/>
                    <a:pt x="159808" y="928687"/>
                  </a:cubicBezTo>
                  <a:cubicBezTo>
                    <a:pt x="152929" y="899583"/>
                    <a:pt x="151871" y="863600"/>
                    <a:pt x="143933" y="833437"/>
                  </a:cubicBezTo>
                  <a:cubicBezTo>
                    <a:pt x="135995" y="803274"/>
                    <a:pt x="116416" y="780520"/>
                    <a:pt x="112183" y="747712"/>
                  </a:cubicBezTo>
                  <a:cubicBezTo>
                    <a:pt x="107950" y="714904"/>
                    <a:pt x="118533" y="683683"/>
                    <a:pt x="118533" y="636587"/>
                  </a:cubicBezTo>
                  <a:cubicBezTo>
                    <a:pt x="118533" y="589491"/>
                    <a:pt x="115887" y="510645"/>
                    <a:pt x="112183" y="465137"/>
                  </a:cubicBezTo>
                  <a:cubicBezTo>
                    <a:pt x="108479" y="419629"/>
                    <a:pt x="95779" y="399520"/>
                    <a:pt x="96308" y="363537"/>
                  </a:cubicBezTo>
                  <a:cubicBezTo>
                    <a:pt x="96837" y="327554"/>
                    <a:pt x="103187" y="282574"/>
                    <a:pt x="115358" y="249237"/>
                  </a:cubicBezTo>
                  <a:cubicBezTo>
                    <a:pt x="127529" y="215900"/>
                    <a:pt x="156104" y="194204"/>
                    <a:pt x="169333" y="163512"/>
                  </a:cubicBezTo>
                  <a:cubicBezTo>
                    <a:pt x="182562" y="132820"/>
                    <a:pt x="186796" y="92074"/>
                    <a:pt x="194733" y="65087"/>
                  </a:cubicBezTo>
                  <a:cubicBezTo>
                    <a:pt x="202670" y="38100"/>
                    <a:pt x="222779" y="3175"/>
                    <a:pt x="216958" y="1587"/>
                  </a:cubicBezTo>
                  <a:cubicBezTo>
                    <a:pt x="211137" y="0"/>
                    <a:pt x="181504" y="33337"/>
                    <a:pt x="159808" y="55562"/>
                  </a:cubicBezTo>
                  <a:cubicBezTo>
                    <a:pt x="138112" y="77787"/>
                    <a:pt x="109008" y="97366"/>
                    <a:pt x="86783" y="134937"/>
                  </a:cubicBezTo>
                  <a:cubicBezTo>
                    <a:pt x="64558" y="172508"/>
                    <a:pt x="39158" y="226483"/>
                    <a:pt x="26458" y="280987"/>
                  </a:cubicBezTo>
                  <a:cubicBezTo>
                    <a:pt x="13758" y="335491"/>
                    <a:pt x="14816" y="414337"/>
                    <a:pt x="10583" y="461962"/>
                  </a:cubicBezTo>
                  <a:cubicBezTo>
                    <a:pt x="6350" y="509587"/>
                    <a:pt x="0" y="520170"/>
                    <a:pt x="1058" y="566737"/>
                  </a:cubicBezTo>
                  <a:cubicBezTo>
                    <a:pt x="2116" y="613304"/>
                    <a:pt x="5291" y="682625"/>
                    <a:pt x="16933" y="741362"/>
                  </a:cubicBezTo>
                  <a:cubicBezTo>
                    <a:pt x="28575" y="800100"/>
                    <a:pt x="48683" y="866245"/>
                    <a:pt x="70908" y="919162"/>
                  </a:cubicBezTo>
                  <a:cubicBezTo>
                    <a:pt x="93133" y="972079"/>
                    <a:pt x="123296" y="1018645"/>
                    <a:pt x="150283" y="1058862"/>
                  </a:cubicBezTo>
                  <a:cubicBezTo>
                    <a:pt x="177270" y="1099079"/>
                    <a:pt x="231246" y="1153054"/>
                    <a:pt x="242358" y="1160462"/>
                  </a:cubicBezTo>
                  <a:close/>
                </a:path>
              </a:pathLst>
            </a:custGeom>
            <a:gradFill>
              <a:gsLst>
                <a:gs pos="0">
                  <a:srgbClr val="FF0000"/>
                </a:gs>
                <a:gs pos="100000">
                  <a:srgbClr val="B80000"/>
                </a:gs>
              </a:gsLst>
            </a:gradFill>
            <a:ln>
              <a:noFill/>
            </a:ln>
            <a:scene3d>
              <a:camera prst="orthographicFront"/>
              <a:lightRig rig="threePt" dir="t"/>
            </a:scene3d>
            <a:sp3d extrusionH="76200">
              <a:extrusionClr>
                <a:schemeClr val="tx1">
                  <a:lumMod val="50000"/>
                  <a:lumOff val="50000"/>
                </a:schemeClr>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Knee: Menisci</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12" name="Picture 11" descr="Fig._25.10_B.jpg"/>
          <p:cNvPicPr>
            <a:picLocks noChangeAspect="1"/>
          </p:cNvPicPr>
          <p:nvPr/>
        </p:nvPicPr>
        <p:blipFill>
          <a:blip r:embed="rId3"/>
          <a:srcRect l="32222" t="18989" r="34327" b="24344"/>
          <a:stretch>
            <a:fillRect/>
          </a:stretch>
        </p:blipFill>
        <p:spPr>
          <a:xfrm>
            <a:off x="143335" y="228600"/>
            <a:ext cx="948678" cy="1607086"/>
          </a:xfrm>
          <a:prstGeom prst="rect">
            <a:avLst/>
          </a:prstGeom>
        </p:spPr>
      </p:pic>
      <p:sp>
        <p:nvSpPr>
          <p:cNvPr id="13" name="Freeform 12"/>
          <p:cNvSpPr/>
          <p:nvPr/>
        </p:nvSpPr>
        <p:spPr>
          <a:xfrm>
            <a:off x="207433" y="1144058"/>
            <a:ext cx="828146" cy="701146"/>
          </a:xfrm>
          <a:custGeom>
            <a:avLst/>
            <a:gdLst>
              <a:gd name="connsiteX0" fmla="*/ 741892 w 828146"/>
              <a:gd name="connsiteY0" fmla="*/ 687917 h 701146"/>
              <a:gd name="connsiteX1" fmla="*/ 748242 w 828146"/>
              <a:gd name="connsiteY1" fmla="*/ 513292 h 701146"/>
              <a:gd name="connsiteX2" fmla="*/ 776817 w 828146"/>
              <a:gd name="connsiteY2" fmla="*/ 433917 h 701146"/>
              <a:gd name="connsiteX3" fmla="*/ 824442 w 828146"/>
              <a:gd name="connsiteY3" fmla="*/ 348192 h 701146"/>
              <a:gd name="connsiteX4" fmla="*/ 799042 w 828146"/>
              <a:gd name="connsiteY4" fmla="*/ 224367 h 701146"/>
              <a:gd name="connsiteX5" fmla="*/ 770467 w 828146"/>
              <a:gd name="connsiteY5" fmla="*/ 157692 h 701146"/>
              <a:gd name="connsiteX6" fmla="*/ 751417 w 828146"/>
              <a:gd name="connsiteY6" fmla="*/ 78317 h 701146"/>
              <a:gd name="connsiteX7" fmla="*/ 738717 w 828146"/>
              <a:gd name="connsiteY7" fmla="*/ 65617 h 701146"/>
              <a:gd name="connsiteX8" fmla="*/ 741892 w 828146"/>
              <a:gd name="connsiteY8" fmla="*/ 17992 h 701146"/>
              <a:gd name="connsiteX9" fmla="*/ 694267 w 828146"/>
              <a:gd name="connsiteY9" fmla="*/ 52917 h 701146"/>
              <a:gd name="connsiteX10" fmla="*/ 592667 w 828146"/>
              <a:gd name="connsiteY10" fmla="*/ 59267 h 701146"/>
              <a:gd name="connsiteX11" fmla="*/ 516467 w 828146"/>
              <a:gd name="connsiteY11" fmla="*/ 40217 h 701146"/>
              <a:gd name="connsiteX12" fmla="*/ 452967 w 828146"/>
              <a:gd name="connsiteY12" fmla="*/ 33867 h 701146"/>
              <a:gd name="connsiteX13" fmla="*/ 433917 w 828146"/>
              <a:gd name="connsiteY13" fmla="*/ 40217 h 701146"/>
              <a:gd name="connsiteX14" fmla="*/ 414867 w 828146"/>
              <a:gd name="connsiteY14" fmla="*/ 75142 h 701146"/>
              <a:gd name="connsiteX15" fmla="*/ 360892 w 828146"/>
              <a:gd name="connsiteY15" fmla="*/ 103717 h 701146"/>
              <a:gd name="connsiteX16" fmla="*/ 256117 w 828146"/>
              <a:gd name="connsiteY16" fmla="*/ 87842 h 701146"/>
              <a:gd name="connsiteX17" fmla="*/ 265642 w 828146"/>
              <a:gd name="connsiteY17" fmla="*/ 24342 h 701146"/>
              <a:gd name="connsiteX18" fmla="*/ 259292 w 828146"/>
              <a:gd name="connsiteY18" fmla="*/ 2117 h 701146"/>
              <a:gd name="connsiteX19" fmla="*/ 227542 w 828146"/>
              <a:gd name="connsiteY19" fmla="*/ 37042 h 701146"/>
              <a:gd name="connsiteX20" fmla="*/ 132292 w 828146"/>
              <a:gd name="connsiteY20" fmla="*/ 65617 h 701146"/>
              <a:gd name="connsiteX21" fmla="*/ 49742 w 828146"/>
              <a:gd name="connsiteY21" fmla="*/ 62442 h 701146"/>
              <a:gd name="connsiteX22" fmla="*/ 5292 w 828146"/>
              <a:gd name="connsiteY22" fmla="*/ 52917 h 701146"/>
              <a:gd name="connsiteX23" fmla="*/ 17992 w 828146"/>
              <a:gd name="connsiteY23" fmla="*/ 106892 h 701146"/>
              <a:gd name="connsiteX24" fmla="*/ 27517 w 828146"/>
              <a:gd name="connsiteY24" fmla="*/ 151342 h 701146"/>
              <a:gd name="connsiteX25" fmla="*/ 43392 w 828146"/>
              <a:gd name="connsiteY25" fmla="*/ 256117 h 701146"/>
              <a:gd name="connsiteX26" fmla="*/ 141817 w 828146"/>
              <a:gd name="connsiteY26" fmla="*/ 398992 h 701146"/>
              <a:gd name="connsiteX27" fmla="*/ 176742 w 828146"/>
              <a:gd name="connsiteY27" fmla="*/ 427567 h 701146"/>
              <a:gd name="connsiteX28" fmla="*/ 230717 w 828146"/>
              <a:gd name="connsiteY28" fmla="*/ 564092 h 701146"/>
              <a:gd name="connsiteX29" fmla="*/ 237067 w 828146"/>
              <a:gd name="connsiteY29" fmla="*/ 652992 h 701146"/>
              <a:gd name="connsiteX30" fmla="*/ 246592 w 828146"/>
              <a:gd name="connsiteY30" fmla="*/ 694267 h 701146"/>
              <a:gd name="connsiteX31" fmla="*/ 322792 w 828146"/>
              <a:gd name="connsiteY31" fmla="*/ 694267 h 701146"/>
              <a:gd name="connsiteX32" fmla="*/ 551392 w 828146"/>
              <a:gd name="connsiteY32" fmla="*/ 694267 h 701146"/>
              <a:gd name="connsiteX33" fmla="*/ 741892 w 828146"/>
              <a:gd name="connsiteY33" fmla="*/ 687917 h 70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28146" h="701146">
                <a:moveTo>
                  <a:pt x="741892" y="687917"/>
                </a:moveTo>
                <a:cubicBezTo>
                  <a:pt x="742156" y="621771"/>
                  <a:pt x="742421" y="555625"/>
                  <a:pt x="748242" y="513292"/>
                </a:cubicBezTo>
                <a:cubicBezTo>
                  <a:pt x="754063" y="470959"/>
                  <a:pt x="764117" y="461434"/>
                  <a:pt x="776817" y="433917"/>
                </a:cubicBezTo>
                <a:cubicBezTo>
                  <a:pt x="789517" y="406400"/>
                  <a:pt x="820738" y="383117"/>
                  <a:pt x="824442" y="348192"/>
                </a:cubicBezTo>
                <a:cubicBezTo>
                  <a:pt x="828146" y="313267"/>
                  <a:pt x="808038" y="256117"/>
                  <a:pt x="799042" y="224367"/>
                </a:cubicBezTo>
                <a:cubicBezTo>
                  <a:pt x="790046" y="192617"/>
                  <a:pt x="778404" y="182034"/>
                  <a:pt x="770467" y="157692"/>
                </a:cubicBezTo>
                <a:cubicBezTo>
                  <a:pt x="762530" y="133350"/>
                  <a:pt x="756709" y="93663"/>
                  <a:pt x="751417" y="78317"/>
                </a:cubicBezTo>
                <a:cubicBezTo>
                  <a:pt x="746125" y="62971"/>
                  <a:pt x="740304" y="75671"/>
                  <a:pt x="738717" y="65617"/>
                </a:cubicBezTo>
                <a:cubicBezTo>
                  <a:pt x="737130" y="55563"/>
                  <a:pt x="749300" y="20109"/>
                  <a:pt x="741892" y="17992"/>
                </a:cubicBezTo>
                <a:cubicBezTo>
                  <a:pt x="734484" y="15875"/>
                  <a:pt x="719138" y="46038"/>
                  <a:pt x="694267" y="52917"/>
                </a:cubicBezTo>
                <a:cubicBezTo>
                  <a:pt x="669396" y="59796"/>
                  <a:pt x="622300" y="61384"/>
                  <a:pt x="592667" y="59267"/>
                </a:cubicBezTo>
                <a:cubicBezTo>
                  <a:pt x="563034" y="57150"/>
                  <a:pt x="539750" y="44450"/>
                  <a:pt x="516467" y="40217"/>
                </a:cubicBezTo>
                <a:cubicBezTo>
                  <a:pt x="493184" y="35984"/>
                  <a:pt x="466725" y="33867"/>
                  <a:pt x="452967" y="33867"/>
                </a:cubicBezTo>
                <a:cubicBezTo>
                  <a:pt x="439209" y="33867"/>
                  <a:pt x="440267" y="33338"/>
                  <a:pt x="433917" y="40217"/>
                </a:cubicBezTo>
                <a:cubicBezTo>
                  <a:pt x="427567" y="47096"/>
                  <a:pt x="427038" y="64559"/>
                  <a:pt x="414867" y="75142"/>
                </a:cubicBezTo>
                <a:cubicBezTo>
                  <a:pt x="402696" y="85725"/>
                  <a:pt x="387350" y="101600"/>
                  <a:pt x="360892" y="103717"/>
                </a:cubicBezTo>
                <a:cubicBezTo>
                  <a:pt x="334434" y="105834"/>
                  <a:pt x="271992" y="101071"/>
                  <a:pt x="256117" y="87842"/>
                </a:cubicBezTo>
                <a:cubicBezTo>
                  <a:pt x="240242" y="74613"/>
                  <a:pt x="265113" y="38630"/>
                  <a:pt x="265642" y="24342"/>
                </a:cubicBezTo>
                <a:cubicBezTo>
                  <a:pt x="266171" y="10055"/>
                  <a:pt x="265642" y="0"/>
                  <a:pt x="259292" y="2117"/>
                </a:cubicBezTo>
                <a:cubicBezTo>
                  <a:pt x="252942" y="4234"/>
                  <a:pt x="248709" y="26459"/>
                  <a:pt x="227542" y="37042"/>
                </a:cubicBezTo>
                <a:cubicBezTo>
                  <a:pt x="206375" y="47625"/>
                  <a:pt x="161925" y="61384"/>
                  <a:pt x="132292" y="65617"/>
                </a:cubicBezTo>
                <a:cubicBezTo>
                  <a:pt x="102659" y="69850"/>
                  <a:pt x="70909" y="64559"/>
                  <a:pt x="49742" y="62442"/>
                </a:cubicBezTo>
                <a:cubicBezTo>
                  <a:pt x="28575" y="60325"/>
                  <a:pt x="10584" y="45509"/>
                  <a:pt x="5292" y="52917"/>
                </a:cubicBezTo>
                <a:cubicBezTo>
                  <a:pt x="0" y="60325"/>
                  <a:pt x="14288" y="90488"/>
                  <a:pt x="17992" y="106892"/>
                </a:cubicBezTo>
                <a:cubicBezTo>
                  <a:pt x="21696" y="123296"/>
                  <a:pt x="23284" y="126471"/>
                  <a:pt x="27517" y="151342"/>
                </a:cubicBezTo>
                <a:cubicBezTo>
                  <a:pt x="31750" y="176213"/>
                  <a:pt x="24342" y="214842"/>
                  <a:pt x="43392" y="256117"/>
                </a:cubicBezTo>
                <a:cubicBezTo>
                  <a:pt x="62442" y="297392"/>
                  <a:pt x="119592" y="370417"/>
                  <a:pt x="141817" y="398992"/>
                </a:cubicBezTo>
                <a:cubicBezTo>
                  <a:pt x="164042" y="427567"/>
                  <a:pt x="161925" y="400050"/>
                  <a:pt x="176742" y="427567"/>
                </a:cubicBezTo>
                <a:cubicBezTo>
                  <a:pt x="191559" y="455084"/>
                  <a:pt x="220663" y="526521"/>
                  <a:pt x="230717" y="564092"/>
                </a:cubicBezTo>
                <a:cubicBezTo>
                  <a:pt x="240771" y="601663"/>
                  <a:pt x="234421" y="631296"/>
                  <a:pt x="237067" y="652992"/>
                </a:cubicBezTo>
                <a:cubicBezTo>
                  <a:pt x="239713" y="674688"/>
                  <a:pt x="232305" y="687388"/>
                  <a:pt x="246592" y="694267"/>
                </a:cubicBezTo>
                <a:cubicBezTo>
                  <a:pt x="260880" y="701146"/>
                  <a:pt x="322792" y="694267"/>
                  <a:pt x="322792" y="694267"/>
                </a:cubicBezTo>
                <a:lnTo>
                  <a:pt x="551392" y="694267"/>
                </a:lnTo>
                <a:lnTo>
                  <a:pt x="741892" y="687917"/>
                </a:ln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rot="5400000">
            <a:off x="342900" y="647700"/>
            <a:ext cx="533400" cy="1588"/>
          </a:xfrm>
          <a:prstGeom prst="straightConnector1">
            <a:avLst/>
          </a:prstGeom>
          <a:ln w="44450">
            <a:solidFill>
              <a:srgbClr val="B8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a:off x="-525859" y="4324210"/>
            <a:ext cx="2120107" cy="1588"/>
          </a:xfrm>
          <a:prstGeom prst="straightConnector1">
            <a:avLst/>
          </a:prstGeom>
          <a:ln w="3175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0777" y="2817831"/>
            <a:ext cx="1082410" cy="369332"/>
          </a:xfrm>
          <a:prstGeom prst="rect">
            <a:avLst/>
          </a:prstGeom>
          <a:noFill/>
        </p:spPr>
        <p:txBody>
          <a:bodyPr wrap="none" rtlCol="0">
            <a:spAutoFit/>
          </a:bodyPr>
          <a:lstStyle/>
          <a:p>
            <a:pPr algn="ctr"/>
            <a:r>
              <a:rPr lang="en-US" b="1" dirty="0" smtClean="0"/>
              <a:t>Anterior</a:t>
            </a:r>
            <a:endParaRPr lang="en-US" b="1" dirty="0"/>
          </a:p>
        </p:txBody>
      </p:sp>
      <p:sp>
        <p:nvSpPr>
          <p:cNvPr id="18" name="TextBox 17"/>
          <p:cNvSpPr txBox="1"/>
          <p:nvPr/>
        </p:nvSpPr>
        <p:spPr>
          <a:xfrm>
            <a:off x="11368" y="5421868"/>
            <a:ext cx="1198052" cy="369332"/>
          </a:xfrm>
          <a:prstGeom prst="rect">
            <a:avLst/>
          </a:prstGeom>
          <a:noFill/>
        </p:spPr>
        <p:txBody>
          <a:bodyPr wrap="none" rtlCol="0">
            <a:spAutoFit/>
          </a:bodyPr>
          <a:lstStyle/>
          <a:p>
            <a:pPr algn="ctr"/>
            <a:r>
              <a:rPr lang="en-US" b="1" dirty="0" smtClean="0"/>
              <a:t>Posterior</a:t>
            </a:r>
            <a:endParaRPr lang="en-US" b="1" dirty="0"/>
          </a:p>
        </p:txBody>
      </p:sp>
      <p:sp>
        <p:nvSpPr>
          <p:cNvPr id="14" name="Freeform 13"/>
          <p:cNvSpPr/>
          <p:nvPr/>
        </p:nvSpPr>
        <p:spPr>
          <a:xfrm>
            <a:off x="1988608" y="4539192"/>
            <a:ext cx="973667" cy="957791"/>
          </a:xfrm>
          <a:custGeom>
            <a:avLst/>
            <a:gdLst>
              <a:gd name="connsiteX0" fmla="*/ 964142 w 973667"/>
              <a:gd name="connsiteY0" fmla="*/ 813858 h 957791"/>
              <a:gd name="connsiteX1" fmla="*/ 926042 w 973667"/>
              <a:gd name="connsiteY1" fmla="*/ 756708 h 957791"/>
              <a:gd name="connsiteX2" fmla="*/ 678392 w 973667"/>
              <a:gd name="connsiteY2" fmla="*/ 528108 h 957791"/>
              <a:gd name="connsiteX3" fmla="*/ 519642 w 973667"/>
              <a:gd name="connsiteY3" fmla="*/ 267758 h 957791"/>
              <a:gd name="connsiteX4" fmla="*/ 545042 w 973667"/>
              <a:gd name="connsiteY4" fmla="*/ 204258 h 957791"/>
              <a:gd name="connsiteX5" fmla="*/ 500592 w 973667"/>
              <a:gd name="connsiteY5" fmla="*/ 96308 h 957791"/>
              <a:gd name="connsiteX6" fmla="*/ 386292 w 973667"/>
              <a:gd name="connsiteY6" fmla="*/ 20108 h 957791"/>
              <a:gd name="connsiteX7" fmla="*/ 119592 w 973667"/>
              <a:gd name="connsiteY7" fmla="*/ 26458 h 957791"/>
              <a:gd name="connsiteX8" fmla="*/ 11642 w 973667"/>
              <a:gd name="connsiteY8" fmla="*/ 178858 h 957791"/>
              <a:gd name="connsiteX9" fmla="*/ 49742 w 973667"/>
              <a:gd name="connsiteY9" fmla="*/ 318558 h 957791"/>
              <a:gd name="connsiteX10" fmla="*/ 132292 w 973667"/>
              <a:gd name="connsiteY10" fmla="*/ 547158 h 957791"/>
              <a:gd name="connsiteX11" fmla="*/ 164042 w 973667"/>
              <a:gd name="connsiteY11" fmla="*/ 699558 h 957791"/>
              <a:gd name="connsiteX12" fmla="*/ 144992 w 973667"/>
              <a:gd name="connsiteY12" fmla="*/ 839258 h 957791"/>
              <a:gd name="connsiteX13" fmla="*/ 227542 w 973667"/>
              <a:gd name="connsiteY13" fmla="*/ 940858 h 957791"/>
              <a:gd name="connsiteX14" fmla="*/ 405342 w 973667"/>
              <a:gd name="connsiteY14" fmla="*/ 940858 h 957791"/>
              <a:gd name="connsiteX15" fmla="*/ 557742 w 973667"/>
              <a:gd name="connsiteY15" fmla="*/ 896408 h 957791"/>
              <a:gd name="connsiteX16" fmla="*/ 748242 w 973667"/>
              <a:gd name="connsiteY16" fmla="*/ 902758 h 957791"/>
              <a:gd name="connsiteX17" fmla="*/ 900642 w 973667"/>
              <a:gd name="connsiteY17" fmla="*/ 864658 h 957791"/>
              <a:gd name="connsiteX18" fmla="*/ 964142 w 973667"/>
              <a:gd name="connsiteY18" fmla="*/ 813858 h 95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667" h="957791">
                <a:moveTo>
                  <a:pt x="964142" y="813858"/>
                </a:moveTo>
                <a:cubicBezTo>
                  <a:pt x="968375" y="795866"/>
                  <a:pt x="973667" y="804333"/>
                  <a:pt x="926042" y="756708"/>
                </a:cubicBezTo>
                <a:cubicBezTo>
                  <a:pt x="878417" y="709083"/>
                  <a:pt x="746125" y="609600"/>
                  <a:pt x="678392" y="528108"/>
                </a:cubicBezTo>
                <a:cubicBezTo>
                  <a:pt x="610659" y="446616"/>
                  <a:pt x="541867" y="321733"/>
                  <a:pt x="519642" y="267758"/>
                </a:cubicBezTo>
                <a:cubicBezTo>
                  <a:pt x="497417" y="213783"/>
                  <a:pt x="548217" y="232833"/>
                  <a:pt x="545042" y="204258"/>
                </a:cubicBezTo>
                <a:cubicBezTo>
                  <a:pt x="541867" y="175683"/>
                  <a:pt x="527050" y="127000"/>
                  <a:pt x="500592" y="96308"/>
                </a:cubicBezTo>
                <a:cubicBezTo>
                  <a:pt x="474134" y="65616"/>
                  <a:pt x="449792" y="31750"/>
                  <a:pt x="386292" y="20108"/>
                </a:cubicBezTo>
                <a:cubicBezTo>
                  <a:pt x="322792" y="8466"/>
                  <a:pt x="182034" y="0"/>
                  <a:pt x="119592" y="26458"/>
                </a:cubicBezTo>
                <a:cubicBezTo>
                  <a:pt x="57150" y="52916"/>
                  <a:pt x="23284" y="130175"/>
                  <a:pt x="11642" y="178858"/>
                </a:cubicBezTo>
                <a:cubicBezTo>
                  <a:pt x="0" y="227541"/>
                  <a:pt x="29634" y="257175"/>
                  <a:pt x="49742" y="318558"/>
                </a:cubicBezTo>
                <a:cubicBezTo>
                  <a:pt x="69850" y="379941"/>
                  <a:pt x="113242" y="483658"/>
                  <a:pt x="132292" y="547158"/>
                </a:cubicBezTo>
                <a:cubicBezTo>
                  <a:pt x="151342" y="610658"/>
                  <a:pt x="161925" y="650875"/>
                  <a:pt x="164042" y="699558"/>
                </a:cubicBezTo>
                <a:cubicBezTo>
                  <a:pt x="166159" y="748241"/>
                  <a:pt x="134409" y="799041"/>
                  <a:pt x="144992" y="839258"/>
                </a:cubicBezTo>
                <a:cubicBezTo>
                  <a:pt x="155575" y="879475"/>
                  <a:pt x="184150" y="923925"/>
                  <a:pt x="227542" y="940858"/>
                </a:cubicBezTo>
                <a:cubicBezTo>
                  <a:pt x="270934" y="957791"/>
                  <a:pt x="350309" y="948266"/>
                  <a:pt x="405342" y="940858"/>
                </a:cubicBezTo>
                <a:cubicBezTo>
                  <a:pt x="460375" y="933450"/>
                  <a:pt x="500592" y="902758"/>
                  <a:pt x="557742" y="896408"/>
                </a:cubicBezTo>
                <a:cubicBezTo>
                  <a:pt x="614892" y="890058"/>
                  <a:pt x="691092" y="908050"/>
                  <a:pt x="748242" y="902758"/>
                </a:cubicBezTo>
                <a:cubicBezTo>
                  <a:pt x="805392" y="897466"/>
                  <a:pt x="863600" y="879475"/>
                  <a:pt x="900642" y="864658"/>
                </a:cubicBezTo>
                <a:cubicBezTo>
                  <a:pt x="937684" y="849841"/>
                  <a:pt x="959909" y="831850"/>
                  <a:pt x="964142" y="813858"/>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2108200" y="3480858"/>
            <a:ext cx="837142" cy="875242"/>
          </a:xfrm>
          <a:custGeom>
            <a:avLst/>
            <a:gdLst>
              <a:gd name="connsiteX0" fmla="*/ 825500 w 837142"/>
              <a:gd name="connsiteY0" fmla="*/ 157692 h 875242"/>
              <a:gd name="connsiteX1" fmla="*/ 749300 w 837142"/>
              <a:gd name="connsiteY1" fmla="*/ 252942 h 875242"/>
              <a:gd name="connsiteX2" fmla="*/ 717550 w 837142"/>
              <a:gd name="connsiteY2" fmla="*/ 449792 h 875242"/>
              <a:gd name="connsiteX3" fmla="*/ 736600 w 837142"/>
              <a:gd name="connsiteY3" fmla="*/ 646642 h 875242"/>
              <a:gd name="connsiteX4" fmla="*/ 666750 w 837142"/>
              <a:gd name="connsiteY4" fmla="*/ 748242 h 875242"/>
              <a:gd name="connsiteX5" fmla="*/ 533400 w 837142"/>
              <a:gd name="connsiteY5" fmla="*/ 818092 h 875242"/>
              <a:gd name="connsiteX6" fmla="*/ 412750 w 837142"/>
              <a:gd name="connsiteY6" fmla="*/ 862542 h 875242"/>
              <a:gd name="connsiteX7" fmla="*/ 215900 w 837142"/>
              <a:gd name="connsiteY7" fmla="*/ 849842 h 875242"/>
              <a:gd name="connsiteX8" fmla="*/ 133350 w 837142"/>
              <a:gd name="connsiteY8" fmla="*/ 710142 h 875242"/>
              <a:gd name="connsiteX9" fmla="*/ 165100 w 837142"/>
              <a:gd name="connsiteY9" fmla="*/ 545042 h 875242"/>
              <a:gd name="connsiteX10" fmla="*/ 171450 w 837142"/>
              <a:gd name="connsiteY10" fmla="*/ 443442 h 875242"/>
              <a:gd name="connsiteX11" fmla="*/ 146050 w 837142"/>
              <a:gd name="connsiteY11" fmla="*/ 291042 h 875242"/>
              <a:gd name="connsiteX12" fmla="*/ 25400 w 837142"/>
              <a:gd name="connsiteY12" fmla="*/ 151342 h 875242"/>
              <a:gd name="connsiteX13" fmla="*/ 38100 w 837142"/>
              <a:gd name="connsiteY13" fmla="*/ 24342 h 875242"/>
              <a:gd name="connsiteX14" fmla="*/ 254000 w 837142"/>
              <a:gd name="connsiteY14" fmla="*/ 5292 h 875242"/>
              <a:gd name="connsiteX15" fmla="*/ 635000 w 837142"/>
              <a:gd name="connsiteY15" fmla="*/ 49742 h 875242"/>
              <a:gd name="connsiteX16" fmla="*/ 806450 w 837142"/>
              <a:gd name="connsiteY16" fmla="*/ 106892 h 875242"/>
              <a:gd name="connsiteX17" fmla="*/ 825500 w 837142"/>
              <a:gd name="connsiteY17" fmla="*/ 157692 h 87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7142" h="875242">
                <a:moveTo>
                  <a:pt x="825500" y="157692"/>
                </a:moveTo>
                <a:cubicBezTo>
                  <a:pt x="815975" y="182034"/>
                  <a:pt x="767292" y="204259"/>
                  <a:pt x="749300" y="252942"/>
                </a:cubicBezTo>
                <a:cubicBezTo>
                  <a:pt x="731308" y="301625"/>
                  <a:pt x="719667" y="384175"/>
                  <a:pt x="717550" y="449792"/>
                </a:cubicBezTo>
                <a:cubicBezTo>
                  <a:pt x="715433" y="515409"/>
                  <a:pt x="745067" y="596900"/>
                  <a:pt x="736600" y="646642"/>
                </a:cubicBezTo>
                <a:cubicBezTo>
                  <a:pt x="728133" y="696384"/>
                  <a:pt x="700617" y="719667"/>
                  <a:pt x="666750" y="748242"/>
                </a:cubicBezTo>
                <a:cubicBezTo>
                  <a:pt x="632883" y="776817"/>
                  <a:pt x="575733" y="799042"/>
                  <a:pt x="533400" y="818092"/>
                </a:cubicBezTo>
                <a:cubicBezTo>
                  <a:pt x="491067" y="837142"/>
                  <a:pt x="465667" y="857250"/>
                  <a:pt x="412750" y="862542"/>
                </a:cubicBezTo>
                <a:cubicBezTo>
                  <a:pt x="359833" y="867834"/>
                  <a:pt x="262467" y="875242"/>
                  <a:pt x="215900" y="849842"/>
                </a:cubicBezTo>
                <a:cubicBezTo>
                  <a:pt x="169333" y="824442"/>
                  <a:pt x="141817" y="760942"/>
                  <a:pt x="133350" y="710142"/>
                </a:cubicBezTo>
                <a:cubicBezTo>
                  <a:pt x="124883" y="659342"/>
                  <a:pt x="158750" y="589492"/>
                  <a:pt x="165100" y="545042"/>
                </a:cubicBezTo>
                <a:cubicBezTo>
                  <a:pt x="171450" y="500592"/>
                  <a:pt x="174625" y="485775"/>
                  <a:pt x="171450" y="443442"/>
                </a:cubicBezTo>
                <a:cubicBezTo>
                  <a:pt x="168275" y="401109"/>
                  <a:pt x="170392" y="339725"/>
                  <a:pt x="146050" y="291042"/>
                </a:cubicBezTo>
                <a:cubicBezTo>
                  <a:pt x="121708" y="242359"/>
                  <a:pt x="43392" y="195792"/>
                  <a:pt x="25400" y="151342"/>
                </a:cubicBezTo>
                <a:cubicBezTo>
                  <a:pt x="7408" y="106892"/>
                  <a:pt x="0" y="48684"/>
                  <a:pt x="38100" y="24342"/>
                </a:cubicBezTo>
                <a:cubicBezTo>
                  <a:pt x="76200" y="0"/>
                  <a:pt x="154517" y="1059"/>
                  <a:pt x="254000" y="5292"/>
                </a:cubicBezTo>
                <a:cubicBezTo>
                  <a:pt x="353483" y="9525"/>
                  <a:pt x="542925" y="32809"/>
                  <a:pt x="635000" y="49742"/>
                </a:cubicBezTo>
                <a:cubicBezTo>
                  <a:pt x="727075" y="66675"/>
                  <a:pt x="775758" y="89959"/>
                  <a:pt x="806450" y="106892"/>
                </a:cubicBezTo>
                <a:cubicBezTo>
                  <a:pt x="837142" y="123825"/>
                  <a:pt x="835025" y="133350"/>
                  <a:pt x="825500" y="157692"/>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2742142" y="3659717"/>
            <a:ext cx="1779058" cy="1676400"/>
          </a:xfrm>
          <a:custGeom>
            <a:avLst/>
            <a:gdLst>
              <a:gd name="connsiteX0" fmla="*/ 1125008 w 1779058"/>
              <a:gd name="connsiteY0" fmla="*/ 48683 h 1676400"/>
              <a:gd name="connsiteX1" fmla="*/ 871008 w 1779058"/>
              <a:gd name="connsiteY1" fmla="*/ 245533 h 1676400"/>
              <a:gd name="connsiteX2" fmla="*/ 801158 w 1779058"/>
              <a:gd name="connsiteY2" fmla="*/ 436033 h 1676400"/>
              <a:gd name="connsiteX3" fmla="*/ 1048808 w 1779058"/>
              <a:gd name="connsiteY3" fmla="*/ 543983 h 1676400"/>
              <a:gd name="connsiteX4" fmla="*/ 1220258 w 1779058"/>
              <a:gd name="connsiteY4" fmla="*/ 632883 h 1676400"/>
              <a:gd name="connsiteX5" fmla="*/ 1194858 w 1779058"/>
              <a:gd name="connsiteY5" fmla="*/ 836083 h 1676400"/>
              <a:gd name="connsiteX6" fmla="*/ 1067858 w 1779058"/>
              <a:gd name="connsiteY6" fmla="*/ 1026583 h 1676400"/>
              <a:gd name="connsiteX7" fmla="*/ 858308 w 1779058"/>
              <a:gd name="connsiteY7" fmla="*/ 1109133 h 1676400"/>
              <a:gd name="connsiteX8" fmla="*/ 667808 w 1779058"/>
              <a:gd name="connsiteY8" fmla="*/ 1083733 h 1676400"/>
              <a:gd name="connsiteX9" fmla="*/ 578908 w 1779058"/>
              <a:gd name="connsiteY9" fmla="*/ 994833 h 1676400"/>
              <a:gd name="connsiteX10" fmla="*/ 521758 w 1779058"/>
              <a:gd name="connsiteY10" fmla="*/ 778933 h 1676400"/>
              <a:gd name="connsiteX11" fmla="*/ 407458 w 1779058"/>
              <a:gd name="connsiteY11" fmla="*/ 632883 h 1676400"/>
              <a:gd name="connsiteX12" fmla="*/ 204258 w 1779058"/>
              <a:gd name="connsiteY12" fmla="*/ 778933 h 1676400"/>
              <a:gd name="connsiteX13" fmla="*/ 70908 w 1779058"/>
              <a:gd name="connsiteY13" fmla="*/ 982133 h 1676400"/>
              <a:gd name="connsiteX14" fmla="*/ 13758 w 1779058"/>
              <a:gd name="connsiteY14" fmla="*/ 1242483 h 1676400"/>
              <a:gd name="connsiteX15" fmla="*/ 153458 w 1779058"/>
              <a:gd name="connsiteY15" fmla="*/ 1502833 h 1676400"/>
              <a:gd name="connsiteX16" fmla="*/ 401108 w 1779058"/>
              <a:gd name="connsiteY16" fmla="*/ 1623483 h 1676400"/>
              <a:gd name="connsiteX17" fmla="*/ 788458 w 1779058"/>
              <a:gd name="connsiteY17" fmla="*/ 1674283 h 1676400"/>
              <a:gd name="connsiteX18" fmla="*/ 1061508 w 1779058"/>
              <a:gd name="connsiteY18" fmla="*/ 1636183 h 1676400"/>
              <a:gd name="connsiteX19" fmla="*/ 1448858 w 1779058"/>
              <a:gd name="connsiteY19" fmla="*/ 1490133 h 1676400"/>
              <a:gd name="connsiteX20" fmla="*/ 1626658 w 1779058"/>
              <a:gd name="connsiteY20" fmla="*/ 1274233 h 1676400"/>
              <a:gd name="connsiteX21" fmla="*/ 1766358 w 1779058"/>
              <a:gd name="connsiteY21" fmla="*/ 874183 h 1676400"/>
              <a:gd name="connsiteX22" fmla="*/ 1702858 w 1779058"/>
              <a:gd name="connsiteY22" fmla="*/ 442383 h 1676400"/>
              <a:gd name="connsiteX23" fmla="*/ 1550458 w 1779058"/>
              <a:gd name="connsiteY23" fmla="*/ 220133 h 1676400"/>
              <a:gd name="connsiteX24" fmla="*/ 1252008 w 1779058"/>
              <a:gd name="connsiteY24" fmla="*/ 23283 h 1676400"/>
              <a:gd name="connsiteX25" fmla="*/ 1067858 w 1779058"/>
              <a:gd name="connsiteY25" fmla="*/ 80433 h 1676400"/>
              <a:gd name="connsiteX26" fmla="*/ 1125008 w 1779058"/>
              <a:gd name="connsiteY26" fmla="*/ 48683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79058" h="1676400">
                <a:moveTo>
                  <a:pt x="1125008" y="48683"/>
                </a:moveTo>
                <a:cubicBezTo>
                  <a:pt x="1092200" y="76200"/>
                  <a:pt x="924983" y="180975"/>
                  <a:pt x="871008" y="245533"/>
                </a:cubicBezTo>
                <a:cubicBezTo>
                  <a:pt x="817033" y="310091"/>
                  <a:pt x="771525" y="386291"/>
                  <a:pt x="801158" y="436033"/>
                </a:cubicBezTo>
                <a:cubicBezTo>
                  <a:pt x="830791" y="485775"/>
                  <a:pt x="978958" y="511175"/>
                  <a:pt x="1048808" y="543983"/>
                </a:cubicBezTo>
                <a:cubicBezTo>
                  <a:pt x="1118658" y="576791"/>
                  <a:pt x="1195916" y="584200"/>
                  <a:pt x="1220258" y="632883"/>
                </a:cubicBezTo>
                <a:cubicBezTo>
                  <a:pt x="1244600" y="681566"/>
                  <a:pt x="1220258" y="770466"/>
                  <a:pt x="1194858" y="836083"/>
                </a:cubicBezTo>
                <a:cubicBezTo>
                  <a:pt x="1169458" y="901700"/>
                  <a:pt x="1123950" y="981075"/>
                  <a:pt x="1067858" y="1026583"/>
                </a:cubicBezTo>
                <a:cubicBezTo>
                  <a:pt x="1011766" y="1072091"/>
                  <a:pt x="924983" y="1099608"/>
                  <a:pt x="858308" y="1109133"/>
                </a:cubicBezTo>
                <a:cubicBezTo>
                  <a:pt x="791633" y="1118658"/>
                  <a:pt x="714375" y="1102783"/>
                  <a:pt x="667808" y="1083733"/>
                </a:cubicBezTo>
                <a:cubicBezTo>
                  <a:pt x="621241" y="1064683"/>
                  <a:pt x="603250" y="1045633"/>
                  <a:pt x="578908" y="994833"/>
                </a:cubicBezTo>
                <a:cubicBezTo>
                  <a:pt x="554566" y="944033"/>
                  <a:pt x="550333" y="839258"/>
                  <a:pt x="521758" y="778933"/>
                </a:cubicBezTo>
                <a:cubicBezTo>
                  <a:pt x="493183" y="718608"/>
                  <a:pt x="460375" y="632883"/>
                  <a:pt x="407458" y="632883"/>
                </a:cubicBezTo>
                <a:cubicBezTo>
                  <a:pt x="354541" y="632883"/>
                  <a:pt x="260350" y="720725"/>
                  <a:pt x="204258" y="778933"/>
                </a:cubicBezTo>
                <a:cubicBezTo>
                  <a:pt x="148166" y="837141"/>
                  <a:pt x="102658" y="904875"/>
                  <a:pt x="70908" y="982133"/>
                </a:cubicBezTo>
                <a:cubicBezTo>
                  <a:pt x="39158" y="1059391"/>
                  <a:pt x="0" y="1155700"/>
                  <a:pt x="13758" y="1242483"/>
                </a:cubicBezTo>
                <a:cubicBezTo>
                  <a:pt x="27516" y="1329266"/>
                  <a:pt x="88900" y="1439333"/>
                  <a:pt x="153458" y="1502833"/>
                </a:cubicBezTo>
                <a:cubicBezTo>
                  <a:pt x="218016" y="1566333"/>
                  <a:pt x="295275" y="1594908"/>
                  <a:pt x="401108" y="1623483"/>
                </a:cubicBezTo>
                <a:cubicBezTo>
                  <a:pt x="506941" y="1652058"/>
                  <a:pt x="678391" y="1672166"/>
                  <a:pt x="788458" y="1674283"/>
                </a:cubicBezTo>
                <a:cubicBezTo>
                  <a:pt x="898525" y="1676400"/>
                  <a:pt x="951441" y="1666875"/>
                  <a:pt x="1061508" y="1636183"/>
                </a:cubicBezTo>
                <a:cubicBezTo>
                  <a:pt x="1171575" y="1605491"/>
                  <a:pt x="1354666" y="1550458"/>
                  <a:pt x="1448858" y="1490133"/>
                </a:cubicBezTo>
                <a:cubicBezTo>
                  <a:pt x="1543050" y="1429808"/>
                  <a:pt x="1573741" y="1376891"/>
                  <a:pt x="1626658" y="1274233"/>
                </a:cubicBezTo>
                <a:cubicBezTo>
                  <a:pt x="1679575" y="1171575"/>
                  <a:pt x="1753658" y="1012825"/>
                  <a:pt x="1766358" y="874183"/>
                </a:cubicBezTo>
                <a:cubicBezTo>
                  <a:pt x="1779058" y="735541"/>
                  <a:pt x="1738841" y="551391"/>
                  <a:pt x="1702858" y="442383"/>
                </a:cubicBezTo>
                <a:cubicBezTo>
                  <a:pt x="1666875" y="333375"/>
                  <a:pt x="1625600" y="289983"/>
                  <a:pt x="1550458" y="220133"/>
                </a:cubicBezTo>
                <a:cubicBezTo>
                  <a:pt x="1475316" y="150283"/>
                  <a:pt x="1332441" y="46566"/>
                  <a:pt x="1252008" y="23283"/>
                </a:cubicBezTo>
                <a:cubicBezTo>
                  <a:pt x="1171575" y="0"/>
                  <a:pt x="1092200" y="74083"/>
                  <a:pt x="1067858" y="80433"/>
                </a:cubicBezTo>
                <a:cubicBezTo>
                  <a:pt x="1043516" y="86783"/>
                  <a:pt x="1157816" y="21166"/>
                  <a:pt x="1125008" y="48683"/>
                </a:cubicBezTo>
                <a:close/>
              </a:path>
            </a:pathLst>
          </a:custGeom>
          <a:solidFill>
            <a:srgbClr val="800EBC">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806450" y="3905250"/>
            <a:ext cx="289983" cy="976842"/>
          </a:xfrm>
          <a:custGeom>
            <a:avLst/>
            <a:gdLst>
              <a:gd name="connsiteX0" fmla="*/ 222250 w 289983"/>
              <a:gd name="connsiteY0" fmla="*/ 19050 h 976842"/>
              <a:gd name="connsiteX1" fmla="*/ 158750 w 289983"/>
              <a:gd name="connsiteY1" fmla="*/ 38100 h 976842"/>
              <a:gd name="connsiteX2" fmla="*/ 101600 w 289983"/>
              <a:gd name="connsiteY2" fmla="*/ 12700 h 976842"/>
              <a:gd name="connsiteX3" fmla="*/ 44450 w 289983"/>
              <a:gd name="connsiteY3" fmla="*/ 107950 h 976842"/>
              <a:gd name="connsiteX4" fmla="*/ 0 w 289983"/>
              <a:gd name="connsiteY4" fmla="*/ 419100 h 976842"/>
              <a:gd name="connsiteX5" fmla="*/ 44450 w 289983"/>
              <a:gd name="connsiteY5" fmla="*/ 850900 h 976842"/>
              <a:gd name="connsiteX6" fmla="*/ 165100 w 289983"/>
              <a:gd name="connsiteY6" fmla="*/ 965200 h 976842"/>
              <a:gd name="connsiteX7" fmla="*/ 203200 w 289983"/>
              <a:gd name="connsiteY7" fmla="*/ 920750 h 976842"/>
              <a:gd name="connsiteX8" fmla="*/ 260350 w 289983"/>
              <a:gd name="connsiteY8" fmla="*/ 901700 h 976842"/>
              <a:gd name="connsiteX9" fmla="*/ 285750 w 289983"/>
              <a:gd name="connsiteY9" fmla="*/ 920750 h 976842"/>
              <a:gd name="connsiteX10" fmla="*/ 234950 w 289983"/>
              <a:gd name="connsiteY10" fmla="*/ 838200 h 976842"/>
              <a:gd name="connsiteX11" fmla="*/ 171450 w 289983"/>
              <a:gd name="connsiteY11" fmla="*/ 609600 h 976842"/>
              <a:gd name="connsiteX12" fmla="*/ 158750 w 289983"/>
              <a:gd name="connsiteY12" fmla="*/ 342900 h 976842"/>
              <a:gd name="connsiteX13" fmla="*/ 196850 w 289983"/>
              <a:gd name="connsiteY13" fmla="*/ 152400 h 976842"/>
              <a:gd name="connsiteX14" fmla="*/ 222250 w 289983"/>
              <a:gd name="connsiteY14" fmla="*/ 19050 h 9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9983" h="976842">
                <a:moveTo>
                  <a:pt x="222250" y="19050"/>
                </a:moveTo>
                <a:cubicBezTo>
                  <a:pt x="215900" y="0"/>
                  <a:pt x="178858" y="39158"/>
                  <a:pt x="158750" y="38100"/>
                </a:cubicBezTo>
                <a:cubicBezTo>
                  <a:pt x="138642" y="37042"/>
                  <a:pt x="120650" y="1058"/>
                  <a:pt x="101600" y="12700"/>
                </a:cubicBezTo>
                <a:cubicBezTo>
                  <a:pt x="82550" y="24342"/>
                  <a:pt x="61383" y="40217"/>
                  <a:pt x="44450" y="107950"/>
                </a:cubicBezTo>
                <a:cubicBezTo>
                  <a:pt x="27517" y="175683"/>
                  <a:pt x="0" y="295275"/>
                  <a:pt x="0" y="419100"/>
                </a:cubicBezTo>
                <a:cubicBezTo>
                  <a:pt x="0" y="542925"/>
                  <a:pt x="16933" y="759883"/>
                  <a:pt x="44450" y="850900"/>
                </a:cubicBezTo>
                <a:cubicBezTo>
                  <a:pt x="71967" y="941917"/>
                  <a:pt x="138642" y="953558"/>
                  <a:pt x="165100" y="965200"/>
                </a:cubicBezTo>
                <a:cubicBezTo>
                  <a:pt x="191558" y="976842"/>
                  <a:pt x="187325" y="931333"/>
                  <a:pt x="203200" y="920750"/>
                </a:cubicBezTo>
                <a:cubicBezTo>
                  <a:pt x="219075" y="910167"/>
                  <a:pt x="246592" y="901700"/>
                  <a:pt x="260350" y="901700"/>
                </a:cubicBezTo>
                <a:cubicBezTo>
                  <a:pt x="274108" y="901700"/>
                  <a:pt x="289983" y="931333"/>
                  <a:pt x="285750" y="920750"/>
                </a:cubicBezTo>
                <a:cubicBezTo>
                  <a:pt x="281517" y="910167"/>
                  <a:pt x="254000" y="890058"/>
                  <a:pt x="234950" y="838200"/>
                </a:cubicBezTo>
                <a:cubicBezTo>
                  <a:pt x="215900" y="786342"/>
                  <a:pt x="184150" y="692150"/>
                  <a:pt x="171450" y="609600"/>
                </a:cubicBezTo>
                <a:cubicBezTo>
                  <a:pt x="158750" y="527050"/>
                  <a:pt x="154517" y="419100"/>
                  <a:pt x="158750" y="342900"/>
                </a:cubicBezTo>
                <a:cubicBezTo>
                  <a:pt x="162983" y="266700"/>
                  <a:pt x="184150" y="205317"/>
                  <a:pt x="196850" y="152400"/>
                </a:cubicBezTo>
                <a:cubicBezTo>
                  <a:pt x="209550" y="99483"/>
                  <a:pt x="228600" y="38100"/>
                  <a:pt x="222250" y="19050"/>
                </a:cubicBezTo>
                <a:close/>
              </a:path>
            </a:pathLst>
          </a:custGeom>
          <a:solidFill>
            <a:srgbClr val="3366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1878542" y="3230033"/>
            <a:ext cx="2105025" cy="564092"/>
          </a:xfrm>
          <a:custGeom>
            <a:avLst/>
            <a:gdLst>
              <a:gd name="connsiteX0" fmla="*/ 1861608 w 2105025"/>
              <a:gd name="connsiteY0" fmla="*/ 554567 h 564092"/>
              <a:gd name="connsiteX1" fmla="*/ 2007658 w 2105025"/>
              <a:gd name="connsiteY1" fmla="*/ 472017 h 564092"/>
              <a:gd name="connsiteX2" fmla="*/ 2090208 w 2105025"/>
              <a:gd name="connsiteY2" fmla="*/ 440267 h 564092"/>
              <a:gd name="connsiteX3" fmla="*/ 1918758 w 2105025"/>
              <a:gd name="connsiteY3" fmla="*/ 351367 h 564092"/>
              <a:gd name="connsiteX4" fmla="*/ 1804458 w 2105025"/>
              <a:gd name="connsiteY4" fmla="*/ 345017 h 564092"/>
              <a:gd name="connsiteX5" fmla="*/ 1321858 w 2105025"/>
              <a:gd name="connsiteY5" fmla="*/ 256117 h 564092"/>
              <a:gd name="connsiteX6" fmla="*/ 534458 w 2105025"/>
              <a:gd name="connsiteY6" fmla="*/ 78317 h 564092"/>
              <a:gd name="connsiteX7" fmla="*/ 299508 w 2105025"/>
              <a:gd name="connsiteY7" fmla="*/ 8467 h 564092"/>
              <a:gd name="connsiteX8" fmla="*/ 20108 w 2105025"/>
              <a:gd name="connsiteY8" fmla="*/ 27517 h 564092"/>
              <a:gd name="connsiteX9" fmla="*/ 178858 w 2105025"/>
              <a:gd name="connsiteY9" fmla="*/ 173567 h 564092"/>
              <a:gd name="connsiteX10" fmla="*/ 223308 w 2105025"/>
              <a:gd name="connsiteY10" fmla="*/ 300567 h 564092"/>
              <a:gd name="connsiteX11" fmla="*/ 312208 w 2105025"/>
              <a:gd name="connsiteY11" fmla="*/ 256117 h 564092"/>
              <a:gd name="connsiteX12" fmla="*/ 724958 w 2105025"/>
              <a:gd name="connsiteY12" fmla="*/ 275167 h 564092"/>
              <a:gd name="connsiteX13" fmla="*/ 1455208 w 2105025"/>
              <a:gd name="connsiteY13" fmla="*/ 414867 h 564092"/>
              <a:gd name="connsiteX14" fmla="*/ 1861608 w 2105025"/>
              <a:gd name="connsiteY14" fmla="*/ 554567 h 56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05025" h="564092">
                <a:moveTo>
                  <a:pt x="1861608" y="554567"/>
                </a:moveTo>
                <a:cubicBezTo>
                  <a:pt x="1953683" y="564092"/>
                  <a:pt x="1969558" y="491067"/>
                  <a:pt x="2007658" y="472017"/>
                </a:cubicBezTo>
                <a:cubicBezTo>
                  <a:pt x="2045758" y="452967"/>
                  <a:pt x="2105025" y="460375"/>
                  <a:pt x="2090208" y="440267"/>
                </a:cubicBezTo>
                <a:cubicBezTo>
                  <a:pt x="2075391" y="420159"/>
                  <a:pt x="1966383" y="367242"/>
                  <a:pt x="1918758" y="351367"/>
                </a:cubicBezTo>
                <a:cubicBezTo>
                  <a:pt x="1871133" y="335492"/>
                  <a:pt x="1903941" y="360892"/>
                  <a:pt x="1804458" y="345017"/>
                </a:cubicBezTo>
                <a:cubicBezTo>
                  <a:pt x="1704975" y="329142"/>
                  <a:pt x="1533525" y="300567"/>
                  <a:pt x="1321858" y="256117"/>
                </a:cubicBezTo>
                <a:cubicBezTo>
                  <a:pt x="1110191" y="211667"/>
                  <a:pt x="704850" y="119592"/>
                  <a:pt x="534458" y="78317"/>
                </a:cubicBezTo>
                <a:cubicBezTo>
                  <a:pt x="364066" y="37042"/>
                  <a:pt x="385233" y="16934"/>
                  <a:pt x="299508" y="8467"/>
                </a:cubicBezTo>
                <a:cubicBezTo>
                  <a:pt x="213783" y="0"/>
                  <a:pt x="40216" y="0"/>
                  <a:pt x="20108" y="27517"/>
                </a:cubicBezTo>
                <a:cubicBezTo>
                  <a:pt x="0" y="55034"/>
                  <a:pt x="144991" y="128059"/>
                  <a:pt x="178858" y="173567"/>
                </a:cubicBezTo>
                <a:cubicBezTo>
                  <a:pt x="212725" y="219075"/>
                  <a:pt x="201083" y="286809"/>
                  <a:pt x="223308" y="300567"/>
                </a:cubicBezTo>
                <a:cubicBezTo>
                  <a:pt x="245533" y="314325"/>
                  <a:pt x="228600" y="260350"/>
                  <a:pt x="312208" y="256117"/>
                </a:cubicBezTo>
                <a:cubicBezTo>
                  <a:pt x="395816" y="251884"/>
                  <a:pt x="534458" y="248709"/>
                  <a:pt x="724958" y="275167"/>
                </a:cubicBezTo>
                <a:cubicBezTo>
                  <a:pt x="915458" y="301625"/>
                  <a:pt x="1263650" y="370417"/>
                  <a:pt x="1455208" y="414867"/>
                </a:cubicBezTo>
                <a:cubicBezTo>
                  <a:pt x="1646766" y="459317"/>
                  <a:pt x="1769533" y="545042"/>
                  <a:pt x="1861608" y="554567"/>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4917017" y="1121687"/>
            <a:ext cx="4226983" cy="5355313"/>
          </a:xfrm>
          <a:prstGeom prst="rect">
            <a:avLst/>
          </a:prstGeom>
        </p:spPr>
        <p:txBody>
          <a:bodyPr wrap="square">
            <a:spAutoFit/>
          </a:bodyPr>
          <a:lstStyle/>
          <a:p>
            <a:pPr>
              <a:buNone/>
            </a:pPr>
            <a:r>
              <a:rPr lang="en-US" dirty="0" smtClean="0"/>
              <a:t>The medial and lateral </a:t>
            </a:r>
            <a:r>
              <a:rPr lang="en-US" dirty="0" err="1" smtClean="0"/>
              <a:t>condyles</a:t>
            </a:r>
            <a:r>
              <a:rPr lang="en-US" dirty="0" smtClean="0"/>
              <a:t> of the femur rest on the </a:t>
            </a:r>
            <a:r>
              <a:rPr lang="en-US" b="1" dirty="0" smtClean="0">
                <a:solidFill>
                  <a:srgbClr val="C8CD00"/>
                </a:solidFill>
              </a:rPr>
              <a:t>medial meniscus</a:t>
            </a:r>
            <a:r>
              <a:rPr lang="en-US" dirty="0" smtClean="0"/>
              <a:t> and </a:t>
            </a:r>
            <a:r>
              <a:rPr lang="en-US" b="1" dirty="0" smtClean="0">
                <a:solidFill>
                  <a:srgbClr val="800EBC"/>
                </a:solidFill>
              </a:rPr>
              <a:t>lateral meniscus </a:t>
            </a:r>
            <a:r>
              <a:rPr lang="en-US" dirty="0" smtClean="0"/>
              <a:t>of the knee, respectively.  The menisci are </a:t>
            </a:r>
            <a:r>
              <a:rPr lang="en-US" dirty="0" err="1" smtClean="0"/>
              <a:t>articular</a:t>
            </a:r>
            <a:r>
              <a:rPr lang="en-US" dirty="0" smtClean="0"/>
              <a:t> cartilage that act as shock absorbers.</a:t>
            </a:r>
          </a:p>
          <a:p>
            <a:pPr>
              <a:buNone/>
            </a:pPr>
            <a:endParaRPr lang="en-US" dirty="0" smtClean="0"/>
          </a:p>
          <a:p>
            <a:pPr>
              <a:buNone/>
            </a:pPr>
            <a:r>
              <a:rPr lang="en-US" dirty="0" smtClean="0"/>
              <a:t>The menisci are easily injured during sports or while lifting heavy objects. Injuries occur most often to the medial meniscus and is the result of a sudden extension or rotation of the knee while the foot is planted.  The two types tears include a </a:t>
            </a:r>
            <a:r>
              <a:rPr lang="en-US" i="1" dirty="0" smtClean="0">
                <a:solidFill>
                  <a:srgbClr val="EE0000"/>
                </a:solidFill>
              </a:rPr>
              <a:t>bucket-handle tear</a:t>
            </a:r>
            <a:r>
              <a:rPr lang="en-US" dirty="0" smtClean="0">
                <a:solidFill>
                  <a:srgbClr val="EE0000"/>
                </a:solidFill>
              </a:rPr>
              <a:t> </a:t>
            </a:r>
            <a:r>
              <a:rPr lang="en-US" dirty="0" smtClean="0"/>
              <a:t>and a </a:t>
            </a:r>
            <a:r>
              <a:rPr lang="en-US" i="1" dirty="0" smtClean="0"/>
              <a:t>radial tear </a:t>
            </a:r>
            <a:r>
              <a:rPr lang="en-US" dirty="0" smtClean="0"/>
              <a:t>(pictured as a </a:t>
            </a:r>
            <a:r>
              <a:rPr lang="en-US" dirty="0" smtClean="0">
                <a:solidFill>
                  <a:srgbClr val="EE0000"/>
                </a:solidFill>
              </a:rPr>
              <a:t>radial tear of the posterior horn</a:t>
            </a:r>
            <a:r>
              <a:rPr lang="en-US" dirty="0" smtClean="0"/>
              <a:t>).</a:t>
            </a:r>
          </a:p>
          <a:p>
            <a:pPr>
              <a:buNone/>
            </a:pPr>
            <a:endParaRPr lang="en-US" dirty="0" smtClean="0"/>
          </a:p>
          <a:p>
            <a:pPr>
              <a:buNone/>
            </a:pPr>
            <a:r>
              <a:rPr lang="en-US" dirty="0" smtClean="0"/>
              <a:t>The ACL is a ligament commonly talked about in reference to sports injury and results from the same general scenario.</a:t>
            </a:r>
          </a:p>
        </p:txBody>
      </p:sp>
      <p:grpSp>
        <p:nvGrpSpPr>
          <p:cNvPr id="26" name="Group 25"/>
          <p:cNvGrpSpPr/>
          <p:nvPr/>
        </p:nvGrpSpPr>
        <p:grpSpPr>
          <a:xfrm>
            <a:off x="872938" y="1944468"/>
            <a:ext cx="1870262" cy="1849656"/>
            <a:chOff x="872938" y="1944468"/>
            <a:chExt cx="1870262" cy="1849656"/>
          </a:xfrm>
        </p:grpSpPr>
        <p:sp>
          <p:nvSpPr>
            <p:cNvPr id="28" name="TextBox 27"/>
            <p:cNvSpPr txBox="1"/>
            <p:nvPr/>
          </p:nvSpPr>
          <p:spPr>
            <a:xfrm>
              <a:off x="872938" y="1944468"/>
              <a:ext cx="1870262" cy="646331"/>
            </a:xfrm>
            <a:prstGeom prst="rect">
              <a:avLst/>
            </a:prstGeom>
            <a:noFill/>
          </p:spPr>
          <p:txBody>
            <a:bodyPr wrap="square" rtlCol="0">
              <a:spAutoFit/>
            </a:bodyPr>
            <a:lstStyle/>
            <a:p>
              <a:r>
                <a:rPr lang="en-US" dirty="0" smtClean="0"/>
                <a:t>Anterior </a:t>
              </a:r>
              <a:r>
                <a:rPr lang="en-US" dirty="0" err="1" smtClean="0"/>
                <a:t>cruciate</a:t>
              </a:r>
              <a:r>
                <a:rPr lang="en-US" dirty="0" smtClean="0"/>
                <a:t> ligament (ACL)</a:t>
              </a:r>
              <a:endParaRPr lang="en-US" dirty="0"/>
            </a:p>
          </p:txBody>
        </p:sp>
        <p:cxnSp>
          <p:nvCxnSpPr>
            <p:cNvPr id="29" name="Straight Arrow Connector 28"/>
            <p:cNvCxnSpPr/>
            <p:nvPr/>
          </p:nvCxnSpPr>
          <p:spPr>
            <a:xfrm rot="16200000" flipH="1">
              <a:off x="1698096" y="3000902"/>
              <a:ext cx="1203325" cy="3831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1946275" y="5058968"/>
            <a:ext cx="1558925" cy="1799032"/>
            <a:chOff x="1946275" y="5058968"/>
            <a:chExt cx="1558925" cy="1799032"/>
          </a:xfrm>
        </p:grpSpPr>
        <p:sp>
          <p:nvSpPr>
            <p:cNvPr id="31" name="TextBox 30"/>
            <p:cNvSpPr txBox="1"/>
            <p:nvPr/>
          </p:nvSpPr>
          <p:spPr>
            <a:xfrm>
              <a:off x="1946275" y="5934670"/>
              <a:ext cx="1558925" cy="923330"/>
            </a:xfrm>
            <a:prstGeom prst="rect">
              <a:avLst/>
            </a:prstGeom>
            <a:noFill/>
          </p:spPr>
          <p:txBody>
            <a:bodyPr wrap="square" rtlCol="0">
              <a:spAutoFit/>
            </a:bodyPr>
            <a:lstStyle/>
            <a:p>
              <a:r>
                <a:rPr lang="en-US" dirty="0" smtClean="0"/>
                <a:t>Posterior </a:t>
              </a:r>
              <a:r>
                <a:rPr lang="en-US" dirty="0" err="1" smtClean="0"/>
                <a:t>cruciate</a:t>
              </a:r>
              <a:r>
                <a:rPr lang="en-US" dirty="0" smtClean="0"/>
                <a:t> ligament</a:t>
              </a:r>
              <a:endParaRPr lang="en-US" dirty="0"/>
            </a:p>
          </p:txBody>
        </p:sp>
        <p:cxnSp>
          <p:nvCxnSpPr>
            <p:cNvPr id="32" name="Straight Arrow Connector 31"/>
            <p:cNvCxnSpPr/>
            <p:nvPr/>
          </p:nvCxnSpPr>
          <p:spPr>
            <a:xfrm rot="16200000" flipV="1">
              <a:off x="2010313" y="5453663"/>
              <a:ext cx="875702" cy="863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4" name="Freeform 23"/>
          <p:cNvSpPr/>
          <p:nvPr/>
        </p:nvSpPr>
        <p:spPr>
          <a:xfrm>
            <a:off x="4688417" y="4486275"/>
            <a:ext cx="243416" cy="625475"/>
          </a:xfrm>
          <a:custGeom>
            <a:avLst/>
            <a:gdLst>
              <a:gd name="connsiteX0" fmla="*/ 188383 w 243416"/>
              <a:gd name="connsiteY0" fmla="*/ 15875 h 625475"/>
              <a:gd name="connsiteX1" fmla="*/ 150283 w 243416"/>
              <a:gd name="connsiteY1" fmla="*/ 66675 h 625475"/>
              <a:gd name="connsiteX2" fmla="*/ 86783 w 243416"/>
              <a:gd name="connsiteY2" fmla="*/ 92075 h 625475"/>
              <a:gd name="connsiteX3" fmla="*/ 105833 w 243416"/>
              <a:gd name="connsiteY3" fmla="*/ 142875 h 625475"/>
              <a:gd name="connsiteX4" fmla="*/ 80433 w 243416"/>
              <a:gd name="connsiteY4" fmla="*/ 263525 h 625475"/>
              <a:gd name="connsiteX5" fmla="*/ 10583 w 243416"/>
              <a:gd name="connsiteY5" fmla="*/ 320675 h 625475"/>
              <a:gd name="connsiteX6" fmla="*/ 16933 w 243416"/>
              <a:gd name="connsiteY6" fmla="*/ 339725 h 625475"/>
              <a:gd name="connsiteX7" fmla="*/ 67733 w 243416"/>
              <a:gd name="connsiteY7" fmla="*/ 434975 h 625475"/>
              <a:gd name="connsiteX8" fmla="*/ 67733 w 243416"/>
              <a:gd name="connsiteY8" fmla="*/ 587375 h 625475"/>
              <a:gd name="connsiteX9" fmla="*/ 67733 w 243416"/>
              <a:gd name="connsiteY9" fmla="*/ 619125 h 625475"/>
              <a:gd name="connsiteX10" fmla="*/ 137583 w 243416"/>
              <a:gd name="connsiteY10" fmla="*/ 549275 h 625475"/>
              <a:gd name="connsiteX11" fmla="*/ 182033 w 243416"/>
              <a:gd name="connsiteY11" fmla="*/ 447675 h 625475"/>
              <a:gd name="connsiteX12" fmla="*/ 207433 w 243416"/>
              <a:gd name="connsiteY12" fmla="*/ 365125 h 625475"/>
              <a:gd name="connsiteX13" fmla="*/ 239183 w 243416"/>
              <a:gd name="connsiteY13" fmla="*/ 282575 h 625475"/>
              <a:gd name="connsiteX14" fmla="*/ 232833 w 243416"/>
              <a:gd name="connsiteY14" fmla="*/ 161925 h 625475"/>
              <a:gd name="connsiteX15" fmla="*/ 188383 w 243416"/>
              <a:gd name="connsiteY15" fmla="*/ 15875 h 62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416" h="625475">
                <a:moveTo>
                  <a:pt x="188383" y="15875"/>
                </a:moveTo>
                <a:cubicBezTo>
                  <a:pt x="174625" y="0"/>
                  <a:pt x="167216" y="53975"/>
                  <a:pt x="150283" y="66675"/>
                </a:cubicBezTo>
                <a:cubicBezTo>
                  <a:pt x="133350" y="79375"/>
                  <a:pt x="94191" y="79375"/>
                  <a:pt x="86783" y="92075"/>
                </a:cubicBezTo>
                <a:cubicBezTo>
                  <a:pt x="79375" y="104775"/>
                  <a:pt x="106891" y="114300"/>
                  <a:pt x="105833" y="142875"/>
                </a:cubicBezTo>
                <a:cubicBezTo>
                  <a:pt x="104775" y="171450"/>
                  <a:pt x="96308" y="233892"/>
                  <a:pt x="80433" y="263525"/>
                </a:cubicBezTo>
                <a:cubicBezTo>
                  <a:pt x="64558" y="293158"/>
                  <a:pt x="21166" y="307975"/>
                  <a:pt x="10583" y="320675"/>
                </a:cubicBezTo>
                <a:cubicBezTo>
                  <a:pt x="0" y="333375"/>
                  <a:pt x="7408" y="320675"/>
                  <a:pt x="16933" y="339725"/>
                </a:cubicBezTo>
                <a:cubicBezTo>
                  <a:pt x="26458" y="358775"/>
                  <a:pt x="59266" y="393700"/>
                  <a:pt x="67733" y="434975"/>
                </a:cubicBezTo>
                <a:cubicBezTo>
                  <a:pt x="76200" y="476250"/>
                  <a:pt x="67733" y="587375"/>
                  <a:pt x="67733" y="587375"/>
                </a:cubicBezTo>
                <a:cubicBezTo>
                  <a:pt x="67733" y="618067"/>
                  <a:pt x="56091" y="625475"/>
                  <a:pt x="67733" y="619125"/>
                </a:cubicBezTo>
                <a:cubicBezTo>
                  <a:pt x="79375" y="612775"/>
                  <a:pt x="118533" y="577850"/>
                  <a:pt x="137583" y="549275"/>
                </a:cubicBezTo>
                <a:cubicBezTo>
                  <a:pt x="156633" y="520700"/>
                  <a:pt x="170391" y="478367"/>
                  <a:pt x="182033" y="447675"/>
                </a:cubicBezTo>
                <a:cubicBezTo>
                  <a:pt x="193675" y="416983"/>
                  <a:pt x="197908" y="392642"/>
                  <a:pt x="207433" y="365125"/>
                </a:cubicBezTo>
                <a:cubicBezTo>
                  <a:pt x="216958" y="337608"/>
                  <a:pt x="234950" y="316442"/>
                  <a:pt x="239183" y="282575"/>
                </a:cubicBezTo>
                <a:cubicBezTo>
                  <a:pt x="243416" y="248708"/>
                  <a:pt x="239183" y="204258"/>
                  <a:pt x="232833" y="161925"/>
                </a:cubicBezTo>
                <a:cubicBezTo>
                  <a:pt x="226483" y="119592"/>
                  <a:pt x="202141" y="31750"/>
                  <a:pt x="188383" y="15875"/>
                </a:cubicBezTo>
                <a:close/>
              </a:path>
            </a:pathLst>
          </a:custGeom>
          <a:solidFill>
            <a:srgbClr val="3366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10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10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76200"/>
            <a:ext cx="6248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Popliteal </a:t>
            </a:r>
            <a:r>
              <a:rPr lang="en-US" sz="2800" b="1" dirty="0" err="1" smtClean="0">
                <a:latin typeface="+mj-lt"/>
                <a:ea typeface="+mj-ea"/>
                <a:cs typeface="+mj-cs"/>
              </a:rPr>
              <a:t>Fossa</a:t>
            </a:r>
            <a:endParaRPr lang="en-US" sz="2800" b="1" dirty="0" smtClean="0">
              <a:latin typeface="+mj-lt"/>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lang="en-US" sz="2800" b="1" dirty="0" smtClean="0">
              <a:latin typeface="+mj-lt"/>
              <a:ea typeface="+mj-ea"/>
              <a:cs typeface="+mj-cs"/>
            </a:endParaRPr>
          </a:p>
        </p:txBody>
      </p:sp>
      <p:sp>
        <p:nvSpPr>
          <p:cNvPr id="5" name="Rectangle 4"/>
          <p:cNvSpPr/>
          <p:nvPr/>
        </p:nvSpPr>
        <p:spPr>
          <a:xfrm>
            <a:off x="380999" y="838200"/>
            <a:ext cx="5486401" cy="5632312"/>
          </a:xfrm>
          <a:prstGeom prst="rect">
            <a:avLst/>
          </a:prstGeom>
        </p:spPr>
        <p:txBody>
          <a:bodyPr wrap="square">
            <a:spAutoFit/>
          </a:bodyPr>
          <a:lstStyle/>
          <a:p>
            <a:r>
              <a:rPr lang="en-US" dirty="0" smtClean="0"/>
              <a:t>Located behind the knee is the diamond shaped popliteal </a:t>
            </a:r>
            <a:r>
              <a:rPr lang="en-US" dirty="0" err="1" smtClean="0"/>
              <a:t>fossa</a:t>
            </a:r>
            <a:r>
              <a:rPr lang="en-US" dirty="0" smtClean="0"/>
              <a:t>.  This region is visible and palpable.  The region is made proximally by the tendons of the posterior muscles of the thigh, including the </a:t>
            </a:r>
            <a:r>
              <a:rPr lang="en-US" b="1" dirty="0" smtClean="0">
                <a:solidFill>
                  <a:srgbClr val="65C781"/>
                </a:solidFill>
              </a:rPr>
              <a:t>biceps femorus </a:t>
            </a:r>
            <a:r>
              <a:rPr lang="en-US" dirty="0" smtClean="0"/>
              <a:t>and </a:t>
            </a:r>
            <a:r>
              <a:rPr lang="en-US" b="1" dirty="0" err="1" smtClean="0">
                <a:solidFill>
                  <a:srgbClr val="800EBC"/>
                </a:solidFill>
              </a:rPr>
              <a:t>semimembranosus</a:t>
            </a:r>
            <a:r>
              <a:rPr lang="en-US" dirty="0" smtClean="0"/>
              <a:t>, and distally by the lateral and medial heads of the </a:t>
            </a:r>
            <a:r>
              <a:rPr lang="en-US" b="1" dirty="0" err="1" smtClean="0">
                <a:solidFill>
                  <a:schemeClr val="accent2">
                    <a:lumMod val="75000"/>
                  </a:schemeClr>
                </a:solidFill>
              </a:rPr>
              <a:t>gastrocnemius</a:t>
            </a:r>
            <a:r>
              <a:rPr lang="en-US" b="1" dirty="0" smtClean="0">
                <a:solidFill>
                  <a:schemeClr val="accent2">
                    <a:lumMod val="75000"/>
                  </a:schemeClr>
                </a:solidFill>
              </a:rPr>
              <a:t> muscle </a:t>
            </a:r>
            <a:r>
              <a:rPr lang="en-US" dirty="0" smtClean="0"/>
              <a:t>and the </a:t>
            </a:r>
            <a:r>
              <a:rPr lang="en-US" b="1" dirty="0" err="1" smtClean="0">
                <a:solidFill>
                  <a:schemeClr val="accent6">
                    <a:lumMod val="75000"/>
                  </a:schemeClr>
                </a:solidFill>
              </a:rPr>
              <a:t>plantaris</a:t>
            </a:r>
            <a:r>
              <a:rPr lang="en-US" dirty="0" smtClean="0"/>
              <a:t> and </a:t>
            </a:r>
            <a:r>
              <a:rPr lang="en-US" b="1" dirty="0" err="1" smtClean="0"/>
              <a:t>popliteus</a:t>
            </a:r>
            <a:r>
              <a:rPr lang="en-US" b="1" dirty="0" smtClean="0"/>
              <a:t> muscles</a:t>
            </a:r>
            <a:r>
              <a:rPr lang="en-US" dirty="0" smtClean="0"/>
              <a:t> of the lower leg (not visible).  </a:t>
            </a:r>
          </a:p>
          <a:p>
            <a:endParaRPr lang="en-US" dirty="0" smtClean="0"/>
          </a:p>
          <a:p>
            <a:r>
              <a:rPr lang="en-US" dirty="0" smtClean="0"/>
              <a:t>This region holds many important structures including: </a:t>
            </a:r>
          </a:p>
          <a:p>
            <a:endParaRPr lang="en-US" dirty="0" smtClean="0"/>
          </a:p>
          <a:p>
            <a:pPr>
              <a:buFont typeface="Arial"/>
              <a:buChar char="•"/>
            </a:pPr>
            <a:r>
              <a:rPr lang="en-US" dirty="0" smtClean="0"/>
              <a:t>Common peroneal nerve</a:t>
            </a:r>
          </a:p>
          <a:p>
            <a:pPr>
              <a:buFont typeface="Arial"/>
              <a:buChar char="•"/>
            </a:pPr>
            <a:r>
              <a:rPr lang="en-US" dirty="0" smtClean="0"/>
              <a:t>Tibial nerve</a:t>
            </a:r>
          </a:p>
          <a:p>
            <a:pPr>
              <a:buFont typeface="Arial"/>
              <a:buChar char="•"/>
            </a:pPr>
            <a:r>
              <a:rPr lang="en-US" dirty="0" smtClean="0"/>
              <a:t>Popliteal vessels</a:t>
            </a:r>
          </a:p>
          <a:p>
            <a:pPr>
              <a:buFont typeface="Arial"/>
              <a:buChar char="•"/>
            </a:pPr>
            <a:r>
              <a:rPr lang="en-US" dirty="0" smtClean="0"/>
              <a:t>Lymph nodes</a:t>
            </a:r>
          </a:p>
          <a:p>
            <a:pPr>
              <a:buFont typeface="Arial"/>
              <a:buChar char="•"/>
            </a:pPr>
            <a:r>
              <a:rPr lang="en-US" dirty="0" smtClean="0"/>
              <a:t>Bursae</a:t>
            </a:r>
          </a:p>
          <a:p>
            <a:endParaRPr lang="en-US" dirty="0" smtClean="0"/>
          </a:p>
          <a:p>
            <a:r>
              <a:rPr lang="en-US" dirty="0" smtClean="0"/>
              <a:t>All structures are cushioned by fat. In addition, the small saphenous empties into the popliteal vein.</a:t>
            </a:r>
          </a:p>
        </p:txBody>
      </p:sp>
      <p:pic>
        <p:nvPicPr>
          <p:cNvPr id="6" name="Picture 5" descr="Fig._27.35_A.jpg"/>
          <p:cNvPicPr>
            <a:picLocks noChangeAspect="1"/>
          </p:cNvPicPr>
          <p:nvPr/>
        </p:nvPicPr>
        <p:blipFill>
          <a:blip r:embed="rId2"/>
          <a:srcRect l="30000" t="38889" r="43333" b="11111"/>
          <a:stretch>
            <a:fillRect/>
          </a:stretch>
        </p:blipFill>
        <p:spPr>
          <a:xfrm>
            <a:off x="6238240" y="1066800"/>
            <a:ext cx="2600960" cy="4876800"/>
          </a:xfrm>
          <a:prstGeom prst="rect">
            <a:avLst/>
          </a:prstGeom>
        </p:spPr>
      </p:pic>
      <p:sp>
        <p:nvSpPr>
          <p:cNvPr id="27" name="Freeform 26"/>
          <p:cNvSpPr/>
          <p:nvPr/>
        </p:nvSpPr>
        <p:spPr>
          <a:xfrm>
            <a:off x="7292975" y="1018117"/>
            <a:ext cx="1332442" cy="4133850"/>
          </a:xfrm>
          <a:custGeom>
            <a:avLst/>
            <a:gdLst>
              <a:gd name="connsiteX0" fmla="*/ 1330325 w 1332442"/>
              <a:gd name="connsiteY0" fmla="*/ 4030133 h 4133850"/>
              <a:gd name="connsiteX1" fmla="*/ 1235075 w 1332442"/>
              <a:gd name="connsiteY1" fmla="*/ 3287183 h 4133850"/>
              <a:gd name="connsiteX2" fmla="*/ 1120775 w 1332442"/>
              <a:gd name="connsiteY2" fmla="*/ 2614083 h 4133850"/>
              <a:gd name="connsiteX3" fmla="*/ 1044575 w 1332442"/>
              <a:gd name="connsiteY3" fmla="*/ 1852083 h 4133850"/>
              <a:gd name="connsiteX4" fmla="*/ 987425 w 1332442"/>
              <a:gd name="connsiteY4" fmla="*/ 994833 h 4133850"/>
              <a:gd name="connsiteX5" fmla="*/ 968375 w 1332442"/>
              <a:gd name="connsiteY5" fmla="*/ 302683 h 4133850"/>
              <a:gd name="connsiteX6" fmla="*/ 942975 w 1332442"/>
              <a:gd name="connsiteY6" fmla="*/ 42333 h 4133850"/>
              <a:gd name="connsiteX7" fmla="*/ 771525 w 1332442"/>
              <a:gd name="connsiteY7" fmla="*/ 48683 h 4133850"/>
              <a:gd name="connsiteX8" fmla="*/ 111125 w 1332442"/>
              <a:gd name="connsiteY8" fmla="*/ 48683 h 4133850"/>
              <a:gd name="connsiteX9" fmla="*/ 104775 w 1332442"/>
              <a:gd name="connsiteY9" fmla="*/ 137583 h 4133850"/>
              <a:gd name="connsiteX10" fmla="*/ 149225 w 1332442"/>
              <a:gd name="connsiteY10" fmla="*/ 728133 h 4133850"/>
              <a:gd name="connsiteX11" fmla="*/ 238125 w 1332442"/>
              <a:gd name="connsiteY11" fmla="*/ 1579033 h 4133850"/>
              <a:gd name="connsiteX12" fmla="*/ 422275 w 1332442"/>
              <a:gd name="connsiteY12" fmla="*/ 2214033 h 4133850"/>
              <a:gd name="connsiteX13" fmla="*/ 676275 w 1332442"/>
              <a:gd name="connsiteY13" fmla="*/ 2753783 h 4133850"/>
              <a:gd name="connsiteX14" fmla="*/ 993775 w 1332442"/>
              <a:gd name="connsiteY14" fmla="*/ 3077633 h 4133850"/>
              <a:gd name="connsiteX15" fmla="*/ 1133475 w 1332442"/>
              <a:gd name="connsiteY15" fmla="*/ 3407833 h 4133850"/>
              <a:gd name="connsiteX16" fmla="*/ 1247775 w 1332442"/>
              <a:gd name="connsiteY16" fmla="*/ 3909483 h 4133850"/>
              <a:gd name="connsiteX17" fmla="*/ 1330325 w 1332442"/>
              <a:gd name="connsiteY17" fmla="*/ 4030133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2442" h="4133850">
                <a:moveTo>
                  <a:pt x="1330325" y="4030133"/>
                </a:moveTo>
                <a:cubicBezTo>
                  <a:pt x="1328208" y="3926416"/>
                  <a:pt x="1270000" y="3523191"/>
                  <a:pt x="1235075" y="3287183"/>
                </a:cubicBezTo>
                <a:cubicBezTo>
                  <a:pt x="1200150" y="3051175"/>
                  <a:pt x="1152525" y="2853266"/>
                  <a:pt x="1120775" y="2614083"/>
                </a:cubicBezTo>
                <a:cubicBezTo>
                  <a:pt x="1089025" y="2374900"/>
                  <a:pt x="1066800" y="2121958"/>
                  <a:pt x="1044575" y="1852083"/>
                </a:cubicBezTo>
                <a:cubicBezTo>
                  <a:pt x="1022350" y="1582208"/>
                  <a:pt x="1000125" y="1253066"/>
                  <a:pt x="987425" y="994833"/>
                </a:cubicBezTo>
                <a:cubicBezTo>
                  <a:pt x="974725" y="736600"/>
                  <a:pt x="975783" y="461433"/>
                  <a:pt x="968375" y="302683"/>
                </a:cubicBezTo>
                <a:cubicBezTo>
                  <a:pt x="960967" y="143933"/>
                  <a:pt x="975783" y="84666"/>
                  <a:pt x="942975" y="42333"/>
                </a:cubicBezTo>
                <a:cubicBezTo>
                  <a:pt x="910167" y="0"/>
                  <a:pt x="771525" y="48683"/>
                  <a:pt x="771525" y="48683"/>
                </a:cubicBezTo>
                <a:cubicBezTo>
                  <a:pt x="632883" y="49741"/>
                  <a:pt x="222250" y="33866"/>
                  <a:pt x="111125" y="48683"/>
                </a:cubicBezTo>
                <a:cubicBezTo>
                  <a:pt x="0" y="63500"/>
                  <a:pt x="98425" y="24341"/>
                  <a:pt x="104775" y="137583"/>
                </a:cubicBezTo>
                <a:cubicBezTo>
                  <a:pt x="111125" y="250825"/>
                  <a:pt x="127000" y="487891"/>
                  <a:pt x="149225" y="728133"/>
                </a:cubicBezTo>
                <a:cubicBezTo>
                  <a:pt x="171450" y="968375"/>
                  <a:pt x="192617" y="1331383"/>
                  <a:pt x="238125" y="1579033"/>
                </a:cubicBezTo>
                <a:cubicBezTo>
                  <a:pt x="283633" y="1826683"/>
                  <a:pt x="349250" y="2018241"/>
                  <a:pt x="422275" y="2214033"/>
                </a:cubicBezTo>
                <a:cubicBezTo>
                  <a:pt x="495300" y="2409825"/>
                  <a:pt x="581025" y="2609850"/>
                  <a:pt x="676275" y="2753783"/>
                </a:cubicBezTo>
                <a:cubicBezTo>
                  <a:pt x="771525" y="2897716"/>
                  <a:pt x="917575" y="2968625"/>
                  <a:pt x="993775" y="3077633"/>
                </a:cubicBezTo>
                <a:cubicBezTo>
                  <a:pt x="1069975" y="3186641"/>
                  <a:pt x="1091142" y="3269191"/>
                  <a:pt x="1133475" y="3407833"/>
                </a:cubicBezTo>
                <a:cubicBezTo>
                  <a:pt x="1175808" y="3546475"/>
                  <a:pt x="1217083" y="3802591"/>
                  <a:pt x="1247775" y="3909483"/>
                </a:cubicBezTo>
                <a:cubicBezTo>
                  <a:pt x="1278467" y="4016375"/>
                  <a:pt x="1332442" y="4133850"/>
                  <a:pt x="1330325" y="4030133"/>
                </a:cubicBezTo>
                <a:close/>
              </a:path>
            </a:pathLst>
          </a:custGeom>
          <a:solidFill>
            <a:srgbClr val="3DF938">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7673975" y="3715808"/>
            <a:ext cx="360892" cy="1012825"/>
          </a:xfrm>
          <a:custGeom>
            <a:avLst/>
            <a:gdLst>
              <a:gd name="connsiteX0" fmla="*/ 352425 w 360892"/>
              <a:gd name="connsiteY0" fmla="*/ 202142 h 1012825"/>
              <a:gd name="connsiteX1" fmla="*/ 174625 w 360892"/>
              <a:gd name="connsiteY1" fmla="*/ 11642 h 1012825"/>
              <a:gd name="connsiteX2" fmla="*/ 130175 w 360892"/>
              <a:gd name="connsiteY2" fmla="*/ 132292 h 1012825"/>
              <a:gd name="connsiteX3" fmla="*/ 34925 w 360892"/>
              <a:gd name="connsiteY3" fmla="*/ 341842 h 1012825"/>
              <a:gd name="connsiteX4" fmla="*/ 3175 w 360892"/>
              <a:gd name="connsiteY4" fmla="*/ 659342 h 1012825"/>
              <a:gd name="connsiteX5" fmla="*/ 53975 w 360892"/>
              <a:gd name="connsiteY5" fmla="*/ 887942 h 1012825"/>
              <a:gd name="connsiteX6" fmla="*/ 79375 w 360892"/>
              <a:gd name="connsiteY6" fmla="*/ 995892 h 1012825"/>
              <a:gd name="connsiteX7" fmla="*/ 104775 w 360892"/>
              <a:gd name="connsiteY7" fmla="*/ 786342 h 1012825"/>
              <a:gd name="connsiteX8" fmla="*/ 123825 w 360892"/>
              <a:gd name="connsiteY8" fmla="*/ 456142 h 1012825"/>
              <a:gd name="connsiteX9" fmla="*/ 352425 w 360892"/>
              <a:gd name="connsiteY9" fmla="*/ 202142 h 101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892" h="1012825">
                <a:moveTo>
                  <a:pt x="352425" y="202142"/>
                </a:moveTo>
                <a:cubicBezTo>
                  <a:pt x="360892" y="128059"/>
                  <a:pt x="211667" y="23284"/>
                  <a:pt x="174625" y="11642"/>
                </a:cubicBezTo>
                <a:cubicBezTo>
                  <a:pt x="137583" y="0"/>
                  <a:pt x="153458" y="77259"/>
                  <a:pt x="130175" y="132292"/>
                </a:cubicBezTo>
                <a:cubicBezTo>
                  <a:pt x="106892" y="187325"/>
                  <a:pt x="56092" y="254000"/>
                  <a:pt x="34925" y="341842"/>
                </a:cubicBezTo>
                <a:cubicBezTo>
                  <a:pt x="13758" y="429684"/>
                  <a:pt x="0" y="568325"/>
                  <a:pt x="3175" y="659342"/>
                </a:cubicBezTo>
                <a:cubicBezTo>
                  <a:pt x="6350" y="750359"/>
                  <a:pt x="41275" y="831850"/>
                  <a:pt x="53975" y="887942"/>
                </a:cubicBezTo>
                <a:cubicBezTo>
                  <a:pt x="66675" y="944034"/>
                  <a:pt x="70908" y="1012825"/>
                  <a:pt x="79375" y="995892"/>
                </a:cubicBezTo>
                <a:cubicBezTo>
                  <a:pt x="87842" y="978959"/>
                  <a:pt x="97367" y="876300"/>
                  <a:pt x="104775" y="786342"/>
                </a:cubicBezTo>
                <a:cubicBezTo>
                  <a:pt x="112183" y="696384"/>
                  <a:pt x="84667" y="553509"/>
                  <a:pt x="123825" y="456142"/>
                </a:cubicBezTo>
                <a:cubicBezTo>
                  <a:pt x="162983" y="358775"/>
                  <a:pt x="343958" y="276225"/>
                  <a:pt x="352425" y="202142"/>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p:cNvGrpSpPr/>
          <p:nvPr/>
        </p:nvGrpSpPr>
        <p:grpSpPr>
          <a:xfrm>
            <a:off x="6994525" y="3862917"/>
            <a:ext cx="1819275" cy="2125133"/>
            <a:chOff x="6537325" y="3862917"/>
            <a:chExt cx="1819275" cy="2125133"/>
          </a:xfrm>
        </p:grpSpPr>
        <p:sp>
          <p:nvSpPr>
            <p:cNvPr id="28" name="Freeform 27"/>
            <p:cNvSpPr/>
            <p:nvPr/>
          </p:nvSpPr>
          <p:spPr>
            <a:xfrm>
              <a:off x="7242175" y="3920067"/>
              <a:ext cx="1114425" cy="2059516"/>
            </a:xfrm>
            <a:custGeom>
              <a:avLst/>
              <a:gdLst>
                <a:gd name="connsiteX0" fmla="*/ 320675 w 1114425"/>
                <a:gd name="connsiteY0" fmla="*/ 16933 h 2059516"/>
                <a:gd name="connsiteX1" fmla="*/ 155575 w 1114425"/>
                <a:gd name="connsiteY1" fmla="*/ 169333 h 2059516"/>
                <a:gd name="connsiteX2" fmla="*/ 98425 w 1114425"/>
                <a:gd name="connsiteY2" fmla="*/ 391583 h 2059516"/>
                <a:gd name="connsiteX3" fmla="*/ 66675 w 1114425"/>
                <a:gd name="connsiteY3" fmla="*/ 918633 h 2059516"/>
                <a:gd name="connsiteX4" fmla="*/ 111125 w 1114425"/>
                <a:gd name="connsiteY4" fmla="*/ 1540933 h 2059516"/>
                <a:gd name="connsiteX5" fmla="*/ 111125 w 1114425"/>
                <a:gd name="connsiteY5" fmla="*/ 1979083 h 2059516"/>
                <a:gd name="connsiteX6" fmla="*/ 142875 w 1114425"/>
                <a:gd name="connsiteY6" fmla="*/ 2023533 h 2059516"/>
                <a:gd name="connsiteX7" fmla="*/ 968375 w 1114425"/>
                <a:gd name="connsiteY7" fmla="*/ 2017183 h 2059516"/>
                <a:gd name="connsiteX8" fmla="*/ 1019175 w 1114425"/>
                <a:gd name="connsiteY8" fmla="*/ 2010833 h 2059516"/>
                <a:gd name="connsiteX9" fmla="*/ 987425 w 1114425"/>
                <a:gd name="connsiteY9" fmla="*/ 1839383 h 2059516"/>
                <a:gd name="connsiteX10" fmla="*/ 873125 w 1114425"/>
                <a:gd name="connsiteY10" fmla="*/ 1204383 h 2059516"/>
                <a:gd name="connsiteX11" fmla="*/ 752475 w 1114425"/>
                <a:gd name="connsiteY11" fmla="*/ 677333 h 2059516"/>
                <a:gd name="connsiteX12" fmla="*/ 650875 w 1114425"/>
                <a:gd name="connsiteY12" fmla="*/ 328083 h 2059516"/>
                <a:gd name="connsiteX13" fmla="*/ 460375 w 1114425"/>
                <a:gd name="connsiteY13" fmla="*/ 67733 h 2059516"/>
                <a:gd name="connsiteX14" fmla="*/ 320675 w 1114425"/>
                <a:gd name="connsiteY14" fmla="*/ 16933 h 205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4425" h="2059516">
                  <a:moveTo>
                    <a:pt x="320675" y="16933"/>
                  </a:moveTo>
                  <a:cubicBezTo>
                    <a:pt x="269875" y="33866"/>
                    <a:pt x="192617" y="106891"/>
                    <a:pt x="155575" y="169333"/>
                  </a:cubicBezTo>
                  <a:cubicBezTo>
                    <a:pt x="118533" y="231775"/>
                    <a:pt x="113242" y="266700"/>
                    <a:pt x="98425" y="391583"/>
                  </a:cubicBezTo>
                  <a:cubicBezTo>
                    <a:pt x="83608" y="516466"/>
                    <a:pt x="64558" y="727075"/>
                    <a:pt x="66675" y="918633"/>
                  </a:cubicBezTo>
                  <a:cubicBezTo>
                    <a:pt x="68792" y="1110191"/>
                    <a:pt x="103717" y="1364191"/>
                    <a:pt x="111125" y="1540933"/>
                  </a:cubicBezTo>
                  <a:cubicBezTo>
                    <a:pt x="118533" y="1717675"/>
                    <a:pt x="105833" y="1898650"/>
                    <a:pt x="111125" y="1979083"/>
                  </a:cubicBezTo>
                  <a:cubicBezTo>
                    <a:pt x="116417" y="2059516"/>
                    <a:pt x="0" y="2017183"/>
                    <a:pt x="142875" y="2023533"/>
                  </a:cubicBezTo>
                  <a:cubicBezTo>
                    <a:pt x="285750" y="2029883"/>
                    <a:pt x="822325" y="2019300"/>
                    <a:pt x="968375" y="2017183"/>
                  </a:cubicBezTo>
                  <a:cubicBezTo>
                    <a:pt x="1114425" y="2015066"/>
                    <a:pt x="1016000" y="2040466"/>
                    <a:pt x="1019175" y="2010833"/>
                  </a:cubicBezTo>
                  <a:cubicBezTo>
                    <a:pt x="1022350" y="1981200"/>
                    <a:pt x="1011767" y="1973791"/>
                    <a:pt x="987425" y="1839383"/>
                  </a:cubicBezTo>
                  <a:cubicBezTo>
                    <a:pt x="963083" y="1704975"/>
                    <a:pt x="912283" y="1398058"/>
                    <a:pt x="873125" y="1204383"/>
                  </a:cubicBezTo>
                  <a:cubicBezTo>
                    <a:pt x="833967" y="1010708"/>
                    <a:pt x="789517" y="823383"/>
                    <a:pt x="752475" y="677333"/>
                  </a:cubicBezTo>
                  <a:cubicBezTo>
                    <a:pt x="715433" y="531283"/>
                    <a:pt x="699558" y="429683"/>
                    <a:pt x="650875" y="328083"/>
                  </a:cubicBezTo>
                  <a:cubicBezTo>
                    <a:pt x="602192" y="226483"/>
                    <a:pt x="517525" y="121708"/>
                    <a:pt x="460375" y="67733"/>
                  </a:cubicBezTo>
                  <a:cubicBezTo>
                    <a:pt x="403225" y="13758"/>
                    <a:pt x="371475" y="0"/>
                    <a:pt x="320675" y="16933"/>
                  </a:cubicBezTo>
                  <a:close/>
                </a:path>
              </a:pathLst>
            </a:custGeom>
            <a:solidFill>
              <a:schemeClr val="accent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6537325" y="3862917"/>
              <a:ext cx="837142" cy="2125133"/>
            </a:xfrm>
            <a:custGeom>
              <a:avLst/>
              <a:gdLst>
                <a:gd name="connsiteX0" fmla="*/ 428625 w 837142"/>
                <a:gd name="connsiteY0" fmla="*/ 4233 h 2125133"/>
                <a:gd name="connsiteX1" fmla="*/ 619125 w 837142"/>
                <a:gd name="connsiteY1" fmla="*/ 334433 h 2125133"/>
                <a:gd name="connsiteX2" fmla="*/ 784225 w 837142"/>
                <a:gd name="connsiteY2" fmla="*/ 1039283 h 2125133"/>
                <a:gd name="connsiteX3" fmla="*/ 803275 w 837142"/>
                <a:gd name="connsiteY3" fmla="*/ 1953683 h 2125133"/>
                <a:gd name="connsiteX4" fmla="*/ 720725 w 837142"/>
                <a:gd name="connsiteY4" fmla="*/ 2067983 h 2125133"/>
                <a:gd name="connsiteX5" fmla="*/ 104775 w 837142"/>
                <a:gd name="connsiteY5" fmla="*/ 2067983 h 2125133"/>
                <a:gd name="connsiteX6" fmla="*/ 92075 w 837142"/>
                <a:gd name="connsiteY6" fmla="*/ 2010833 h 2125133"/>
                <a:gd name="connsiteX7" fmla="*/ 161925 w 837142"/>
                <a:gd name="connsiteY7" fmla="*/ 1572683 h 2125133"/>
                <a:gd name="connsiteX8" fmla="*/ 219075 w 837142"/>
                <a:gd name="connsiteY8" fmla="*/ 1140883 h 2125133"/>
                <a:gd name="connsiteX9" fmla="*/ 168275 w 837142"/>
                <a:gd name="connsiteY9" fmla="*/ 924983 h 2125133"/>
                <a:gd name="connsiteX10" fmla="*/ 174625 w 837142"/>
                <a:gd name="connsiteY10" fmla="*/ 569383 h 2125133"/>
                <a:gd name="connsiteX11" fmla="*/ 282575 w 837142"/>
                <a:gd name="connsiteY11" fmla="*/ 309033 h 2125133"/>
                <a:gd name="connsiteX12" fmla="*/ 428625 w 837142"/>
                <a:gd name="connsiteY12" fmla="*/ 4233 h 21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7142" h="2125133">
                  <a:moveTo>
                    <a:pt x="428625" y="4233"/>
                  </a:moveTo>
                  <a:cubicBezTo>
                    <a:pt x="484717" y="8466"/>
                    <a:pt x="559858" y="161925"/>
                    <a:pt x="619125" y="334433"/>
                  </a:cubicBezTo>
                  <a:cubicBezTo>
                    <a:pt x="678392" y="506941"/>
                    <a:pt x="753533" y="769408"/>
                    <a:pt x="784225" y="1039283"/>
                  </a:cubicBezTo>
                  <a:cubicBezTo>
                    <a:pt x="814917" y="1309158"/>
                    <a:pt x="813858" y="1782233"/>
                    <a:pt x="803275" y="1953683"/>
                  </a:cubicBezTo>
                  <a:cubicBezTo>
                    <a:pt x="792692" y="2125133"/>
                    <a:pt x="837142" y="2048933"/>
                    <a:pt x="720725" y="2067983"/>
                  </a:cubicBezTo>
                  <a:cubicBezTo>
                    <a:pt x="604308" y="2087033"/>
                    <a:pt x="209550" y="2077508"/>
                    <a:pt x="104775" y="2067983"/>
                  </a:cubicBezTo>
                  <a:cubicBezTo>
                    <a:pt x="0" y="2058458"/>
                    <a:pt x="82550" y="2093383"/>
                    <a:pt x="92075" y="2010833"/>
                  </a:cubicBezTo>
                  <a:cubicBezTo>
                    <a:pt x="101600" y="1928283"/>
                    <a:pt x="140758" y="1717675"/>
                    <a:pt x="161925" y="1572683"/>
                  </a:cubicBezTo>
                  <a:cubicBezTo>
                    <a:pt x="183092" y="1427691"/>
                    <a:pt x="218017" y="1248833"/>
                    <a:pt x="219075" y="1140883"/>
                  </a:cubicBezTo>
                  <a:cubicBezTo>
                    <a:pt x="220133" y="1032933"/>
                    <a:pt x="175683" y="1020233"/>
                    <a:pt x="168275" y="924983"/>
                  </a:cubicBezTo>
                  <a:cubicBezTo>
                    <a:pt x="160867" y="829733"/>
                    <a:pt x="155575" y="672041"/>
                    <a:pt x="174625" y="569383"/>
                  </a:cubicBezTo>
                  <a:cubicBezTo>
                    <a:pt x="193675" y="466725"/>
                    <a:pt x="239183" y="403225"/>
                    <a:pt x="282575" y="309033"/>
                  </a:cubicBezTo>
                  <a:cubicBezTo>
                    <a:pt x="325967" y="214841"/>
                    <a:pt x="372533" y="0"/>
                    <a:pt x="428625" y="4233"/>
                  </a:cubicBezTo>
                  <a:close/>
                </a:path>
              </a:pathLst>
            </a:custGeom>
            <a:solidFill>
              <a:schemeClr val="accent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512983" y="1011767"/>
            <a:ext cx="1081617" cy="3960283"/>
            <a:chOff x="6055783" y="1011767"/>
            <a:chExt cx="1081617" cy="3960283"/>
          </a:xfrm>
          <a:solidFill>
            <a:srgbClr val="0000FF">
              <a:alpha val="30000"/>
            </a:srgbClr>
          </a:solidFill>
        </p:grpSpPr>
        <p:sp>
          <p:nvSpPr>
            <p:cNvPr id="31" name="Freeform 30"/>
            <p:cNvSpPr/>
            <p:nvPr/>
          </p:nvSpPr>
          <p:spPr>
            <a:xfrm>
              <a:off x="6587067" y="2185458"/>
              <a:ext cx="550333" cy="2786592"/>
            </a:xfrm>
            <a:custGeom>
              <a:avLst/>
              <a:gdLst>
                <a:gd name="connsiteX0" fmla="*/ 150283 w 550333"/>
                <a:gd name="connsiteY0" fmla="*/ 2729442 h 2786592"/>
                <a:gd name="connsiteX1" fmla="*/ 99483 w 550333"/>
                <a:gd name="connsiteY1" fmla="*/ 2481792 h 2786592"/>
                <a:gd name="connsiteX2" fmla="*/ 143933 w 550333"/>
                <a:gd name="connsiteY2" fmla="*/ 2170642 h 2786592"/>
                <a:gd name="connsiteX3" fmla="*/ 296333 w 550333"/>
                <a:gd name="connsiteY3" fmla="*/ 1821392 h 2786592"/>
                <a:gd name="connsiteX4" fmla="*/ 474133 w 550333"/>
                <a:gd name="connsiteY4" fmla="*/ 1491192 h 2786592"/>
                <a:gd name="connsiteX5" fmla="*/ 543983 w 550333"/>
                <a:gd name="connsiteY5" fmla="*/ 1211792 h 2786592"/>
                <a:gd name="connsiteX6" fmla="*/ 512233 w 550333"/>
                <a:gd name="connsiteY6" fmla="*/ 672042 h 2786592"/>
                <a:gd name="connsiteX7" fmla="*/ 455083 w 550333"/>
                <a:gd name="connsiteY7" fmla="*/ 151342 h 2786592"/>
                <a:gd name="connsiteX8" fmla="*/ 410633 w 550333"/>
                <a:gd name="connsiteY8" fmla="*/ 37042 h 2786592"/>
                <a:gd name="connsiteX9" fmla="*/ 359833 w 550333"/>
                <a:gd name="connsiteY9" fmla="*/ 373592 h 2786592"/>
                <a:gd name="connsiteX10" fmla="*/ 245533 w 550333"/>
                <a:gd name="connsiteY10" fmla="*/ 983192 h 2786592"/>
                <a:gd name="connsiteX11" fmla="*/ 112183 w 550333"/>
                <a:gd name="connsiteY11" fmla="*/ 1402292 h 2786592"/>
                <a:gd name="connsiteX12" fmla="*/ 29633 w 550333"/>
                <a:gd name="connsiteY12" fmla="*/ 1948392 h 2786592"/>
                <a:gd name="connsiteX13" fmla="*/ 10583 w 550333"/>
                <a:gd name="connsiteY13" fmla="*/ 2342092 h 2786592"/>
                <a:gd name="connsiteX14" fmla="*/ 93133 w 550333"/>
                <a:gd name="connsiteY14" fmla="*/ 2716742 h 2786592"/>
                <a:gd name="connsiteX15" fmla="*/ 150283 w 550333"/>
                <a:gd name="connsiteY15" fmla="*/ 2729442 h 27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0333" h="2786592">
                  <a:moveTo>
                    <a:pt x="150283" y="2729442"/>
                  </a:moveTo>
                  <a:cubicBezTo>
                    <a:pt x="151341" y="2690284"/>
                    <a:pt x="100541" y="2574925"/>
                    <a:pt x="99483" y="2481792"/>
                  </a:cubicBezTo>
                  <a:cubicBezTo>
                    <a:pt x="98425" y="2388659"/>
                    <a:pt x="111125" y="2280709"/>
                    <a:pt x="143933" y="2170642"/>
                  </a:cubicBezTo>
                  <a:cubicBezTo>
                    <a:pt x="176741" y="2060575"/>
                    <a:pt x="241300" y="1934634"/>
                    <a:pt x="296333" y="1821392"/>
                  </a:cubicBezTo>
                  <a:cubicBezTo>
                    <a:pt x="351366" y="1708150"/>
                    <a:pt x="432858" y="1592792"/>
                    <a:pt x="474133" y="1491192"/>
                  </a:cubicBezTo>
                  <a:cubicBezTo>
                    <a:pt x="515408" y="1389592"/>
                    <a:pt x="537633" y="1348317"/>
                    <a:pt x="543983" y="1211792"/>
                  </a:cubicBezTo>
                  <a:cubicBezTo>
                    <a:pt x="550333" y="1075267"/>
                    <a:pt x="527050" y="848784"/>
                    <a:pt x="512233" y="672042"/>
                  </a:cubicBezTo>
                  <a:cubicBezTo>
                    <a:pt x="497416" y="495300"/>
                    <a:pt x="472016" y="257175"/>
                    <a:pt x="455083" y="151342"/>
                  </a:cubicBezTo>
                  <a:cubicBezTo>
                    <a:pt x="438150" y="45509"/>
                    <a:pt x="426508" y="0"/>
                    <a:pt x="410633" y="37042"/>
                  </a:cubicBezTo>
                  <a:cubicBezTo>
                    <a:pt x="394758" y="74084"/>
                    <a:pt x="387350" y="215900"/>
                    <a:pt x="359833" y="373592"/>
                  </a:cubicBezTo>
                  <a:cubicBezTo>
                    <a:pt x="332316" y="531284"/>
                    <a:pt x="286808" y="811742"/>
                    <a:pt x="245533" y="983192"/>
                  </a:cubicBezTo>
                  <a:cubicBezTo>
                    <a:pt x="204258" y="1154642"/>
                    <a:pt x="148166" y="1241425"/>
                    <a:pt x="112183" y="1402292"/>
                  </a:cubicBezTo>
                  <a:cubicBezTo>
                    <a:pt x="76200" y="1563159"/>
                    <a:pt x="46566" y="1791759"/>
                    <a:pt x="29633" y="1948392"/>
                  </a:cubicBezTo>
                  <a:cubicBezTo>
                    <a:pt x="12700" y="2105025"/>
                    <a:pt x="0" y="2214034"/>
                    <a:pt x="10583" y="2342092"/>
                  </a:cubicBezTo>
                  <a:cubicBezTo>
                    <a:pt x="21166" y="2470150"/>
                    <a:pt x="68791" y="2646892"/>
                    <a:pt x="93133" y="2716742"/>
                  </a:cubicBezTo>
                  <a:cubicBezTo>
                    <a:pt x="117475" y="2786592"/>
                    <a:pt x="149225" y="2768600"/>
                    <a:pt x="150283" y="2729442"/>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055783" y="1011767"/>
              <a:ext cx="596900" cy="3281891"/>
            </a:xfrm>
            <a:custGeom>
              <a:avLst/>
              <a:gdLst>
                <a:gd name="connsiteX0" fmla="*/ 472017 w 596900"/>
                <a:gd name="connsiteY0" fmla="*/ 3261783 h 3281891"/>
                <a:gd name="connsiteX1" fmla="*/ 503767 w 596900"/>
                <a:gd name="connsiteY1" fmla="*/ 2925233 h 3281891"/>
                <a:gd name="connsiteX2" fmla="*/ 579967 w 596900"/>
                <a:gd name="connsiteY2" fmla="*/ 2518833 h 3281891"/>
                <a:gd name="connsiteX3" fmla="*/ 592667 w 596900"/>
                <a:gd name="connsiteY3" fmla="*/ 2055283 h 3281891"/>
                <a:gd name="connsiteX4" fmla="*/ 554567 w 596900"/>
                <a:gd name="connsiteY4" fmla="*/ 1572683 h 3281891"/>
                <a:gd name="connsiteX5" fmla="*/ 503767 w 596900"/>
                <a:gd name="connsiteY5" fmla="*/ 1172633 h 3281891"/>
                <a:gd name="connsiteX6" fmla="*/ 414867 w 596900"/>
                <a:gd name="connsiteY6" fmla="*/ 543983 h 3281891"/>
                <a:gd name="connsiteX7" fmla="*/ 345017 w 596900"/>
                <a:gd name="connsiteY7" fmla="*/ 80433 h 3281891"/>
                <a:gd name="connsiteX8" fmla="*/ 306917 w 596900"/>
                <a:gd name="connsiteY8" fmla="*/ 61383 h 3281891"/>
                <a:gd name="connsiteX9" fmla="*/ 40217 w 596900"/>
                <a:gd name="connsiteY9" fmla="*/ 61383 h 3281891"/>
                <a:gd name="connsiteX10" fmla="*/ 65617 w 596900"/>
                <a:gd name="connsiteY10" fmla="*/ 207433 h 3281891"/>
                <a:gd name="connsiteX11" fmla="*/ 186267 w 596900"/>
                <a:gd name="connsiteY11" fmla="*/ 848783 h 3281891"/>
                <a:gd name="connsiteX12" fmla="*/ 275167 w 596900"/>
                <a:gd name="connsiteY12" fmla="*/ 1382183 h 3281891"/>
                <a:gd name="connsiteX13" fmla="*/ 389467 w 596900"/>
                <a:gd name="connsiteY13" fmla="*/ 2061633 h 3281891"/>
                <a:gd name="connsiteX14" fmla="*/ 427567 w 596900"/>
                <a:gd name="connsiteY14" fmla="*/ 2633133 h 3281891"/>
                <a:gd name="connsiteX15" fmla="*/ 452967 w 596900"/>
                <a:gd name="connsiteY15" fmla="*/ 3045883 h 3281891"/>
                <a:gd name="connsiteX16" fmla="*/ 472017 w 596900"/>
                <a:gd name="connsiteY16" fmla="*/ 3261783 h 32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6900" h="3281891">
                  <a:moveTo>
                    <a:pt x="472017" y="3261783"/>
                  </a:moveTo>
                  <a:cubicBezTo>
                    <a:pt x="480484" y="3241675"/>
                    <a:pt x="485775" y="3049058"/>
                    <a:pt x="503767" y="2925233"/>
                  </a:cubicBezTo>
                  <a:cubicBezTo>
                    <a:pt x="521759" y="2801408"/>
                    <a:pt x="565150" y="2663825"/>
                    <a:pt x="579967" y="2518833"/>
                  </a:cubicBezTo>
                  <a:cubicBezTo>
                    <a:pt x="594784" y="2373841"/>
                    <a:pt x="596900" y="2212975"/>
                    <a:pt x="592667" y="2055283"/>
                  </a:cubicBezTo>
                  <a:cubicBezTo>
                    <a:pt x="588434" y="1897591"/>
                    <a:pt x="569384" y="1719791"/>
                    <a:pt x="554567" y="1572683"/>
                  </a:cubicBezTo>
                  <a:cubicBezTo>
                    <a:pt x="539750" y="1425575"/>
                    <a:pt x="527050" y="1344083"/>
                    <a:pt x="503767" y="1172633"/>
                  </a:cubicBezTo>
                  <a:cubicBezTo>
                    <a:pt x="480484" y="1001183"/>
                    <a:pt x="441325" y="726016"/>
                    <a:pt x="414867" y="543983"/>
                  </a:cubicBezTo>
                  <a:cubicBezTo>
                    <a:pt x="388409" y="361950"/>
                    <a:pt x="363009" y="160866"/>
                    <a:pt x="345017" y="80433"/>
                  </a:cubicBezTo>
                  <a:cubicBezTo>
                    <a:pt x="327025" y="0"/>
                    <a:pt x="357717" y="64558"/>
                    <a:pt x="306917" y="61383"/>
                  </a:cubicBezTo>
                  <a:cubicBezTo>
                    <a:pt x="256117" y="58208"/>
                    <a:pt x="80434" y="37041"/>
                    <a:pt x="40217" y="61383"/>
                  </a:cubicBezTo>
                  <a:cubicBezTo>
                    <a:pt x="0" y="85725"/>
                    <a:pt x="41275" y="76200"/>
                    <a:pt x="65617" y="207433"/>
                  </a:cubicBezTo>
                  <a:cubicBezTo>
                    <a:pt x="89959" y="338666"/>
                    <a:pt x="151342" y="652991"/>
                    <a:pt x="186267" y="848783"/>
                  </a:cubicBezTo>
                  <a:cubicBezTo>
                    <a:pt x="221192" y="1044575"/>
                    <a:pt x="241300" y="1180041"/>
                    <a:pt x="275167" y="1382183"/>
                  </a:cubicBezTo>
                  <a:cubicBezTo>
                    <a:pt x="309034" y="1584325"/>
                    <a:pt x="364067" y="1853141"/>
                    <a:pt x="389467" y="2061633"/>
                  </a:cubicBezTo>
                  <a:cubicBezTo>
                    <a:pt x="414867" y="2270125"/>
                    <a:pt x="416984" y="2469091"/>
                    <a:pt x="427567" y="2633133"/>
                  </a:cubicBezTo>
                  <a:cubicBezTo>
                    <a:pt x="438150" y="2797175"/>
                    <a:pt x="446617" y="2933700"/>
                    <a:pt x="452967" y="3045883"/>
                  </a:cubicBezTo>
                  <a:cubicBezTo>
                    <a:pt x="459317" y="3158066"/>
                    <a:pt x="463550" y="3281891"/>
                    <a:pt x="472017" y="3261783"/>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2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20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up)">
                                      <p:cBhvr>
                                        <p:cTn id="17" dur="20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Knee: Arterial Supply</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Fig._27.4_C.jpg"/>
          <p:cNvPicPr>
            <a:picLocks noChangeAspect="1"/>
          </p:cNvPicPr>
          <p:nvPr/>
        </p:nvPicPr>
        <p:blipFill>
          <a:blip r:embed="rId2"/>
          <a:srcRect l="36667" r="34444" b="11111"/>
          <a:stretch>
            <a:fillRect/>
          </a:stretch>
        </p:blipFill>
        <p:spPr>
          <a:xfrm>
            <a:off x="152400" y="304800"/>
            <a:ext cx="1981200" cy="6096000"/>
          </a:xfrm>
          <a:prstGeom prst="rect">
            <a:avLst/>
          </a:prstGeom>
        </p:spPr>
      </p:pic>
      <p:pic>
        <p:nvPicPr>
          <p:cNvPr id="5" name="Picture 4" descr="Fig._27.1_C(3).jpg"/>
          <p:cNvPicPr>
            <a:picLocks noChangeAspect="1"/>
          </p:cNvPicPr>
          <p:nvPr/>
        </p:nvPicPr>
        <p:blipFill>
          <a:blip r:embed="rId3"/>
          <a:srcRect l="36667" t="34444" r="41111"/>
          <a:stretch>
            <a:fillRect/>
          </a:stretch>
        </p:blipFill>
        <p:spPr>
          <a:xfrm>
            <a:off x="7086600" y="304800"/>
            <a:ext cx="2057400" cy="6069330"/>
          </a:xfrm>
          <a:prstGeom prst="rect">
            <a:avLst/>
          </a:prstGeom>
        </p:spPr>
      </p:pic>
      <p:sp>
        <p:nvSpPr>
          <p:cNvPr id="6" name="TextBox 5"/>
          <p:cNvSpPr txBox="1"/>
          <p:nvPr/>
        </p:nvSpPr>
        <p:spPr>
          <a:xfrm>
            <a:off x="609600" y="6412468"/>
            <a:ext cx="1198052" cy="369332"/>
          </a:xfrm>
          <a:prstGeom prst="rect">
            <a:avLst/>
          </a:prstGeom>
          <a:noFill/>
        </p:spPr>
        <p:txBody>
          <a:bodyPr wrap="none" rtlCol="0">
            <a:spAutoFit/>
          </a:bodyPr>
          <a:lstStyle/>
          <a:p>
            <a:pPr algn="ctr"/>
            <a:r>
              <a:rPr lang="en-US" b="1" dirty="0" smtClean="0"/>
              <a:t>Posterior</a:t>
            </a:r>
            <a:endParaRPr lang="en-US" b="1" dirty="0"/>
          </a:p>
        </p:txBody>
      </p:sp>
      <p:sp>
        <p:nvSpPr>
          <p:cNvPr id="7" name="TextBox 6"/>
          <p:cNvSpPr txBox="1"/>
          <p:nvPr/>
        </p:nvSpPr>
        <p:spPr>
          <a:xfrm>
            <a:off x="7451990" y="6336268"/>
            <a:ext cx="1082410" cy="369332"/>
          </a:xfrm>
          <a:prstGeom prst="rect">
            <a:avLst/>
          </a:prstGeom>
          <a:noFill/>
        </p:spPr>
        <p:txBody>
          <a:bodyPr wrap="none" rtlCol="0">
            <a:spAutoFit/>
          </a:bodyPr>
          <a:lstStyle/>
          <a:p>
            <a:pPr algn="ctr"/>
            <a:r>
              <a:rPr lang="en-US" b="1" dirty="0" smtClean="0"/>
              <a:t>Anterior</a:t>
            </a:r>
            <a:endParaRPr lang="en-US" b="1" dirty="0"/>
          </a:p>
        </p:txBody>
      </p:sp>
      <p:sp>
        <p:nvSpPr>
          <p:cNvPr id="8" name="Rectangle 7"/>
          <p:cNvSpPr/>
          <p:nvPr/>
        </p:nvSpPr>
        <p:spPr>
          <a:xfrm>
            <a:off x="2133600" y="1757065"/>
            <a:ext cx="5105400" cy="4801315"/>
          </a:xfrm>
          <a:prstGeom prst="rect">
            <a:avLst/>
          </a:prstGeom>
        </p:spPr>
        <p:txBody>
          <a:bodyPr wrap="square">
            <a:spAutoFit/>
          </a:bodyPr>
          <a:lstStyle/>
          <a:p>
            <a:pPr>
              <a:buNone/>
            </a:pPr>
            <a:r>
              <a:rPr lang="en-US" dirty="0" smtClean="0"/>
              <a:t>The </a:t>
            </a:r>
            <a:r>
              <a:rPr lang="en-US" b="1" dirty="0" smtClean="0">
                <a:solidFill>
                  <a:srgbClr val="CECE20"/>
                </a:solidFill>
              </a:rPr>
              <a:t>popliteal artery </a:t>
            </a:r>
            <a:r>
              <a:rPr lang="en-US" dirty="0" smtClean="0"/>
              <a:t>provides the bones and muscles of the knee with its necessary blood supply. </a:t>
            </a:r>
          </a:p>
          <a:p>
            <a:pPr>
              <a:buNone/>
            </a:pPr>
            <a:endParaRPr lang="en-US" dirty="0" smtClean="0"/>
          </a:p>
          <a:p>
            <a:pPr>
              <a:buNone/>
            </a:pPr>
            <a:r>
              <a:rPr lang="en-US" dirty="0" smtClean="0"/>
              <a:t>The popliteal artery originates from the </a:t>
            </a:r>
            <a:r>
              <a:rPr lang="en-US" b="1" dirty="0" smtClean="0">
                <a:solidFill>
                  <a:srgbClr val="FF6600"/>
                </a:solidFill>
              </a:rPr>
              <a:t>femoral artery</a:t>
            </a:r>
            <a:r>
              <a:rPr lang="en-US" dirty="0" smtClean="0"/>
              <a:t> that travels anterior to the adductor </a:t>
            </a:r>
            <a:r>
              <a:rPr lang="en-US" dirty="0" err="1" smtClean="0"/>
              <a:t>magnus</a:t>
            </a:r>
            <a:r>
              <a:rPr lang="en-US" dirty="0" smtClean="0"/>
              <a:t> of the thigh, down the </a:t>
            </a:r>
            <a:r>
              <a:rPr lang="en-US" b="1" dirty="0" smtClean="0"/>
              <a:t>adductor canal </a:t>
            </a:r>
            <a:r>
              <a:rPr lang="en-US" dirty="0" smtClean="0"/>
              <a:t>and through the </a:t>
            </a:r>
            <a:r>
              <a:rPr lang="en-US" b="1" dirty="0" smtClean="0"/>
              <a:t>adductor hiatus</a:t>
            </a:r>
            <a:r>
              <a:rPr lang="en-US" dirty="0" smtClean="0"/>
              <a:t>, transitioning to the posterior region of the knee joint.  The popliteal artery branches and wraps around the knee allowing for sufficient blood supply.  </a:t>
            </a:r>
          </a:p>
          <a:p>
            <a:pPr>
              <a:buNone/>
            </a:pPr>
            <a:endParaRPr lang="en-US" b="1" dirty="0" smtClean="0"/>
          </a:p>
          <a:p>
            <a:pPr>
              <a:buNone/>
            </a:pPr>
            <a:r>
              <a:rPr lang="en-US" dirty="0" smtClean="0"/>
              <a:t>Once </a:t>
            </a:r>
            <a:r>
              <a:rPr lang="en-US" dirty="0" smtClean="0">
                <a:solidFill>
                  <a:srgbClr val="000000"/>
                </a:solidFill>
              </a:rPr>
              <a:t>passing the knee, the popliteal artery forks into the </a:t>
            </a:r>
            <a:r>
              <a:rPr lang="en-US" b="1" dirty="0" smtClean="0">
                <a:solidFill>
                  <a:srgbClr val="008000"/>
                </a:solidFill>
              </a:rPr>
              <a:t>anterior tibial artery </a:t>
            </a:r>
            <a:r>
              <a:rPr lang="en-US" dirty="0" smtClean="0"/>
              <a:t>and the </a:t>
            </a:r>
            <a:r>
              <a:rPr lang="en-US" b="1" dirty="0" smtClean="0">
                <a:solidFill>
                  <a:srgbClr val="3366FF"/>
                </a:solidFill>
              </a:rPr>
              <a:t>posterior tibial artery</a:t>
            </a:r>
            <a:r>
              <a:rPr lang="en-US" dirty="0" smtClean="0"/>
              <a:t>.  The </a:t>
            </a:r>
            <a:r>
              <a:rPr lang="en-US" b="1" dirty="0" smtClean="0">
                <a:solidFill>
                  <a:srgbClr val="660066"/>
                </a:solidFill>
              </a:rPr>
              <a:t>fibular artery </a:t>
            </a:r>
            <a:r>
              <a:rPr lang="en-US" dirty="0" smtClean="0"/>
              <a:t>branches from the posterior tibial artery.  </a:t>
            </a:r>
          </a:p>
          <a:p>
            <a:pPr>
              <a:buNone/>
            </a:pPr>
            <a:endParaRPr lang="en-US" b="1" dirty="0" smtClean="0"/>
          </a:p>
        </p:txBody>
      </p:sp>
      <p:grpSp>
        <p:nvGrpSpPr>
          <p:cNvPr id="11" name="Group 10"/>
          <p:cNvGrpSpPr/>
          <p:nvPr/>
        </p:nvGrpSpPr>
        <p:grpSpPr>
          <a:xfrm>
            <a:off x="1293385" y="3984601"/>
            <a:ext cx="6397013" cy="2388431"/>
            <a:chOff x="1293385" y="3984601"/>
            <a:chExt cx="6397013" cy="2388431"/>
          </a:xfrm>
        </p:grpSpPr>
        <p:sp>
          <p:nvSpPr>
            <p:cNvPr id="9" name="Freeform 8"/>
            <p:cNvSpPr/>
            <p:nvPr/>
          </p:nvSpPr>
          <p:spPr>
            <a:xfrm>
              <a:off x="1293385" y="3984601"/>
              <a:ext cx="337912" cy="442734"/>
            </a:xfrm>
            <a:custGeom>
              <a:avLst/>
              <a:gdLst>
                <a:gd name="connsiteX0" fmla="*/ 0 w 337912"/>
                <a:gd name="connsiteY0" fmla="*/ 0 h 442734"/>
                <a:gd name="connsiteX1" fmla="*/ 81565 w 337912"/>
                <a:gd name="connsiteY1" fmla="*/ 163113 h 442734"/>
                <a:gd name="connsiteX2" fmla="*/ 267999 w 337912"/>
                <a:gd name="connsiteY2" fmla="*/ 337876 h 442734"/>
                <a:gd name="connsiteX3" fmla="*/ 337912 w 337912"/>
                <a:gd name="connsiteY3" fmla="*/ 442734 h 442734"/>
              </a:gdLst>
              <a:ahLst/>
              <a:cxnLst>
                <a:cxn ang="0">
                  <a:pos x="connsiteX0" y="connsiteY0"/>
                </a:cxn>
                <a:cxn ang="0">
                  <a:pos x="connsiteX1" y="connsiteY1"/>
                </a:cxn>
                <a:cxn ang="0">
                  <a:pos x="connsiteX2" y="connsiteY2"/>
                </a:cxn>
                <a:cxn ang="0">
                  <a:pos x="connsiteX3" y="connsiteY3"/>
                </a:cxn>
              </a:cxnLst>
              <a:rect l="l" t="t" r="r" b="b"/>
              <a:pathLst>
                <a:path w="337912" h="442734">
                  <a:moveTo>
                    <a:pt x="0" y="0"/>
                  </a:moveTo>
                  <a:cubicBezTo>
                    <a:pt x="18449" y="53400"/>
                    <a:pt x="36898" y="106800"/>
                    <a:pt x="81565" y="163113"/>
                  </a:cubicBezTo>
                  <a:cubicBezTo>
                    <a:pt x="126232" y="219426"/>
                    <a:pt x="225275" y="291273"/>
                    <a:pt x="267999" y="337876"/>
                  </a:cubicBezTo>
                  <a:cubicBezTo>
                    <a:pt x="310723" y="384479"/>
                    <a:pt x="337912" y="442734"/>
                    <a:pt x="337912" y="442734"/>
                  </a:cubicBezTo>
                </a:path>
              </a:pathLst>
            </a:custGeom>
            <a:ln w="38100">
              <a:solidFill>
                <a:srgbClr val="00BA00"/>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571935" y="4567145"/>
              <a:ext cx="118463" cy="1805887"/>
            </a:xfrm>
            <a:custGeom>
              <a:avLst/>
              <a:gdLst>
                <a:gd name="connsiteX0" fmla="*/ 13594 w 118463"/>
                <a:gd name="connsiteY0" fmla="*/ 0 h 1805887"/>
                <a:gd name="connsiteX1" fmla="*/ 1942 w 118463"/>
                <a:gd name="connsiteY1" fmla="*/ 326225 h 1805887"/>
                <a:gd name="connsiteX2" fmla="*/ 25246 w 118463"/>
                <a:gd name="connsiteY2" fmla="*/ 734006 h 1805887"/>
                <a:gd name="connsiteX3" fmla="*/ 71855 w 118463"/>
                <a:gd name="connsiteY3" fmla="*/ 1421408 h 1805887"/>
                <a:gd name="connsiteX4" fmla="*/ 118463 w 118463"/>
                <a:gd name="connsiteY4" fmla="*/ 1805887 h 180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63" h="1805887">
                  <a:moveTo>
                    <a:pt x="13594" y="0"/>
                  </a:moveTo>
                  <a:cubicBezTo>
                    <a:pt x="6797" y="101945"/>
                    <a:pt x="0" y="203891"/>
                    <a:pt x="1942" y="326225"/>
                  </a:cubicBezTo>
                  <a:cubicBezTo>
                    <a:pt x="3884" y="448559"/>
                    <a:pt x="13594" y="551476"/>
                    <a:pt x="25246" y="734006"/>
                  </a:cubicBezTo>
                  <a:cubicBezTo>
                    <a:pt x="36898" y="916537"/>
                    <a:pt x="56319" y="1242761"/>
                    <a:pt x="71855" y="1421408"/>
                  </a:cubicBezTo>
                  <a:cubicBezTo>
                    <a:pt x="87391" y="1600055"/>
                    <a:pt x="118463" y="1805887"/>
                    <a:pt x="118463" y="1805887"/>
                  </a:cubicBezTo>
                </a:path>
              </a:pathLst>
            </a:custGeom>
            <a:ln w="38100">
              <a:solidFill>
                <a:srgbClr val="00BA00"/>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2" name="Freeform 11"/>
          <p:cNvSpPr/>
          <p:nvPr/>
        </p:nvSpPr>
        <p:spPr>
          <a:xfrm>
            <a:off x="1176864" y="4112761"/>
            <a:ext cx="93217" cy="2295223"/>
          </a:xfrm>
          <a:custGeom>
            <a:avLst/>
            <a:gdLst>
              <a:gd name="connsiteX0" fmla="*/ 58261 w 93217"/>
              <a:gd name="connsiteY0" fmla="*/ 0 h 2295223"/>
              <a:gd name="connsiteX1" fmla="*/ 93217 w 93217"/>
              <a:gd name="connsiteY1" fmla="*/ 757307 h 2295223"/>
              <a:gd name="connsiteX2" fmla="*/ 58261 w 93217"/>
              <a:gd name="connsiteY2" fmla="*/ 1281597 h 2295223"/>
              <a:gd name="connsiteX3" fmla="*/ 11652 w 93217"/>
              <a:gd name="connsiteY3" fmla="*/ 2132111 h 2295223"/>
              <a:gd name="connsiteX4" fmla="*/ 0 w 93217"/>
              <a:gd name="connsiteY4" fmla="*/ 2260271 h 229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7" h="2295223">
                <a:moveTo>
                  <a:pt x="58261" y="0"/>
                </a:moveTo>
                <a:cubicBezTo>
                  <a:pt x="75739" y="271854"/>
                  <a:pt x="93217" y="543708"/>
                  <a:pt x="93217" y="757307"/>
                </a:cubicBezTo>
                <a:cubicBezTo>
                  <a:pt x="93217" y="970906"/>
                  <a:pt x="71855" y="1052463"/>
                  <a:pt x="58261" y="1281597"/>
                </a:cubicBezTo>
                <a:cubicBezTo>
                  <a:pt x="44667" y="1510731"/>
                  <a:pt x="21362" y="1968999"/>
                  <a:pt x="11652" y="2132111"/>
                </a:cubicBezTo>
                <a:cubicBezTo>
                  <a:pt x="1942" y="2295223"/>
                  <a:pt x="0" y="2260271"/>
                  <a:pt x="0" y="2260271"/>
                </a:cubicBezTo>
              </a:path>
            </a:pathLst>
          </a:custGeom>
          <a:noFill/>
          <a:ln w="38100">
            <a:solidFill>
              <a:schemeClr val="tx2">
                <a:lumMod val="60000"/>
                <a:lumOff val="40000"/>
              </a:schemeClr>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8401177" y="302923"/>
            <a:ext cx="93217" cy="1211692"/>
          </a:xfrm>
          <a:custGeom>
            <a:avLst/>
            <a:gdLst>
              <a:gd name="connsiteX0" fmla="*/ 93217 w 93217"/>
              <a:gd name="connsiteY0" fmla="*/ 0 h 1211692"/>
              <a:gd name="connsiteX1" fmla="*/ 69913 w 93217"/>
              <a:gd name="connsiteY1" fmla="*/ 920420 h 1211692"/>
              <a:gd name="connsiteX2" fmla="*/ 0 w 93217"/>
              <a:gd name="connsiteY2" fmla="*/ 1211692 h 1211692"/>
              <a:gd name="connsiteX3" fmla="*/ 0 w 93217"/>
              <a:gd name="connsiteY3" fmla="*/ 1211692 h 1211692"/>
            </a:gdLst>
            <a:ahLst/>
            <a:cxnLst>
              <a:cxn ang="0">
                <a:pos x="connsiteX0" y="connsiteY0"/>
              </a:cxn>
              <a:cxn ang="0">
                <a:pos x="connsiteX1" y="connsiteY1"/>
              </a:cxn>
              <a:cxn ang="0">
                <a:pos x="connsiteX2" y="connsiteY2"/>
              </a:cxn>
              <a:cxn ang="0">
                <a:pos x="connsiteX3" y="connsiteY3"/>
              </a:cxn>
            </a:cxnLst>
            <a:rect l="l" t="t" r="r" b="b"/>
            <a:pathLst>
              <a:path w="93217" h="1211692">
                <a:moveTo>
                  <a:pt x="93217" y="0"/>
                </a:moveTo>
                <a:cubicBezTo>
                  <a:pt x="89333" y="359235"/>
                  <a:pt x="85449" y="718471"/>
                  <a:pt x="69913" y="920420"/>
                </a:cubicBezTo>
                <a:cubicBezTo>
                  <a:pt x="54377" y="1122369"/>
                  <a:pt x="0" y="1211692"/>
                  <a:pt x="0" y="1211692"/>
                </a:cubicBezTo>
                <a:lnTo>
                  <a:pt x="0" y="1211692"/>
                </a:lnTo>
              </a:path>
            </a:pathLst>
          </a:custGeom>
          <a:ln w="38100">
            <a:solidFill>
              <a:schemeClr val="accent6">
                <a:lumMod val="75000"/>
              </a:schemeClr>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1328342" y="4928323"/>
            <a:ext cx="256346" cy="1545684"/>
          </a:xfrm>
          <a:custGeom>
            <a:avLst/>
            <a:gdLst>
              <a:gd name="connsiteX0" fmla="*/ 0 w 256346"/>
              <a:gd name="connsiteY0" fmla="*/ 0 h 1545684"/>
              <a:gd name="connsiteX1" fmla="*/ 139825 w 256346"/>
              <a:gd name="connsiteY1" fmla="*/ 547591 h 1545684"/>
              <a:gd name="connsiteX2" fmla="*/ 209738 w 256346"/>
              <a:gd name="connsiteY2" fmla="*/ 1048579 h 1545684"/>
              <a:gd name="connsiteX3" fmla="*/ 244694 w 256346"/>
              <a:gd name="connsiteY3" fmla="*/ 1479662 h 1545684"/>
              <a:gd name="connsiteX4" fmla="*/ 256346 w 256346"/>
              <a:gd name="connsiteY4" fmla="*/ 1444709 h 1545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46" h="1545684">
                <a:moveTo>
                  <a:pt x="0" y="0"/>
                </a:moveTo>
                <a:cubicBezTo>
                  <a:pt x="52434" y="186414"/>
                  <a:pt x="104869" y="372828"/>
                  <a:pt x="139825" y="547591"/>
                </a:cubicBezTo>
                <a:cubicBezTo>
                  <a:pt x="174781" y="722354"/>
                  <a:pt x="192260" y="893234"/>
                  <a:pt x="209738" y="1048579"/>
                </a:cubicBezTo>
                <a:cubicBezTo>
                  <a:pt x="227216" y="1203924"/>
                  <a:pt x="236926" y="1413640"/>
                  <a:pt x="244694" y="1479662"/>
                </a:cubicBezTo>
                <a:cubicBezTo>
                  <a:pt x="252462" y="1545684"/>
                  <a:pt x="256346" y="1444709"/>
                  <a:pt x="256346" y="1444709"/>
                </a:cubicBezTo>
              </a:path>
            </a:pathLst>
          </a:custGeom>
          <a:ln w="38100">
            <a:solidFill>
              <a:srgbClr val="800EBC"/>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5943600" y="1154668"/>
            <a:ext cx="1746798" cy="369332"/>
          </a:xfrm>
          <a:prstGeom prst="rect">
            <a:avLst/>
          </a:prstGeom>
          <a:solidFill>
            <a:schemeClr val="bg1"/>
          </a:solidFill>
          <a:ln>
            <a:solidFill>
              <a:schemeClr val="tx1"/>
            </a:solidFill>
          </a:ln>
        </p:spPr>
        <p:txBody>
          <a:bodyPr wrap="square" rtlCol="0">
            <a:spAutoFit/>
          </a:bodyPr>
          <a:lstStyle/>
          <a:p>
            <a:r>
              <a:rPr lang="en-US" dirty="0" smtClean="0"/>
              <a:t>Adductor canal</a:t>
            </a:r>
            <a:endParaRPr lang="en-US" dirty="0"/>
          </a:p>
        </p:txBody>
      </p:sp>
      <p:cxnSp>
        <p:nvCxnSpPr>
          <p:cNvPr id="19" name="Straight Arrow Connector 18"/>
          <p:cNvCxnSpPr>
            <a:stCxn id="18" idx="3"/>
          </p:cNvCxnSpPr>
          <p:nvPr/>
        </p:nvCxnSpPr>
        <p:spPr>
          <a:xfrm flipV="1">
            <a:off x="7690398" y="985667"/>
            <a:ext cx="691602" cy="3536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631297" y="985667"/>
            <a:ext cx="1199347" cy="646331"/>
          </a:xfrm>
          <a:prstGeom prst="rect">
            <a:avLst/>
          </a:prstGeom>
          <a:solidFill>
            <a:schemeClr val="bg1"/>
          </a:solidFill>
          <a:ln>
            <a:solidFill>
              <a:schemeClr val="tx1"/>
            </a:solidFill>
          </a:ln>
        </p:spPr>
        <p:txBody>
          <a:bodyPr wrap="square" rtlCol="0">
            <a:spAutoFit/>
          </a:bodyPr>
          <a:lstStyle/>
          <a:p>
            <a:r>
              <a:rPr lang="en-US" dirty="0" smtClean="0"/>
              <a:t>Adductor hiatus</a:t>
            </a:r>
            <a:endParaRPr lang="en-US" dirty="0"/>
          </a:p>
        </p:txBody>
      </p:sp>
      <p:cxnSp>
        <p:nvCxnSpPr>
          <p:cNvPr id="25" name="Straight Arrow Connector 24"/>
          <p:cNvCxnSpPr>
            <a:stCxn id="24" idx="1"/>
          </p:cNvCxnSpPr>
          <p:nvPr/>
        </p:nvCxnSpPr>
        <p:spPr>
          <a:xfrm rot="10800000" flipV="1">
            <a:off x="778265" y="1308833"/>
            <a:ext cx="853033" cy="20578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885561" y="1095183"/>
            <a:ext cx="7492312" cy="2936022"/>
            <a:chOff x="885561" y="1095183"/>
            <a:chExt cx="7492312" cy="2936022"/>
          </a:xfrm>
        </p:grpSpPr>
        <p:grpSp>
          <p:nvGrpSpPr>
            <p:cNvPr id="16" name="Group 15"/>
            <p:cNvGrpSpPr/>
            <p:nvPr/>
          </p:nvGrpSpPr>
          <p:grpSpPr>
            <a:xfrm>
              <a:off x="885561" y="1095183"/>
              <a:ext cx="7492312" cy="2936022"/>
              <a:chOff x="885561" y="1095183"/>
              <a:chExt cx="7492312" cy="2936022"/>
            </a:xfrm>
          </p:grpSpPr>
          <p:sp>
            <p:nvSpPr>
              <p:cNvPr id="13" name="Freeform 12"/>
              <p:cNvSpPr/>
              <p:nvPr/>
            </p:nvSpPr>
            <p:spPr>
              <a:xfrm>
                <a:off x="885561" y="1095183"/>
                <a:ext cx="337911" cy="2936022"/>
              </a:xfrm>
              <a:custGeom>
                <a:avLst/>
                <a:gdLst>
                  <a:gd name="connsiteX0" fmla="*/ 0 w 337911"/>
                  <a:gd name="connsiteY0" fmla="*/ 0 h 2936022"/>
                  <a:gd name="connsiteX1" fmla="*/ 93217 w 337911"/>
                  <a:gd name="connsiteY1" fmla="*/ 256319 h 2936022"/>
                  <a:gd name="connsiteX2" fmla="*/ 163130 w 337911"/>
                  <a:gd name="connsiteY2" fmla="*/ 675751 h 2936022"/>
                  <a:gd name="connsiteX3" fmla="*/ 198086 w 337911"/>
                  <a:gd name="connsiteY3" fmla="*/ 1153437 h 2936022"/>
                  <a:gd name="connsiteX4" fmla="*/ 186434 w 337911"/>
                  <a:gd name="connsiteY4" fmla="*/ 1502964 h 2936022"/>
                  <a:gd name="connsiteX5" fmla="*/ 174782 w 337911"/>
                  <a:gd name="connsiteY5" fmla="*/ 1934046 h 2936022"/>
                  <a:gd name="connsiteX6" fmla="*/ 279651 w 337911"/>
                  <a:gd name="connsiteY6" fmla="*/ 2516590 h 2936022"/>
                  <a:gd name="connsiteX7" fmla="*/ 337911 w 337911"/>
                  <a:gd name="connsiteY7" fmla="*/ 2936022 h 2936022"/>
                  <a:gd name="connsiteX8" fmla="*/ 337911 w 337911"/>
                  <a:gd name="connsiteY8" fmla="*/ 2936022 h 293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11" h="2936022">
                    <a:moveTo>
                      <a:pt x="0" y="0"/>
                    </a:moveTo>
                    <a:cubicBezTo>
                      <a:pt x="33014" y="71847"/>
                      <a:pt x="66029" y="143694"/>
                      <a:pt x="93217" y="256319"/>
                    </a:cubicBezTo>
                    <a:cubicBezTo>
                      <a:pt x="120405" y="368944"/>
                      <a:pt x="145652" y="526231"/>
                      <a:pt x="163130" y="675751"/>
                    </a:cubicBezTo>
                    <a:cubicBezTo>
                      <a:pt x="180608" y="825271"/>
                      <a:pt x="194202" y="1015568"/>
                      <a:pt x="198086" y="1153437"/>
                    </a:cubicBezTo>
                    <a:cubicBezTo>
                      <a:pt x="201970" y="1291306"/>
                      <a:pt x="190318" y="1372863"/>
                      <a:pt x="186434" y="1502964"/>
                    </a:cubicBezTo>
                    <a:cubicBezTo>
                      <a:pt x="182550" y="1633066"/>
                      <a:pt x="159246" y="1765108"/>
                      <a:pt x="174782" y="1934046"/>
                    </a:cubicBezTo>
                    <a:cubicBezTo>
                      <a:pt x="190318" y="2102984"/>
                      <a:pt x="252463" y="2349594"/>
                      <a:pt x="279651" y="2516590"/>
                    </a:cubicBezTo>
                    <a:cubicBezTo>
                      <a:pt x="306839" y="2683586"/>
                      <a:pt x="337911" y="2936022"/>
                      <a:pt x="337911" y="2936022"/>
                    </a:cubicBezTo>
                    <a:lnTo>
                      <a:pt x="337911" y="2936022"/>
                    </a:lnTo>
                  </a:path>
                </a:pathLst>
              </a:custGeom>
              <a:ln w="38100">
                <a:solidFill>
                  <a:srgbClr val="F1F949"/>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8232222" y="1572869"/>
                <a:ext cx="145651" cy="384479"/>
              </a:xfrm>
              <a:custGeom>
                <a:avLst/>
                <a:gdLst>
                  <a:gd name="connsiteX0" fmla="*/ 145651 w 145651"/>
                  <a:gd name="connsiteY0" fmla="*/ 0 h 384479"/>
                  <a:gd name="connsiteX1" fmla="*/ 110695 w 145651"/>
                  <a:gd name="connsiteY1" fmla="*/ 198065 h 384479"/>
                  <a:gd name="connsiteX2" fmla="*/ 17478 w 145651"/>
                  <a:gd name="connsiteY2" fmla="*/ 349526 h 384479"/>
                  <a:gd name="connsiteX3" fmla="*/ 5826 w 145651"/>
                  <a:gd name="connsiteY3" fmla="*/ 384479 h 384479"/>
                </a:gdLst>
                <a:ahLst/>
                <a:cxnLst>
                  <a:cxn ang="0">
                    <a:pos x="connsiteX0" y="connsiteY0"/>
                  </a:cxn>
                  <a:cxn ang="0">
                    <a:pos x="connsiteX1" y="connsiteY1"/>
                  </a:cxn>
                  <a:cxn ang="0">
                    <a:pos x="connsiteX2" y="connsiteY2"/>
                  </a:cxn>
                  <a:cxn ang="0">
                    <a:pos x="connsiteX3" y="connsiteY3"/>
                  </a:cxn>
                </a:cxnLst>
                <a:rect l="l" t="t" r="r" b="b"/>
                <a:pathLst>
                  <a:path w="145651" h="384479">
                    <a:moveTo>
                      <a:pt x="145651" y="0"/>
                    </a:moveTo>
                    <a:cubicBezTo>
                      <a:pt x="138854" y="69905"/>
                      <a:pt x="132057" y="139811"/>
                      <a:pt x="110695" y="198065"/>
                    </a:cubicBezTo>
                    <a:cubicBezTo>
                      <a:pt x="89333" y="256319"/>
                      <a:pt x="34956" y="318457"/>
                      <a:pt x="17478" y="349526"/>
                    </a:cubicBezTo>
                    <a:cubicBezTo>
                      <a:pt x="0" y="380595"/>
                      <a:pt x="5826" y="384479"/>
                      <a:pt x="5826" y="384479"/>
                    </a:cubicBezTo>
                  </a:path>
                </a:pathLst>
              </a:custGeom>
              <a:ln w="38100">
                <a:solidFill>
                  <a:srgbClr val="F1F949"/>
                </a:solidFill>
                <a:prstDash val="lg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3" name="Freeform 32"/>
            <p:cNvSpPr/>
            <p:nvPr/>
          </p:nvSpPr>
          <p:spPr>
            <a:xfrm>
              <a:off x="8093957" y="1971762"/>
              <a:ext cx="105841" cy="1158549"/>
            </a:xfrm>
            <a:custGeom>
              <a:avLst/>
              <a:gdLst>
                <a:gd name="connsiteX0" fmla="*/ 105841 w 105841"/>
                <a:gd name="connsiteY0" fmla="*/ 0 h 1158549"/>
                <a:gd name="connsiteX1" fmla="*/ 38995 w 105841"/>
                <a:gd name="connsiteY1" fmla="*/ 378757 h 1158549"/>
                <a:gd name="connsiteX2" fmla="*/ 5571 w 105841"/>
                <a:gd name="connsiteY2" fmla="*/ 902332 h 1158549"/>
                <a:gd name="connsiteX3" fmla="*/ 5571 w 105841"/>
                <a:gd name="connsiteY3" fmla="*/ 1158549 h 1158549"/>
              </a:gdLst>
              <a:ahLst/>
              <a:cxnLst>
                <a:cxn ang="0">
                  <a:pos x="connsiteX0" y="connsiteY0"/>
                </a:cxn>
                <a:cxn ang="0">
                  <a:pos x="connsiteX1" y="connsiteY1"/>
                </a:cxn>
                <a:cxn ang="0">
                  <a:pos x="connsiteX2" y="connsiteY2"/>
                </a:cxn>
                <a:cxn ang="0">
                  <a:pos x="connsiteX3" y="connsiteY3"/>
                </a:cxn>
              </a:cxnLst>
              <a:rect l="l" t="t" r="r" b="b"/>
              <a:pathLst>
                <a:path w="105841" h="1158549">
                  <a:moveTo>
                    <a:pt x="105841" y="0"/>
                  </a:moveTo>
                  <a:cubicBezTo>
                    <a:pt x="80774" y="114184"/>
                    <a:pt x="55707" y="228368"/>
                    <a:pt x="38995" y="378757"/>
                  </a:cubicBezTo>
                  <a:cubicBezTo>
                    <a:pt x="22283" y="529146"/>
                    <a:pt x="11142" y="772367"/>
                    <a:pt x="5571" y="902332"/>
                  </a:cubicBezTo>
                  <a:cubicBezTo>
                    <a:pt x="0" y="1032297"/>
                    <a:pt x="5571" y="1158549"/>
                    <a:pt x="5571" y="1158549"/>
                  </a:cubicBezTo>
                </a:path>
              </a:pathLst>
            </a:custGeom>
            <a:ln w="47625">
              <a:solidFill>
                <a:srgbClr val="FFFF00">
                  <a:alpha val="54000"/>
                </a:srgbClr>
              </a:solidFill>
              <a:prstDash val="lg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20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3810000" y="-228600"/>
            <a:ext cx="4876800" cy="5478424"/>
          </a:xfrm>
          <a:prstGeom prst="rect">
            <a:avLst/>
          </a:prstGeom>
          <a:noFill/>
        </p:spPr>
        <p:txBody>
          <a:bodyPr wrap="square" rtlCol="0">
            <a:spAutoFit/>
          </a:bodyPr>
          <a:lstStyle/>
          <a:p>
            <a:endParaRPr lang="en-US" sz="1600" b="1" dirty="0" smtClean="0">
              <a:solidFill>
                <a:srgbClr val="0070C0"/>
              </a:solidFill>
            </a:endParaRPr>
          </a:p>
          <a:p>
            <a:r>
              <a:rPr lang="en-US" sz="2400" b="1" dirty="0" smtClean="0">
                <a:solidFill>
                  <a:srgbClr val="0070C0"/>
                </a:solidFill>
              </a:rPr>
              <a:t>             </a:t>
            </a:r>
          </a:p>
          <a:p>
            <a:r>
              <a:rPr lang="en-US" sz="4000" b="1" dirty="0" smtClean="0">
                <a:solidFill>
                  <a:srgbClr val="0070C0"/>
                </a:solidFill>
              </a:rPr>
              <a:t>    </a:t>
            </a:r>
            <a:r>
              <a:rPr lang="en-US" sz="4000" b="1" dirty="0" smtClean="0">
                <a:solidFill>
                  <a:schemeClr val="accent6">
                    <a:lumMod val="75000"/>
                  </a:schemeClr>
                </a:solidFill>
              </a:rPr>
              <a:t>The Lower Leg</a:t>
            </a:r>
          </a:p>
          <a:p>
            <a:endParaRPr lang="en-US" dirty="0" smtClean="0">
              <a:solidFill>
                <a:srgbClr val="0070C0"/>
              </a:solidFill>
            </a:endParaRPr>
          </a:p>
          <a:p>
            <a:r>
              <a:rPr lang="en-US" dirty="0" smtClean="0"/>
              <a:t>The lower limb is composed of the fibula and tibia.  </a:t>
            </a:r>
          </a:p>
          <a:p>
            <a:endParaRPr lang="en-US" dirty="0" smtClean="0"/>
          </a:p>
          <a:p>
            <a:r>
              <a:rPr lang="en-US" dirty="0" smtClean="0"/>
              <a:t>The lower leg is much more constricted in comparison to the range of motion of the thigh. The primary function of the muscles in the lower leg is movement of the the bones in the foot.  Bound together by the </a:t>
            </a:r>
            <a:r>
              <a:rPr lang="en-US" dirty="0" err="1" smtClean="0"/>
              <a:t>interosseous</a:t>
            </a:r>
            <a:r>
              <a:rPr lang="en-US" dirty="0" smtClean="0"/>
              <a:t> membrane, the tibia and fibula are virtually immobile. </a:t>
            </a:r>
          </a:p>
          <a:p>
            <a:endParaRPr lang="en-US" dirty="0" smtClean="0"/>
          </a:p>
          <a:p>
            <a:r>
              <a:rPr lang="en-US" dirty="0" smtClean="0"/>
              <a:t>We will begin understanding the lower leg by covering the surface anatomy of the fibula and tibia.</a:t>
            </a:r>
          </a:p>
        </p:txBody>
      </p:sp>
      <p:pic>
        <p:nvPicPr>
          <p:cNvPr id="5" name="Picture 4" descr="Fig._24.1_A-3.jpg"/>
          <p:cNvPicPr>
            <a:picLocks noChangeAspect="1"/>
          </p:cNvPicPr>
          <p:nvPr/>
        </p:nvPicPr>
        <p:blipFill>
          <a:blip r:embed="rId2"/>
          <a:srcRect l="28049" t="-1220" r="29268"/>
          <a:stretch>
            <a:fillRect/>
          </a:stretch>
        </p:blipFill>
        <p:spPr>
          <a:xfrm>
            <a:off x="914400" y="228600"/>
            <a:ext cx="2667000" cy="6324600"/>
          </a:xfrm>
          <a:prstGeom prst="rect">
            <a:avLst/>
          </a:prstGeom>
        </p:spPr>
      </p:pic>
      <p:sp>
        <p:nvSpPr>
          <p:cNvPr id="7" name="Freeform 6"/>
          <p:cNvSpPr/>
          <p:nvPr/>
        </p:nvSpPr>
        <p:spPr>
          <a:xfrm>
            <a:off x="-4343400" y="914400"/>
            <a:ext cx="687799" cy="2353147"/>
          </a:xfrm>
          <a:custGeom>
            <a:avLst/>
            <a:gdLst>
              <a:gd name="connsiteX0" fmla="*/ 135636 w 525780"/>
              <a:gd name="connsiteY0" fmla="*/ 42672 h 2580132"/>
              <a:gd name="connsiteX1" fmla="*/ 53340 w 525780"/>
              <a:gd name="connsiteY1" fmla="*/ 60960 h 2580132"/>
              <a:gd name="connsiteX2" fmla="*/ 7620 w 525780"/>
              <a:gd name="connsiteY2" fmla="*/ 97536 h 2580132"/>
              <a:gd name="connsiteX3" fmla="*/ 7620 w 525780"/>
              <a:gd name="connsiteY3" fmla="*/ 188976 h 2580132"/>
              <a:gd name="connsiteX4" fmla="*/ 25908 w 525780"/>
              <a:gd name="connsiteY4" fmla="*/ 262128 h 2580132"/>
              <a:gd name="connsiteX5" fmla="*/ 53340 w 525780"/>
              <a:gd name="connsiteY5" fmla="*/ 326136 h 2580132"/>
              <a:gd name="connsiteX6" fmla="*/ 80772 w 525780"/>
              <a:gd name="connsiteY6" fmla="*/ 563880 h 2580132"/>
              <a:gd name="connsiteX7" fmla="*/ 126492 w 525780"/>
              <a:gd name="connsiteY7" fmla="*/ 1149096 h 2580132"/>
              <a:gd name="connsiteX8" fmla="*/ 163068 w 525780"/>
              <a:gd name="connsiteY8" fmla="*/ 1652016 h 2580132"/>
              <a:gd name="connsiteX9" fmla="*/ 153924 w 525780"/>
              <a:gd name="connsiteY9" fmla="*/ 2026920 h 2580132"/>
              <a:gd name="connsiteX10" fmla="*/ 80772 w 525780"/>
              <a:gd name="connsiteY10" fmla="*/ 2209800 h 2580132"/>
              <a:gd name="connsiteX11" fmla="*/ 53340 w 525780"/>
              <a:gd name="connsiteY11" fmla="*/ 2337816 h 2580132"/>
              <a:gd name="connsiteX12" fmla="*/ 80772 w 525780"/>
              <a:gd name="connsiteY12" fmla="*/ 2520696 h 2580132"/>
              <a:gd name="connsiteX13" fmla="*/ 281940 w 525780"/>
              <a:gd name="connsiteY13" fmla="*/ 2484120 h 2580132"/>
              <a:gd name="connsiteX14" fmla="*/ 419100 w 525780"/>
              <a:gd name="connsiteY14" fmla="*/ 2575560 h 2580132"/>
              <a:gd name="connsiteX15" fmla="*/ 409956 w 525780"/>
              <a:gd name="connsiteY15" fmla="*/ 2456688 h 2580132"/>
              <a:gd name="connsiteX16" fmla="*/ 510540 w 525780"/>
              <a:gd name="connsiteY16" fmla="*/ 2410968 h 2580132"/>
              <a:gd name="connsiteX17" fmla="*/ 501396 w 525780"/>
              <a:gd name="connsiteY17" fmla="*/ 2328672 h 2580132"/>
              <a:gd name="connsiteX18" fmla="*/ 473964 w 525780"/>
              <a:gd name="connsiteY18" fmla="*/ 2273808 h 2580132"/>
              <a:gd name="connsiteX19" fmla="*/ 428244 w 525780"/>
              <a:gd name="connsiteY19" fmla="*/ 2209800 h 2580132"/>
              <a:gd name="connsiteX20" fmla="*/ 355092 w 525780"/>
              <a:gd name="connsiteY20" fmla="*/ 2081784 h 2580132"/>
              <a:gd name="connsiteX21" fmla="*/ 336804 w 525780"/>
              <a:gd name="connsiteY21" fmla="*/ 1752600 h 2580132"/>
              <a:gd name="connsiteX22" fmla="*/ 309372 w 525780"/>
              <a:gd name="connsiteY22" fmla="*/ 1240536 h 2580132"/>
              <a:gd name="connsiteX23" fmla="*/ 272796 w 525780"/>
              <a:gd name="connsiteY23" fmla="*/ 573024 h 2580132"/>
              <a:gd name="connsiteX24" fmla="*/ 281940 w 525780"/>
              <a:gd name="connsiteY24" fmla="*/ 390144 h 2580132"/>
              <a:gd name="connsiteX25" fmla="*/ 345948 w 525780"/>
              <a:gd name="connsiteY25" fmla="*/ 280416 h 2580132"/>
              <a:gd name="connsiteX26" fmla="*/ 382524 w 525780"/>
              <a:gd name="connsiteY26" fmla="*/ 198120 h 2580132"/>
              <a:gd name="connsiteX27" fmla="*/ 364236 w 525780"/>
              <a:gd name="connsiteY27" fmla="*/ 97536 h 2580132"/>
              <a:gd name="connsiteX28" fmla="*/ 281940 w 525780"/>
              <a:gd name="connsiteY28" fmla="*/ 15240 h 2580132"/>
              <a:gd name="connsiteX29" fmla="*/ 227076 w 525780"/>
              <a:gd name="connsiteY29" fmla="*/ 6096 h 2580132"/>
              <a:gd name="connsiteX30" fmla="*/ 135636 w 525780"/>
              <a:gd name="connsiteY30" fmla="*/ 42672 h 2580132"/>
              <a:gd name="connsiteX0" fmla="*/ 134814 w 524958"/>
              <a:gd name="connsiteY0" fmla="*/ 42672 h 2580132"/>
              <a:gd name="connsiteX1" fmla="*/ 52518 w 524958"/>
              <a:gd name="connsiteY1" fmla="*/ 60960 h 2580132"/>
              <a:gd name="connsiteX2" fmla="*/ 65875 w 524958"/>
              <a:gd name="connsiteY2" fmla="*/ 254573 h 2580132"/>
              <a:gd name="connsiteX3" fmla="*/ 6798 w 524958"/>
              <a:gd name="connsiteY3" fmla="*/ 188976 h 2580132"/>
              <a:gd name="connsiteX4" fmla="*/ 25086 w 524958"/>
              <a:gd name="connsiteY4" fmla="*/ 262128 h 2580132"/>
              <a:gd name="connsiteX5" fmla="*/ 52518 w 524958"/>
              <a:gd name="connsiteY5" fmla="*/ 326136 h 2580132"/>
              <a:gd name="connsiteX6" fmla="*/ 79950 w 524958"/>
              <a:gd name="connsiteY6" fmla="*/ 563880 h 2580132"/>
              <a:gd name="connsiteX7" fmla="*/ 125670 w 524958"/>
              <a:gd name="connsiteY7" fmla="*/ 1149096 h 2580132"/>
              <a:gd name="connsiteX8" fmla="*/ 162246 w 524958"/>
              <a:gd name="connsiteY8" fmla="*/ 1652016 h 2580132"/>
              <a:gd name="connsiteX9" fmla="*/ 153102 w 524958"/>
              <a:gd name="connsiteY9" fmla="*/ 2026920 h 2580132"/>
              <a:gd name="connsiteX10" fmla="*/ 79950 w 524958"/>
              <a:gd name="connsiteY10" fmla="*/ 2209800 h 2580132"/>
              <a:gd name="connsiteX11" fmla="*/ 52518 w 524958"/>
              <a:gd name="connsiteY11" fmla="*/ 2337816 h 2580132"/>
              <a:gd name="connsiteX12" fmla="*/ 79950 w 524958"/>
              <a:gd name="connsiteY12" fmla="*/ 2520696 h 2580132"/>
              <a:gd name="connsiteX13" fmla="*/ 281118 w 524958"/>
              <a:gd name="connsiteY13" fmla="*/ 2484120 h 2580132"/>
              <a:gd name="connsiteX14" fmla="*/ 418278 w 524958"/>
              <a:gd name="connsiteY14" fmla="*/ 2575560 h 2580132"/>
              <a:gd name="connsiteX15" fmla="*/ 409134 w 524958"/>
              <a:gd name="connsiteY15" fmla="*/ 2456688 h 2580132"/>
              <a:gd name="connsiteX16" fmla="*/ 509718 w 524958"/>
              <a:gd name="connsiteY16" fmla="*/ 2410968 h 2580132"/>
              <a:gd name="connsiteX17" fmla="*/ 500574 w 524958"/>
              <a:gd name="connsiteY17" fmla="*/ 2328672 h 2580132"/>
              <a:gd name="connsiteX18" fmla="*/ 473142 w 524958"/>
              <a:gd name="connsiteY18" fmla="*/ 2273808 h 2580132"/>
              <a:gd name="connsiteX19" fmla="*/ 427422 w 524958"/>
              <a:gd name="connsiteY19" fmla="*/ 2209800 h 2580132"/>
              <a:gd name="connsiteX20" fmla="*/ 354270 w 524958"/>
              <a:gd name="connsiteY20" fmla="*/ 2081784 h 2580132"/>
              <a:gd name="connsiteX21" fmla="*/ 335982 w 524958"/>
              <a:gd name="connsiteY21" fmla="*/ 1752600 h 2580132"/>
              <a:gd name="connsiteX22" fmla="*/ 308550 w 524958"/>
              <a:gd name="connsiteY22" fmla="*/ 1240536 h 2580132"/>
              <a:gd name="connsiteX23" fmla="*/ 271974 w 524958"/>
              <a:gd name="connsiteY23" fmla="*/ 573024 h 2580132"/>
              <a:gd name="connsiteX24" fmla="*/ 281118 w 524958"/>
              <a:gd name="connsiteY24" fmla="*/ 390144 h 2580132"/>
              <a:gd name="connsiteX25" fmla="*/ 345126 w 524958"/>
              <a:gd name="connsiteY25" fmla="*/ 280416 h 2580132"/>
              <a:gd name="connsiteX26" fmla="*/ 381702 w 524958"/>
              <a:gd name="connsiteY26" fmla="*/ 198120 h 2580132"/>
              <a:gd name="connsiteX27" fmla="*/ 363414 w 524958"/>
              <a:gd name="connsiteY27" fmla="*/ 97536 h 2580132"/>
              <a:gd name="connsiteX28" fmla="*/ 281118 w 524958"/>
              <a:gd name="connsiteY28" fmla="*/ 15240 h 2580132"/>
              <a:gd name="connsiteX29" fmla="*/ 226254 w 524958"/>
              <a:gd name="connsiteY29" fmla="*/ 6096 h 2580132"/>
              <a:gd name="connsiteX30" fmla="*/ 134814 w 524958"/>
              <a:gd name="connsiteY30" fmla="*/ 42672 h 2580132"/>
              <a:gd name="connsiteX0" fmla="*/ 134814 w 524958"/>
              <a:gd name="connsiteY0" fmla="*/ 42672 h 2580132"/>
              <a:gd name="connsiteX1" fmla="*/ 111595 w 524958"/>
              <a:gd name="connsiteY1" fmla="*/ 139479 h 2580132"/>
              <a:gd name="connsiteX2" fmla="*/ 65875 w 524958"/>
              <a:gd name="connsiteY2" fmla="*/ 254573 h 2580132"/>
              <a:gd name="connsiteX3" fmla="*/ 6798 w 524958"/>
              <a:gd name="connsiteY3" fmla="*/ 188976 h 2580132"/>
              <a:gd name="connsiteX4" fmla="*/ 25086 w 524958"/>
              <a:gd name="connsiteY4" fmla="*/ 262128 h 2580132"/>
              <a:gd name="connsiteX5" fmla="*/ 52518 w 524958"/>
              <a:gd name="connsiteY5" fmla="*/ 326136 h 2580132"/>
              <a:gd name="connsiteX6" fmla="*/ 79950 w 524958"/>
              <a:gd name="connsiteY6" fmla="*/ 563880 h 2580132"/>
              <a:gd name="connsiteX7" fmla="*/ 125670 w 524958"/>
              <a:gd name="connsiteY7" fmla="*/ 1149096 h 2580132"/>
              <a:gd name="connsiteX8" fmla="*/ 162246 w 524958"/>
              <a:gd name="connsiteY8" fmla="*/ 1652016 h 2580132"/>
              <a:gd name="connsiteX9" fmla="*/ 153102 w 524958"/>
              <a:gd name="connsiteY9" fmla="*/ 2026920 h 2580132"/>
              <a:gd name="connsiteX10" fmla="*/ 79950 w 524958"/>
              <a:gd name="connsiteY10" fmla="*/ 2209800 h 2580132"/>
              <a:gd name="connsiteX11" fmla="*/ 52518 w 524958"/>
              <a:gd name="connsiteY11" fmla="*/ 2337816 h 2580132"/>
              <a:gd name="connsiteX12" fmla="*/ 79950 w 524958"/>
              <a:gd name="connsiteY12" fmla="*/ 2520696 h 2580132"/>
              <a:gd name="connsiteX13" fmla="*/ 281118 w 524958"/>
              <a:gd name="connsiteY13" fmla="*/ 2484120 h 2580132"/>
              <a:gd name="connsiteX14" fmla="*/ 418278 w 524958"/>
              <a:gd name="connsiteY14" fmla="*/ 2575560 h 2580132"/>
              <a:gd name="connsiteX15" fmla="*/ 409134 w 524958"/>
              <a:gd name="connsiteY15" fmla="*/ 2456688 h 2580132"/>
              <a:gd name="connsiteX16" fmla="*/ 509718 w 524958"/>
              <a:gd name="connsiteY16" fmla="*/ 2410968 h 2580132"/>
              <a:gd name="connsiteX17" fmla="*/ 500574 w 524958"/>
              <a:gd name="connsiteY17" fmla="*/ 2328672 h 2580132"/>
              <a:gd name="connsiteX18" fmla="*/ 473142 w 524958"/>
              <a:gd name="connsiteY18" fmla="*/ 2273808 h 2580132"/>
              <a:gd name="connsiteX19" fmla="*/ 427422 w 524958"/>
              <a:gd name="connsiteY19" fmla="*/ 2209800 h 2580132"/>
              <a:gd name="connsiteX20" fmla="*/ 354270 w 524958"/>
              <a:gd name="connsiteY20" fmla="*/ 2081784 h 2580132"/>
              <a:gd name="connsiteX21" fmla="*/ 335982 w 524958"/>
              <a:gd name="connsiteY21" fmla="*/ 1752600 h 2580132"/>
              <a:gd name="connsiteX22" fmla="*/ 308550 w 524958"/>
              <a:gd name="connsiteY22" fmla="*/ 1240536 h 2580132"/>
              <a:gd name="connsiteX23" fmla="*/ 271974 w 524958"/>
              <a:gd name="connsiteY23" fmla="*/ 573024 h 2580132"/>
              <a:gd name="connsiteX24" fmla="*/ 281118 w 524958"/>
              <a:gd name="connsiteY24" fmla="*/ 390144 h 2580132"/>
              <a:gd name="connsiteX25" fmla="*/ 345126 w 524958"/>
              <a:gd name="connsiteY25" fmla="*/ 280416 h 2580132"/>
              <a:gd name="connsiteX26" fmla="*/ 381702 w 524958"/>
              <a:gd name="connsiteY26" fmla="*/ 198120 h 2580132"/>
              <a:gd name="connsiteX27" fmla="*/ 363414 w 524958"/>
              <a:gd name="connsiteY27" fmla="*/ 97536 h 2580132"/>
              <a:gd name="connsiteX28" fmla="*/ 281118 w 524958"/>
              <a:gd name="connsiteY28" fmla="*/ 15240 h 2580132"/>
              <a:gd name="connsiteX29" fmla="*/ 226254 w 524958"/>
              <a:gd name="connsiteY29" fmla="*/ 6096 h 2580132"/>
              <a:gd name="connsiteX30" fmla="*/ 134814 w 524958"/>
              <a:gd name="connsiteY30" fmla="*/ 42672 h 2580132"/>
              <a:gd name="connsiteX0" fmla="*/ 193891 w 524958"/>
              <a:gd name="connsiteY0" fmla="*/ 224359 h 2604781"/>
              <a:gd name="connsiteX1" fmla="*/ 111595 w 524958"/>
              <a:gd name="connsiteY1" fmla="*/ 164128 h 2604781"/>
              <a:gd name="connsiteX2" fmla="*/ 65875 w 524958"/>
              <a:gd name="connsiteY2" fmla="*/ 279222 h 2604781"/>
              <a:gd name="connsiteX3" fmla="*/ 6798 w 524958"/>
              <a:gd name="connsiteY3" fmla="*/ 213625 h 2604781"/>
              <a:gd name="connsiteX4" fmla="*/ 25086 w 524958"/>
              <a:gd name="connsiteY4" fmla="*/ 286777 h 2604781"/>
              <a:gd name="connsiteX5" fmla="*/ 52518 w 524958"/>
              <a:gd name="connsiteY5" fmla="*/ 350785 h 2604781"/>
              <a:gd name="connsiteX6" fmla="*/ 79950 w 524958"/>
              <a:gd name="connsiteY6" fmla="*/ 588529 h 2604781"/>
              <a:gd name="connsiteX7" fmla="*/ 125670 w 524958"/>
              <a:gd name="connsiteY7" fmla="*/ 1173745 h 2604781"/>
              <a:gd name="connsiteX8" fmla="*/ 162246 w 524958"/>
              <a:gd name="connsiteY8" fmla="*/ 1676665 h 2604781"/>
              <a:gd name="connsiteX9" fmla="*/ 153102 w 524958"/>
              <a:gd name="connsiteY9" fmla="*/ 2051569 h 2604781"/>
              <a:gd name="connsiteX10" fmla="*/ 79950 w 524958"/>
              <a:gd name="connsiteY10" fmla="*/ 2234449 h 2604781"/>
              <a:gd name="connsiteX11" fmla="*/ 52518 w 524958"/>
              <a:gd name="connsiteY11" fmla="*/ 2362465 h 2604781"/>
              <a:gd name="connsiteX12" fmla="*/ 79950 w 524958"/>
              <a:gd name="connsiteY12" fmla="*/ 2545345 h 2604781"/>
              <a:gd name="connsiteX13" fmla="*/ 281118 w 524958"/>
              <a:gd name="connsiteY13" fmla="*/ 2508769 h 2604781"/>
              <a:gd name="connsiteX14" fmla="*/ 418278 w 524958"/>
              <a:gd name="connsiteY14" fmla="*/ 2600209 h 2604781"/>
              <a:gd name="connsiteX15" fmla="*/ 409134 w 524958"/>
              <a:gd name="connsiteY15" fmla="*/ 2481337 h 2604781"/>
              <a:gd name="connsiteX16" fmla="*/ 509718 w 524958"/>
              <a:gd name="connsiteY16" fmla="*/ 2435617 h 2604781"/>
              <a:gd name="connsiteX17" fmla="*/ 500574 w 524958"/>
              <a:gd name="connsiteY17" fmla="*/ 2353321 h 2604781"/>
              <a:gd name="connsiteX18" fmla="*/ 473142 w 524958"/>
              <a:gd name="connsiteY18" fmla="*/ 2298457 h 2604781"/>
              <a:gd name="connsiteX19" fmla="*/ 427422 w 524958"/>
              <a:gd name="connsiteY19" fmla="*/ 2234449 h 2604781"/>
              <a:gd name="connsiteX20" fmla="*/ 354270 w 524958"/>
              <a:gd name="connsiteY20" fmla="*/ 2106433 h 2604781"/>
              <a:gd name="connsiteX21" fmla="*/ 335982 w 524958"/>
              <a:gd name="connsiteY21" fmla="*/ 1777249 h 2604781"/>
              <a:gd name="connsiteX22" fmla="*/ 308550 w 524958"/>
              <a:gd name="connsiteY22" fmla="*/ 1265185 h 2604781"/>
              <a:gd name="connsiteX23" fmla="*/ 271974 w 524958"/>
              <a:gd name="connsiteY23" fmla="*/ 597673 h 2604781"/>
              <a:gd name="connsiteX24" fmla="*/ 281118 w 524958"/>
              <a:gd name="connsiteY24" fmla="*/ 414793 h 2604781"/>
              <a:gd name="connsiteX25" fmla="*/ 345126 w 524958"/>
              <a:gd name="connsiteY25" fmla="*/ 305065 h 2604781"/>
              <a:gd name="connsiteX26" fmla="*/ 381702 w 524958"/>
              <a:gd name="connsiteY26" fmla="*/ 222769 h 2604781"/>
              <a:gd name="connsiteX27" fmla="*/ 363414 w 524958"/>
              <a:gd name="connsiteY27" fmla="*/ 122185 h 2604781"/>
              <a:gd name="connsiteX28" fmla="*/ 281118 w 524958"/>
              <a:gd name="connsiteY28" fmla="*/ 39889 h 2604781"/>
              <a:gd name="connsiteX29" fmla="*/ 226254 w 524958"/>
              <a:gd name="connsiteY29" fmla="*/ 30745 h 2604781"/>
              <a:gd name="connsiteX30" fmla="*/ 193891 w 524958"/>
              <a:gd name="connsiteY30" fmla="*/ 224359 h 2604781"/>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81702 w 524958"/>
              <a:gd name="connsiteY26" fmla="*/ 203661 h 2585673"/>
              <a:gd name="connsiteX27" fmla="*/ 363414 w 524958"/>
              <a:gd name="connsiteY27" fmla="*/ 103077 h 2585673"/>
              <a:gd name="connsiteX28" fmla="*/ 281118 w 524958"/>
              <a:gd name="connsiteY28" fmla="*/ 20781 h 2585673"/>
              <a:gd name="connsiteX29" fmla="*/ 226254 w 524958"/>
              <a:gd name="connsiteY29" fmla="*/ 11637 h 2585673"/>
              <a:gd name="connsiteX30" fmla="*/ 221536 w 524958"/>
              <a:gd name="connsiteY30" fmla="*/ 90604 h 2585673"/>
              <a:gd name="connsiteX31" fmla="*/ 193891 w 524958"/>
              <a:gd name="connsiteY31"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364476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345126 w 524958"/>
              <a:gd name="connsiteY25" fmla="*/ 364476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345126 w 524958"/>
              <a:gd name="connsiteY25" fmla="*/ 364476 h 2585673"/>
              <a:gd name="connsiteX26" fmla="*/ 280613 w 524958"/>
              <a:gd name="connsiteY26" fmla="*/ 359878 h 2585673"/>
              <a:gd name="connsiteX27" fmla="*/ 290459 w 524958"/>
              <a:gd name="connsiteY27" fmla="*/ 352334 h 2585673"/>
              <a:gd name="connsiteX28" fmla="*/ 381702 w 524958"/>
              <a:gd name="connsiteY28" fmla="*/ 203661 h 2585673"/>
              <a:gd name="connsiteX29" fmla="*/ 363414 w 524958"/>
              <a:gd name="connsiteY29" fmla="*/ 103077 h 2585673"/>
              <a:gd name="connsiteX30" fmla="*/ 281118 w 524958"/>
              <a:gd name="connsiteY30" fmla="*/ 20781 h 2585673"/>
              <a:gd name="connsiteX31" fmla="*/ 226254 w 524958"/>
              <a:gd name="connsiteY31" fmla="*/ 11637 h 2585673"/>
              <a:gd name="connsiteX32" fmla="*/ 221536 w 524958"/>
              <a:gd name="connsiteY32" fmla="*/ 90604 h 2585673"/>
              <a:gd name="connsiteX33" fmla="*/ 193891 w 524958"/>
              <a:gd name="connsiteY33"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286050 w 524958"/>
              <a:gd name="connsiteY25" fmla="*/ 442995 h 2585673"/>
              <a:gd name="connsiteX26" fmla="*/ 280613 w 524958"/>
              <a:gd name="connsiteY26" fmla="*/ 359878 h 2585673"/>
              <a:gd name="connsiteX27" fmla="*/ 290459 w 524958"/>
              <a:gd name="connsiteY27" fmla="*/ 352334 h 2585673"/>
              <a:gd name="connsiteX28" fmla="*/ 381702 w 524958"/>
              <a:gd name="connsiteY28" fmla="*/ 203661 h 2585673"/>
              <a:gd name="connsiteX29" fmla="*/ 363414 w 524958"/>
              <a:gd name="connsiteY29" fmla="*/ 103077 h 2585673"/>
              <a:gd name="connsiteX30" fmla="*/ 281118 w 524958"/>
              <a:gd name="connsiteY30" fmla="*/ 20781 h 2585673"/>
              <a:gd name="connsiteX31" fmla="*/ 226254 w 524958"/>
              <a:gd name="connsiteY31" fmla="*/ 11637 h 2585673"/>
              <a:gd name="connsiteX32" fmla="*/ 221536 w 524958"/>
              <a:gd name="connsiteY32" fmla="*/ 90604 h 2585673"/>
              <a:gd name="connsiteX33" fmla="*/ 193891 w 524958"/>
              <a:gd name="connsiteY33" fmla="*/ 205251 h 2585673"/>
              <a:gd name="connsiteX0" fmla="*/ 193891 w 603487"/>
              <a:gd name="connsiteY0" fmla="*/ 205251 h 2585673"/>
              <a:gd name="connsiteX1" fmla="*/ 111595 w 603487"/>
              <a:gd name="connsiteY1" fmla="*/ 145020 h 2585673"/>
              <a:gd name="connsiteX2" fmla="*/ 65875 w 603487"/>
              <a:gd name="connsiteY2" fmla="*/ 260114 h 2585673"/>
              <a:gd name="connsiteX3" fmla="*/ 6798 w 603487"/>
              <a:gd name="connsiteY3" fmla="*/ 194517 h 2585673"/>
              <a:gd name="connsiteX4" fmla="*/ 25086 w 603487"/>
              <a:gd name="connsiteY4" fmla="*/ 267669 h 2585673"/>
              <a:gd name="connsiteX5" fmla="*/ 52518 w 603487"/>
              <a:gd name="connsiteY5" fmla="*/ 331677 h 2585673"/>
              <a:gd name="connsiteX6" fmla="*/ 79950 w 603487"/>
              <a:gd name="connsiteY6" fmla="*/ 569421 h 2585673"/>
              <a:gd name="connsiteX7" fmla="*/ 125670 w 603487"/>
              <a:gd name="connsiteY7" fmla="*/ 1154637 h 2585673"/>
              <a:gd name="connsiteX8" fmla="*/ 162246 w 603487"/>
              <a:gd name="connsiteY8" fmla="*/ 1657557 h 2585673"/>
              <a:gd name="connsiteX9" fmla="*/ 153102 w 603487"/>
              <a:gd name="connsiteY9" fmla="*/ 2032461 h 2585673"/>
              <a:gd name="connsiteX10" fmla="*/ 79950 w 603487"/>
              <a:gd name="connsiteY10" fmla="*/ 2215341 h 2585673"/>
              <a:gd name="connsiteX11" fmla="*/ 52518 w 603487"/>
              <a:gd name="connsiteY11" fmla="*/ 2343357 h 2585673"/>
              <a:gd name="connsiteX12" fmla="*/ 79950 w 603487"/>
              <a:gd name="connsiteY12" fmla="*/ 2526237 h 2585673"/>
              <a:gd name="connsiteX13" fmla="*/ 281118 w 603487"/>
              <a:gd name="connsiteY13" fmla="*/ 2489661 h 2585673"/>
              <a:gd name="connsiteX14" fmla="*/ 418278 w 603487"/>
              <a:gd name="connsiteY14" fmla="*/ 2581101 h 2585673"/>
              <a:gd name="connsiteX15" fmla="*/ 409134 w 603487"/>
              <a:gd name="connsiteY15" fmla="*/ 2462229 h 2585673"/>
              <a:gd name="connsiteX16" fmla="*/ 509718 w 603487"/>
              <a:gd name="connsiteY16" fmla="*/ 2416509 h 2585673"/>
              <a:gd name="connsiteX17" fmla="*/ 500574 w 603487"/>
              <a:gd name="connsiteY17" fmla="*/ 2334213 h 2585673"/>
              <a:gd name="connsiteX18" fmla="*/ 591295 w 603487"/>
              <a:gd name="connsiteY18" fmla="*/ 2200830 h 2585673"/>
              <a:gd name="connsiteX19" fmla="*/ 427422 w 603487"/>
              <a:gd name="connsiteY19" fmla="*/ 2215341 h 2585673"/>
              <a:gd name="connsiteX20" fmla="*/ 354270 w 603487"/>
              <a:gd name="connsiteY20" fmla="*/ 2087325 h 2585673"/>
              <a:gd name="connsiteX21" fmla="*/ 335982 w 603487"/>
              <a:gd name="connsiteY21" fmla="*/ 1758141 h 2585673"/>
              <a:gd name="connsiteX22" fmla="*/ 308550 w 603487"/>
              <a:gd name="connsiteY22" fmla="*/ 1246077 h 2585673"/>
              <a:gd name="connsiteX23" fmla="*/ 271974 w 603487"/>
              <a:gd name="connsiteY23" fmla="*/ 578565 h 2585673"/>
              <a:gd name="connsiteX24" fmla="*/ 281118 w 603487"/>
              <a:gd name="connsiteY24" fmla="*/ 552723 h 2585673"/>
              <a:gd name="connsiteX25" fmla="*/ 286050 w 603487"/>
              <a:gd name="connsiteY25" fmla="*/ 442995 h 2585673"/>
              <a:gd name="connsiteX26" fmla="*/ 280613 w 603487"/>
              <a:gd name="connsiteY26" fmla="*/ 359878 h 2585673"/>
              <a:gd name="connsiteX27" fmla="*/ 290459 w 603487"/>
              <a:gd name="connsiteY27" fmla="*/ 352334 h 2585673"/>
              <a:gd name="connsiteX28" fmla="*/ 381702 w 603487"/>
              <a:gd name="connsiteY28" fmla="*/ 203661 h 2585673"/>
              <a:gd name="connsiteX29" fmla="*/ 363414 w 603487"/>
              <a:gd name="connsiteY29" fmla="*/ 103077 h 2585673"/>
              <a:gd name="connsiteX30" fmla="*/ 281118 w 603487"/>
              <a:gd name="connsiteY30" fmla="*/ 20781 h 2585673"/>
              <a:gd name="connsiteX31" fmla="*/ 226254 w 603487"/>
              <a:gd name="connsiteY31" fmla="*/ 11637 h 2585673"/>
              <a:gd name="connsiteX32" fmla="*/ 221536 w 603487"/>
              <a:gd name="connsiteY32" fmla="*/ 90604 h 2585673"/>
              <a:gd name="connsiteX33" fmla="*/ 193891 w 603487"/>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354270 w 598795"/>
              <a:gd name="connsiteY20" fmla="*/ 2087325 h 2585673"/>
              <a:gd name="connsiteX21" fmla="*/ 335982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472423 w 598795"/>
              <a:gd name="connsiteY20" fmla="*/ 2008806 h 2585673"/>
              <a:gd name="connsiteX21" fmla="*/ 335982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472423 w 598795"/>
              <a:gd name="connsiteY20" fmla="*/ 2008806 h 2585673"/>
              <a:gd name="connsiteX21" fmla="*/ 395058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09134 w 593641"/>
              <a:gd name="connsiteY15" fmla="*/ 2462229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462229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383711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383711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493603"/>
              <a:gd name="connsiteX1" fmla="*/ 111595 w 593641"/>
              <a:gd name="connsiteY1" fmla="*/ 145020 h 2493603"/>
              <a:gd name="connsiteX2" fmla="*/ 65875 w 593641"/>
              <a:gd name="connsiteY2" fmla="*/ 260114 h 2493603"/>
              <a:gd name="connsiteX3" fmla="*/ 6798 w 593641"/>
              <a:gd name="connsiteY3" fmla="*/ 194517 h 2493603"/>
              <a:gd name="connsiteX4" fmla="*/ 25086 w 593641"/>
              <a:gd name="connsiteY4" fmla="*/ 267669 h 2493603"/>
              <a:gd name="connsiteX5" fmla="*/ 52518 w 593641"/>
              <a:gd name="connsiteY5" fmla="*/ 331677 h 2493603"/>
              <a:gd name="connsiteX6" fmla="*/ 79950 w 593641"/>
              <a:gd name="connsiteY6" fmla="*/ 569421 h 2493603"/>
              <a:gd name="connsiteX7" fmla="*/ 125670 w 593641"/>
              <a:gd name="connsiteY7" fmla="*/ 1154637 h 2493603"/>
              <a:gd name="connsiteX8" fmla="*/ 162246 w 593641"/>
              <a:gd name="connsiteY8" fmla="*/ 1657557 h 2493603"/>
              <a:gd name="connsiteX9" fmla="*/ 153102 w 593641"/>
              <a:gd name="connsiteY9" fmla="*/ 2032461 h 2493603"/>
              <a:gd name="connsiteX10" fmla="*/ 79950 w 593641"/>
              <a:gd name="connsiteY10" fmla="*/ 2215341 h 2493603"/>
              <a:gd name="connsiteX11" fmla="*/ 52518 w 593641"/>
              <a:gd name="connsiteY11" fmla="*/ 2343357 h 2493603"/>
              <a:gd name="connsiteX12" fmla="*/ 257179 w 593641"/>
              <a:gd name="connsiteY12" fmla="*/ 2369199 h 2493603"/>
              <a:gd name="connsiteX13" fmla="*/ 281118 w 593641"/>
              <a:gd name="connsiteY13" fmla="*/ 2489661 h 2493603"/>
              <a:gd name="connsiteX14" fmla="*/ 359202 w 593641"/>
              <a:gd name="connsiteY14" fmla="*/ 2345544 h 2493603"/>
              <a:gd name="connsiteX15" fmla="*/ 468211 w 593641"/>
              <a:gd name="connsiteY15" fmla="*/ 2383711 h 2493603"/>
              <a:gd name="connsiteX16" fmla="*/ 509718 w 593641"/>
              <a:gd name="connsiteY16" fmla="*/ 2416509 h 2493603"/>
              <a:gd name="connsiteX17" fmla="*/ 559650 w 593641"/>
              <a:gd name="connsiteY17" fmla="*/ 2334214 h 2493603"/>
              <a:gd name="connsiteX18" fmla="*/ 591295 w 593641"/>
              <a:gd name="connsiteY18" fmla="*/ 2200830 h 2493603"/>
              <a:gd name="connsiteX19" fmla="*/ 545575 w 593641"/>
              <a:gd name="connsiteY19" fmla="*/ 2136822 h 2493603"/>
              <a:gd name="connsiteX20" fmla="*/ 472423 w 593641"/>
              <a:gd name="connsiteY20" fmla="*/ 2008806 h 2493603"/>
              <a:gd name="connsiteX21" fmla="*/ 395058 w 593641"/>
              <a:gd name="connsiteY21" fmla="*/ 1758141 h 2493603"/>
              <a:gd name="connsiteX22" fmla="*/ 308550 w 593641"/>
              <a:gd name="connsiteY22" fmla="*/ 1246077 h 2493603"/>
              <a:gd name="connsiteX23" fmla="*/ 271974 w 593641"/>
              <a:gd name="connsiteY23" fmla="*/ 578565 h 2493603"/>
              <a:gd name="connsiteX24" fmla="*/ 281118 w 593641"/>
              <a:gd name="connsiteY24" fmla="*/ 552723 h 2493603"/>
              <a:gd name="connsiteX25" fmla="*/ 286050 w 593641"/>
              <a:gd name="connsiteY25" fmla="*/ 442995 h 2493603"/>
              <a:gd name="connsiteX26" fmla="*/ 280613 w 593641"/>
              <a:gd name="connsiteY26" fmla="*/ 359878 h 2493603"/>
              <a:gd name="connsiteX27" fmla="*/ 290459 w 593641"/>
              <a:gd name="connsiteY27" fmla="*/ 352334 h 2493603"/>
              <a:gd name="connsiteX28" fmla="*/ 381702 w 593641"/>
              <a:gd name="connsiteY28" fmla="*/ 203661 h 2493603"/>
              <a:gd name="connsiteX29" fmla="*/ 363414 w 593641"/>
              <a:gd name="connsiteY29" fmla="*/ 103077 h 2493603"/>
              <a:gd name="connsiteX30" fmla="*/ 281118 w 593641"/>
              <a:gd name="connsiteY30" fmla="*/ 20781 h 2493603"/>
              <a:gd name="connsiteX31" fmla="*/ 226254 w 593641"/>
              <a:gd name="connsiteY31" fmla="*/ 11637 h 2493603"/>
              <a:gd name="connsiteX32" fmla="*/ 221536 w 593641"/>
              <a:gd name="connsiteY32" fmla="*/ 90604 h 2493603"/>
              <a:gd name="connsiteX33" fmla="*/ 193891 w 593641"/>
              <a:gd name="connsiteY33" fmla="*/ 205251 h 2493603"/>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79950 w 593641"/>
              <a:gd name="connsiteY10" fmla="*/ 2215341 h 2424759"/>
              <a:gd name="connsiteX11" fmla="*/ 52518 w 593641"/>
              <a:gd name="connsiteY11" fmla="*/ 2343357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79950 w 593641"/>
              <a:gd name="connsiteY10" fmla="*/ 2215341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84746 w 593641"/>
              <a:gd name="connsiteY7" fmla="*/ 997600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139026 w 593641"/>
              <a:gd name="connsiteY6" fmla="*/ 569421 h 2424759"/>
              <a:gd name="connsiteX7" fmla="*/ 184746 w 593641"/>
              <a:gd name="connsiteY7" fmla="*/ 997600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54433 w 595556"/>
              <a:gd name="connsiteY6" fmla="*/ 331677 h 2424759"/>
              <a:gd name="connsiteX7" fmla="*/ 140941 w 595556"/>
              <a:gd name="connsiteY7" fmla="*/ 569421 h 2424759"/>
              <a:gd name="connsiteX8" fmla="*/ 186661 w 595556"/>
              <a:gd name="connsiteY8" fmla="*/ 997600 h 2424759"/>
              <a:gd name="connsiteX9" fmla="*/ 223237 w 595556"/>
              <a:gd name="connsiteY9" fmla="*/ 1422000 h 2424759"/>
              <a:gd name="connsiteX10" fmla="*/ 273169 w 595556"/>
              <a:gd name="connsiteY10" fmla="*/ 1718385 h 2424759"/>
              <a:gd name="connsiteX11" fmla="*/ 318171 w 595556"/>
              <a:gd name="connsiteY11" fmla="*/ 1979784 h 2424759"/>
              <a:gd name="connsiteX12" fmla="*/ 290739 w 595556"/>
              <a:gd name="connsiteY12" fmla="*/ 2186319 h 2424759"/>
              <a:gd name="connsiteX13" fmla="*/ 259094 w 595556"/>
              <a:gd name="connsiteY13" fmla="*/ 2369199 h 2424759"/>
              <a:gd name="connsiteX14" fmla="*/ 283033 w 595556"/>
              <a:gd name="connsiteY14" fmla="*/ 2411143 h 2424759"/>
              <a:gd name="connsiteX15" fmla="*/ 361117 w 595556"/>
              <a:gd name="connsiteY15" fmla="*/ 2345544 h 2424759"/>
              <a:gd name="connsiteX16" fmla="*/ 470126 w 595556"/>
              <a:gd name="connsiteY16" fmla="*/ 2383711 h 2424759"/>
              <a:gd name="connsiteX17" fmla="*/ 511633 w 595556"/>
              <a:gd name="connsiteY17" fmla="*/ 2416509 h 2424759"/>
              <a:gd name="connsiteX18" fmla="*/ 561565 w 595556"/>
              <a:gd name="connsiteY18" fmla="*/ 2334214 h 2424759"/>
              <a:gd name="connsiteX19" fmla="*/ 593210 w 595556"/>
              <a:gd name="connsiteY19" fmla="*/ 2200830 h 2424759"/>
              <a:gd name="connsiteX20" fmla="*/ 547490 w 595556"/>
              <a:gd name="connsiteY20" fmla="*/ 2136822 h 2424759"/>
              <a:gd name="connsiteX21" fmla="*/ 474338 w 595556"/>
              <a:gd name="connsiteY21" fmla="*/ 2008806 h 2424759"/>
              <a:gd name="connsiteX22" fmla="*/ 396973 w 595556"/>
              <a:gd name="connsiteY22" fmla="*/ 1758141 h 2424759"/>
              <a:gd name="connsiteX23" fmla="*/ 310465 w 595556"/>
              <a:gd name="connsiteY23" fmla="*/ 1246077 h 2424759"/>
              <a:gd name="connsiteX24" fmla="*/ 273889 w 595556"/>
              <a:gd name="connsiteY24" fmla="*/ 578565 h 2424759"/>
              <a:gd name="connsiteX25" fmla="*/ 283033 w 595556"/>
              <a:gd name="connsiteY25" fmla="*/ 552723 h 2424759"/>
              <a:gd name="connsiteX26" fmla="*/ 287965 w 595556"/>
              <a:gd name="connsiteY26" fmla="*/ 442995 h 2424759"/>
              <a:gd name="connsiteX27" fmla="*/ 282528 w 595556"/>
              <a:gd name="connsiteY27" fmla="*/ 359878 h 2424759"/>
              <a:gd name="connsiteX28" fmla="*/ 292374 w 595556"/>
              <a:gd name="connsiteY28" fmla="*/ 352334 h 2424759"/>
              <a:gd name="connsiteX29" fmla="*/ 383617 w 595556"/>
              <a:gd name="connsiteY29" fmla="*/ 203661 h 2424759"/>
              <a:gd name="connsiteX30" fmla="*/ 365329 w 595556"/>
              <a:gd name="connsiteY30" fmla="*/ 103077 h 2424759"/>
              <a:gd name="connsiteX31" fmla="*/ 283033 w 595556"/>
              <a:gd name="connsiteY31" fmla="*/ 20781 h 2424759"/>
              <a:gd name="connsiteX32" fmla="*/ 228169 w 595556"/>
              <a:gd name="connsiteY32" fmla="*/ 11637 h 2424759"/>
              <a:gd name="connsiteX33" fmla="*/ 223451 w 595556"/>
              <a:gd name="connsiteY33" fmla="*/ 90604 h 2424759"/>
              <a:gd name="connsiteX34" fmla="*/ 195806 w 595556"/>
              <a:gd name="connsiteY34"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80683 w 595556"/>
              <a:gd name="connsiteY6" fmla="*/ 340250 h 2424759"/>
              <a:gd name="connsiteX7" fmla="*/ 54433 w 595556"/>
              <a:gd name="connsiteY7" fmla="*/ 331677 h 2424759"/>
              <a:gd name="connsiteX8" fmla="*/ 140941 w 595556"/>
              <a:gd name="connsiteY8" fmla="*/ 569421 h 2424759"/>
              <a:gd name="connsiteX9" fmla="*/ 186661 w 595556"/>
              <a:gd name="connsiteY9" fmla="*/ 997600 h 2424759"/>
              <a:gd name="connsiteX10" fmla="*/ 223237 w 595556"/>
              <a:gd name="connsiteY10" fmla="*/ 1422000 h 2424759"/>
              <a:gd name="connsiteX11" fmla="*/ 273169 w 595556"/>
              <a:gd name="connsiteY11" fmla="*/ 1718385 h 2424759"/>
              <a:gd name="connsiteX12" fmla="*/ 318171 w 595556"/>
              <a:gd name="connsiteY12" fmla="*/ 1979784 h 2424759"/>
              <a:gd name="connsiteX13" fmla="*/ 290739 w 595556"/>
              <a:gd name="connsiteY13" fmla="*/ 2186319 h 2424759"/>
              <a:gd name="connsiteX14" fmla="*/ 259094 w 595556"/>
              <a:gd name="connsiteY14" fmla="*/ 2369199 h 2424759"/>
              <a:gd name="connsiteX15" fmla="*/ 283033 w 595556"/>
              <a:gd name="connsiteY15" fmla="*/ 2411143 h 2424759"/>
              <a:gd name="connsiteX16" fmla="*/ 361117 w 595556"/>
              <a:gd name="connsiteY16" fmla="*/ 2345544 h 2424759"/>
              <a:gd name="connsiteX17" fmla="*/ 470126 w 595556"/>
              <a:gd name="connsiteY17" fmla="*/ 2383711 h 2424759"/>
              <a:gd name="connsiteX18" fmla="*/ 511633 w 595556"/>
              <a:gd name="connsiteY18" fmla="*/ 2416509 h 2424759"/>
              <a:gd name="connsiteX19" fmla="*/ 561565 w 595556"/>
              <a:gd name="connsiteY19" fmla="*/ 2334214 h 2424759"/>
              <a:gd name="connsiteX20" fmla="*/ 593210 w 595556"/>
              <a:gd name="connsiteY20" fmla="*/ 2200830 h 2424759"/>
              <a:gd name="connsiteX21" fmla="*/ 547490 w 595556"/>
              <a:gd name="connsiteY21" fmla="*/ 2136822 h 2424759"/>
              <a:gd name="connsiteX22" fmla="*/ 474338 w 595556"/>
              <a:gd name="connsiteY22" fmla="*/ 2008806 h 2424759"/>
              <a:gd name="connsiteX23" fmla="*/ 396973 w 595556"/>
              <a:gd name="connsiteY23" fmla="*/ 1758141 h 2424759"/>
              <a:gd name="connsiteX24" fmla="*/ 310465 w 595556"/>
              <a:gd name="connsiteY24" fmla="*/ 1246077 h 2424759"/>
              <a:gd name="connsiteX25" fmla="*/ 273889 w 595556"/>
              <a:gd name="connsiteY25" fmla="*/ 578565 h 2424759"/>
              <a:gd name="connsiteX26" fmla="*/ 283033 w 595556"/>
              <a:gd name="connsiteY26" fmla="*/ 552723 h 2424759"/>
              <a:gd name="connsiteX27" fmla="*/ 287965 w 595556"/>
              <a:gd name="connsiteY27" fmla="*/ 442995 h 2424759"/>
              <a:gd name="connsiteX28" fmla="*/ 282528 w 595556"/>
              <a:gd name="connsiteY28" fmla="*/ 359878 h 2424759"/>
              <a:gd name="connsiteX29" fmla="*/ 292374 w 595556"/>
              <a:gd name="connsiteY29" fmla="*/ 352334 h 2424759"/>
              <a:gd name="connsiteX30" fmla="*/ 383617 w 595556"/>
              <a:gd name="connsiteY30" fmla="*/ 203661 h 2424759"/>
              <a:gd name="connsiteX31" fmla="*/ 365329 w 595556"/>
              <a:gd name="connsiteY31" fmla="*/ 103077 h 2424759"/>
              <a:gd name="connsiteX32" fmla="*/ 283033 w 595556"/>
              <a:gd name="connsiteY32" fmla="*/ 20781 h 2424759"/>
              <a:gd name="connsiteX33" fmla="*/ 228169 w 595556"/>
              <a:gd name="connsiteY33" fmla="*/ 11637 h 2424759"/>
              <a:gd name="connsiteX34" fmla="*/ 223451 w 595556"/>
              <a:gd name="connsiteY34" fmla="*/ 90604 h 2424759"/>
              <a:gd name="connsiteX35" fmla="*/ 195806 w 595556"/>
              <a:gd name="connsiteY35"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80683 w 595556"/>
              <a:gd name="connsiteY6" fmla="*/ 340250 h 2424759"/>
              <a:gd name="connsiteX7" fmla="*/ 113510 w 595556"/>
              <a:gd name="connsiteY7" fmla="*/ 488715 h 2424759"/>
              <a:gd name="connsiteX8" fmla="*/ 140941 w 595556"/>
              <a:gd name="connsiteY8" fmla="*/ 569421 h 2424759"/>
              <a:gd name="connsiteX9" fmla="*/ 186661 w 595556"/>
              <a:gd name="connsiteY9" fmla="*/ 997600 h 2424759"/>
              <a:gd name="connsiteX10" fmla="*/ 223237 w 595556"/>
              <a:gd name="connsiteY10" fmla="*/ 1422000 h 2424759"/>
              <a:gd name="connsiteX11" fmla="*/ 273169 w 595556"/>
              <a:gd name="connsiteY11" fmla="*/ 1718385 h 2424759"/>
              <a:gd name="connsiteX12" fmla="*/ 318171 w 595556"/>
              <a:gd name="connsiteY12" fmla="*/ 1979784 h 2424759"/>
              <a:gd name="connsiteX13" fmla="*/ 290739 w 595556"/>
              <a:gd name="connsiteY13" fmla="*/ 2186319 h 2424759"/>
              <a:gd name="connsiteX14" fmla="*/ 259094 w 595556"/>
              <a:gd name="connsiteY14" fmla="*/ 2369199 h 2424759"/>
              <a:gd name="connsiteX15" fmla="*/ 283033 w 595556"/>
              <a:gd name="connsiteY15" fmla="*/ 2411143 h 2424759"/>
              <a:gd name="connsiteX16" fmla="*/ 361117 w 595556"/>
              <a:gd name="connsiteY16" fmla="*/ 2345544 h 2424759"/>
              <a:gd name="connsiteX17" fmla="*/ 470126 w 595556"/>
              <a:gd name="connsiteY17" fmla="*/ 2383711 h 2424759"/>
              <a:gd name="connsiteX18" fmla="*/ 511633 w 595556"/>
              <a:gd name="connsiteY18" fmla="*/ 2416509 h 2424759"/>
              <a:gd name="connsiteX19" fmla="*/ 561565 w 595556"/>
              <a:gd name="connsiteY19" fmla="*/ 2334214 h 2424759"/>
              <a:gd name="connsiteX20" fmla="*/ 593210 w 595556"/>
              <a:gd name="connsiteY20" fmla="*/ 2200830 h 2424759"/>
              <a:gd name="connsiteX21" fmla="*/ 547490 w 595556"/>
              <a:gd name="connsiteY21" fmla="*/ 2136822 h 2424759"/>
              <a:gd name="connsiteX22" fmla="*/ 474338 w 595556"/>
              <a:gd name="connsiteY22" fmla="*/ 2008806 h 2424759"/>
              <a:gd name="connsiteX23" fmla="*/ 396973 w 595556"/>
              <a:gd name="connsiteY23" fmla="*/ 1758141 h 2424759"/>
              <a:gd name="connsiteX24" fmla="*/ 310465 w 595556"/>
              <a:gd name="connsiteY24" fmla="*/ 1246077 h 2424759"/>
              <a:gd name="connsiteX25" fmla="*/ 273889 w 595556"/>
              <a:gd name="connsiteY25" fmla="*/ 578565 h 2424759"/>
              <a:gd name="connsiteX26" fmla="*/ 283033 w 595556"/>
              <a:gd name="connsiteY26" fmla="*/ 552723 h 2424759"/>
              <a:gd name="connsiteX27" fmla="*/ 287965 w 595556"/>
              <a:gd name="connsiteY27" fmla="*/ 442995 h 2424759"/>
              <a:gd name="connsiteX28" fmla="*/ 282528 w 595556"/>
              <a:gd name="connsiteY28" fmla="*/ 359878 h 2424759"/>
              <a:gd name="connsiteX29" fmla="*/ 292374 w 595556"/>
              <a:gd name="connsiteY29" fmla="*/ 352334 h 2424759"/>
              <a:gd name="connsiteX30" fmla="*/ 383617 w 595556"/>
              <a:gd name="connsiteY30" fmla="*/ 203661 h 2424759"/>
              <a:gd name="connsiteX31" fmla="*/ 365329 w 595556"/>
              <a:gd name="connsiteY31" fmla="*/ 103077 h 2424759"/>
              <a:gd name="connsiteX32" fmla="*/ 283033 w 595556"/>
              <a:gd name="connsiteY32" fmla="*/ 20781 h 2424759"/>
              <a:gd name="connsiteX33" fmla="*/ 228169 w 595556"/>
              <a:gd name="connsiteY33" fmla="*/ 11637 h 2424759"/>
              <a:gd name="connsiteX34" fmla="*/ 223451 w 595556"/>
              <a:gd name="connsiteY34" fmla="*/ 90604 h 2424759"/>
              <a:gd name="connsiteX35" fmla="*/ 195806 w 595556"/>
              <a:gd name="connsiteY35" fmla="*/ 205251 h 2424759"/>
              <a:gd name="connsiteX0" fmla="*/ 188226 w 587976"/>
              <a:gd name="connsiteY0" fmla="*/ 205251 h 2424759"/>
              <a:gd name="connsiteX1" fmla="*/ 105930 w 587976"/>
              <a:gd name="connsiteY1" fmla="*/ 145020 h 2424759"/>
              <a:gd name="connsiteX2" fmla="*/ 60210 w 587976"/>
              <a:gd name="connsiteY2" fmla="*/ 260114 h 2424759"/>
              <a:gd name="connsiteX3" fmla="*/ 1133 w 587976"/>
              <a:gd name="connsiteY3" fmla="*/ 194517 h 2424759"/>
              <a:gd name="connsiteX4" fmla="*/ 53411 w 587976"/>
              <a:gd name="connsiteY4" fmla="*/ 268274 h 2424759"/>
              <a:gd name="connsiteX5" fmla="*/ 19421 w 587976"/>
              <a:gd name="connsiteY5" fmla="*/ 267669 h 2424759"/>
              <a:gd name="connsiteX6" fmla="*/ 73103 w 587976"/>
              <a:gd name="connsiteY6" fmla="*/ 340250 h 2424759"/>
              <a:gd name="connsiteX7" fmla="*/ 105930 w 587976"/>
              <a:gd name="connsiteY7" fmla="*/ 488715 h 2424759"/>
              <a:gd name="connsiteX8" fmla="*/ 133361 w 587976"/>
              <a:gd name="connsiteY8" fmla="*/ 569421 h 2424759"/>
              <a:gd name="connsiteX9" fmla="*/ 179081 w 587976"/>
              <a:gd name="connsiteY9" fmla="*/ 997600 h 2424759"/>
              <a:gd name="connsiteX10" fmla="*/ 215657 w 587976"/>
              <a:gd name="connsiteY10" fmla="*/ 1422000 h 2424759"/>
              <a:gd name="connsiteX11" fmla="*/ 265589 w 587976"/>
              <a:gd name="connsiteY11" fmla="*/ 1718385 h 2424759"/>
              <a:gd name="connsiteX12" fmla="*/ 310591 w 587976"/>
              <a:gd name="connsiteY12" fmla="*/ 1979784 h 2424759"/>
              <a:gd name="connsiteX13" fmla="*/ 283159 w 587976"/>
              <a:gd name="connsiteY13" fmla="*/ 2186319 h 2424759"/>
              <a:gd name="connsiteX14" fmla="*/ 251514 w 587976"/>
              <a:gd name="connsiteY14" fmla="*/ 2369199 h 2424759"/>
              <a:gd name="connsiteX15" fmla="*/ 275453 w 587976"/>
              <a:gd name="connsiteY15" fmla="*/ 2411143 h 2424759"/>
              <a:gd name="connsiteX16" fmla="*/ 353537 w 587976"/>
              <a:gd name="connsiteY16" fmla="*/ 2345544 h 2424759"/>
              <a:gd name="connsiteX17" fmla="*/ 462546 w 587976"/>
              <a:gd name="connsiteY17" fmla="*/ 2383711 h 2424759"/>
              <a:gd name="connsiteX18" fmla="*/ 504053 w 587976"/>
              <a:gd name="connsiteY18" fmla="*/ 2416509 h 2424759"/>
              <a:gd name="connsiteX19" fmla="*/ 553985 w 587976"/>
              <a:gd name="connsiteY19" fmla="*/ 2334214 h 2424759"/>
              <a:gd name="connsiteX20" fmla="*/ 585630 w 587976"/>
              <a:gd name="connsiteY20" fmla="*/ 2200830 h 2424759"/>
              <a:gd name="connsiteX21" fmla="*/ 539910 w 587976"/>
              <a:gd name="connsiteY21" fmla="*/ 2136822 h 2424759"/>
              <a:gd name="connsiteX22" fmla="*/ 466758 w 587976"/>
              <a:gd name="connsiteY22" fmla="*/ 2008806 h 2424759"/>
              <a:gd name="connsiteX23" fmla="*/ 389393 w 587976"/>
              <a:gd name="connsiteY23" fmla="*/ 1758141 h 2424759"/>
              <a:gd name="connsiteX24" fmla="*/ 302885 w 587976"/>
              <a:gd name="connsiteY24" fmla="*/ 1246077 h 2424759"/>
              <a:gd name="connsiteX25" fmla="*/ 266309 w 587976"/>
              <a:gd name="connsiteY25" fmla="*/ 578565 h 2424759"/>
              <a:gd name="connsiteX26" fmla="*/ 275453 w 587976"/>
              <a:gd name="connsiteY26" fmla="*/ 552723 h 2424759"/>
              <a:gd name="connsiteX27" fmla="*/ 280385 w 587976"/>
              <a:gd name="connsiteY27" fmla="*/ 442995 h 2424759"/>
              <a:gd name="connsiteX28" fmla="*/ 274948 w 587976"/>
              <a:gd name="connsiteY28" fmla="*/ 359878 h 2424759"/>
              <a:gd name="connsiteX29" fmla="*/ 284794 w 587976"/>
              <a:gd name="connsiteY29" fmla="*/ 352334 h 2424759"/>
              <a:gd name="connsiteX30" fmla="*/ 376037 w 587976"/>
              <a:gd name="connsiteY30" fmla="*/ 203661 h 2424759"/>
              <a:gd name="connsiteX31" fmla="*/ 357749 w 587976"/>
              <a:gd name="connsiteY31" fmla="*/ 103077 h 2424759"/>
              <a:gd name="connsiteX32" fmla="*/ 275453 w 587976"/>
              <a:gd name="connsiteY32" fmla="*/ 20781 h 2424759"/>
              <a:gd name="connsiteX33" fmla="*/ 220589 w 587976"/>
              <a:gd name="connsiteY33" fmla="*/ 11637 h 2424759"/>
              <a:gd name="connsiteX34" fmla="*/ 215871 w 587976"/>
              <a:gd name="connsiteY34" fmla="*/ 90604 h 2424759"/>
              <a:gd name="connsiteX35" fmla="*/ 188226 w 587976"/>
              <a:gd name="connsiteY35"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33237 w 587852"/>
              <a:gd name="connsiteY9" fmla="*/ 569421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92313 w 587852"/>
              <a:gd name="connsiteY9" fmla="*/ 804978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33237 w 587852"/>
              <a:gd name="connsiteY9" fmla="*/ 647940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78373 w 587852"/>
              <a:gd name="connsiteY6" fmla="*/ 267669 h 2424759"/>
              <a:gd name="connsiteX7" fmla="*/ 72979 w 587852"/>
              <a:gd name="connsiteY7" fmla="*/ 340250 h 2424759"/>
              <a:gd name="connsiteX8" fmla="*/ 105806 w 587852"/>
              <a:gd name="connsiteY8" fmla="*/ 488715 h 2424759"/>
              <a:gd name="connsiteX9" fmla="*/ 133237 w 587852"/>
              <a:gd name="connsiteY9" fmla="*/ 647940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578565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418769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72088 w 571838"/>
              <a:gd name="connsiteY0" fmla="*/ 205251 h 2424759"/>
              <a:gd name="connsiteX1" fmla="*/ 89792 w 571838"/>
              <a:gd name="connsiteY1" fmla="*/ 145020 h 2424759"/>
              <a:gd name="connsiteX2" fmla="*/ 44072 w 571838"/>
              <a:gd name="connsiteY2" fmla="*/ 260114 h 2424759"/>
              <a:gd name="connsiteX3" fmla="*/ 44071 w 571838"/>
              <a:gd name="connsiteY3" fmla="*/ 194517 h 2424759"/>
              <a:gd name="connsiteX4" fmla="*/ 50127 w 571838"/>
              <a:gd name="connsiteY4" fmla="*/ 268273 h 2424759"/>
              <a:gd name="connsiteX5" fmla="*/ 37273 w 571838"/>
              <a:gd name="connsiteY5" fmla="*/ 268274 h 2424759"/>
              <a:gd name="connsiteX6" fmla="*/ 3282 w 571838"/>
              <a:gd name="connsiteY6" fmla="*/ 346188 h 2424759"/>
              <a:gd name="connsiteX7" fmla="*/ 56965 w 571838"/>
              <a:gd name="connsiteY7" fmla="*/ 418769 h 2424759"/>
              <a:gd name="connsiteX8" fmla="*/ 89792 w 571838"/>
              <a:gd name="connsiteY8" fmla="*/ 488715 h 2424759"/>
              <a:gd name="connsiteX9" fmla="*/ 117223 w 571838"/>
              <a:gd name="connsiteY9" fmla="*/ 647940 h 2424759"/>
              <a:gd name="connsiteX10" fmla="*/ 162943 w 571838"/>
              <a:gd name="connsiteY10" fmla="*/ 997600 h 2424759"/>
              <a:gd name="connsiteX11" fmla="*/ 199519 w 571838"/>
              <a:gd name="connsiteY11" fmla="*/ 1422000 h 2424759"/>
              <a:gd name="connsiteX12" fmla="*/ 249451 w 571838"/>
              <a:gd name="connsiteY12" fmla="*/ 1718385 h 2424759"/>
              <a:gd name="connsiteX13" fmla="*/ 294453 w 571838"/>
              <a:gd name="connsiteY13" fmla="*/ 1979784 h 2424759"/>
              <a:gd name="connsiteX14" fmla="*/ 267021 w 571838"/>
              <a:gd name="connsiteY14" fmla="*/ 2186319 h 2424759"/>
              <a:gd name="connsiteX15" fmla="*/ 235376 w 571838"/>
              <a:gd name="connsiteY15" fmla="*/ 2369199 h 2424759"/>
              <a:gd name="connsiteX16" fmla="*/ 259315 w 571838"/>
              <a:gd name="connsiteY16" fmla="*/ 2411143 h 2424759"/>
              <a:gd name="connsiteX17" fmla="*/ 337399 w 571838"/>
              <a:gd name="connsiteY17" fmla="*/ 2345544 h 2424759"/>
              <a:gd name="connsiteX18" fmla="*/ 446408 w 571838"/>
              <a:gd name="connsiteY18" fmla="*/ 2383711 h 2424759"/>
              <a:gd name="connsiteX19" fmla="*/ 487915 w 571838"/>
              <a:gd name="connsiteY19" fmla="*/ 2416509 h 2424759"/>
              <a:gd name="connsiteX20" fmla="*/ 537847 w 571838"/>
              <a:gd name="connsiteY20" fmla="*/ 2334214 h 2424759"/>
              <a:gd name="connsiteX21" fmla="*/ 569492 w 571838"/>
              <a:gd name="connsiteY21" fmla="*/ 2200830 h 2424759"/>
              <a:gd name="connsiteX22" fmla="*/ 523772 w 571838"/>
              <a:gd name="connsiteY22" fmla="*/ 2136822 h 2424759"/>
              <a:gd name="connsiteX23" fmla="*/ 450620 w 571838"/>
              <a:gd name="connsiteY23" fmla="*/ 2008806 h 2424759"/>
              <a:gd name="connsiteX24" fmla="*/ 373255 w 571838"/>
              <a:gd name="connsiteY24" fmla="*/ 1758141 h 2424759"/>
              <a:gd name="connsiteX25" fmla="*/ 286747 w 571838"/>
              <a:gd name="connsiteY25" fmla="*/ 1246077 h 2424759"/>
              <a:gd name="connsiteX26" fmla="*/ 250171 w 571838"/>
              <a:gd name="connsiteY26" fmla="*/ 814122 h 2424759"/>
              <a:gd name="connsiteX27" fmla="*/ 259315 w 571838"/>
              <a:gd name="connsiteY27" fmla="*/ 552723 h 2424759"/>
              <a:gd name="connsiteX28" fmla="*/ 264247 w 571838"/>
              <a:gd name="connsiteY28" fmla="*/ 442995 h 2424759"/>
              <a:gd name="connsiteX29" fmla="*/ 258810 w 571838"/>
              <a:gd name="connsiteY29" fmla="*/ 359878 h 2424759"/>
              <a:gd name="connsiteX30" fmla="*/ 268656 w 571838"/>
              <a:gd name="connsiteY30" fmla="*/ 352334 h 2424759"/>
              <a:gd name="connsiteX31" fmla="*/ 359899 w 571838"/>
              <a:gd name="connsiteY31" fmla="*/ 203661 h 2424759"/>
              <a:gd name="connsiteX32" fmla="*/ 341611 w 571838"/>
              <a:gd name="connsiteY32" fmla="*/ 103077 h 2424759"/>
              <a:gd name="connsiteX33" fmla="*/ 259315 w 571838"/>
              <a:gd name="connsiteY33" fmla="*/ 20781 h 2424759"/>
              <a:gd name="connsiteX34" fmla="*/ 204451 w 571838"/>
              <a:gd name="connsiteY34" fmla="*/ 11637 h 2424759"/>
              <a:gd name="connsiteX35" fmla="*/ 199733 w 571838"/>
              <a:gd name="connsiteY35" fmla="*/ 90604 h 2424759"/>
              <a:gd name="connsiteX36" fmla="*/ 172088 w 571838"/>
              <a:gd name="connsiteY36" fmla="*/ 205251 h 2424759"/>
              <a:gd name="connsiteX0" fmla="*/ 182170 w 581920"/>
              <a:gd name="connsiteY0" fmla="*/ 205251 h 2424759"/>
              <a:gd name="connsiteX1" fmla="*/ 99874 w 581920"/>
              <a:gd name="connsiteY1" fmla="*/ 145020 h 2424759"/>
              <a:gd name="connsiteX2" fmla="*/ 54154 w 581920"/>
              <a:gd name="connsiteY2" fmla="*/ 260114 h 2424759"/>
              <a:gd name="connsiteX3" fmla="*/ 54153 w 581920"/>
              <a:gd name="connsiteY3" fmla="*/ 194517 h 2424759"/>
              <a:gd name="connsiteX4" fmla="*/ 1133 w 581920"/>
              <a:gd name="connsiteY4" fmla="*/ 268273 h 2424759"/>
              <a:gd name="connsiteX5" fmla="*/ 47355 w 581920"/>
              <a:gd name="connsiteY5" fmla="*/ 268274 h 2424759"/>
              <a:gd name="connsiteX6" fmla="*/ 13364 w 581920"/>
              <a:gd name="connsiteY6" fmla="*/ 346188 h 2424759"/>
              <a:gd name="connsiteX7" fmla="*/ 67047 w 581920"/>
              <a:gd name="connsiteY7" fmla="*/ 418769 h 2424759"/>
              <a:gd name="connsiteX8" fmla="*/ 99874 w 581920"/>
              <a:gd name="connsiteY8" fmla="*/ 488715 h 2424759"/>
              <a:gd name="connsiteX9" fmla="*/ 127305 w 581920"/>
              <a:gd name="connsiteY9" fmla="*/ 647940 h 2424759"/>
              <a:gd name="connsiteX10" fmla="*/ 173025 w 581920"/>
              <a:gd name="connsiteY10" fmla="*/ 997600 h 2424759"/>
              <a:gd name="connsiteX11" fmla="*/ 209601 w 581920"/>
              <a:gd name="connsiteY11" fmla="*/ 1422000 h 2424759"/>
              <a:gd name="connsiteX12" fmla="*/ 259533 w 581920"/>
              <a:gd name="connsiteY12" fmla="*/ 1718385 h 2424759"/>
              <a:gd name="connsiteX13" fmla="*/ 304535 w 581920"/>
              <a:gd name="connsiteY13" fmla="*/ 1979784 h 2424759"/>
              <a:gd name="connsiteX14" fmla="*/ 277103 w 581920"/>
              <a:gd name="connsiteY14" fmla="*/ 2186319 h 2424759"/>
              <a:gd name="connsiteX15" fmla="*/ 245458 w 581920"/>
              <a:gd name="connsiteY15" fmla="*/ 2369199 h 2424759"/>
              <a:gd name="connsiteX16" fmla="*/ 269397 w 581920"/>
              <a:gd name="connsiteY16" fmla="*/ 2411143 h 2424759"/>
              <a:gd name="connsiteX17" fmla="*/ 347481 w 581920"/>
              <a:gd name="connsiteY17" fmla="*/ 2345544 h 2424759"/>
              <a:gd name="connsiteX18" fmla="*/ 456490 w 581920"/>
              <a:gd name="connsiteY18" fmla="*/ 2383711 h 2424759"/>
              <a:gd name="connsiteX19" fmla="*/ 497997 w 581920"/>
              <a:gd name="connsiteY19" fmla="*/ 2416509 h 2424759"/>
              <a:gd name="connsiteX20" fmla="*/ 547929 w 581920"/>
              <a:gd name="connsiteY20" fmla="*/ 2334214 h 2424759"/>
              <a:gd name="connsiteX21" fmla="*/ 579574 w 581920"/>
              <a:gd name="connsiteY21" fmla="*/ 2200830 h 2424759"/>
              <a:gd name="connsiteX22" fmla="*/ 533854 w 581920"/>
              <a:gd name="connsiteY22" fmla="*/ 2136822 h 2424759"/>
              <a:gd name="connsiteX23" fmla="*/ 460702 w 581920"/>
              <a:gd name="connsiteY23" fmla="*/ 2008806 h 2424759"/>
              <a:gd name="connsiteX24" fmla="*/ 383337 w 581920"/>
              <a:gd name="connsiteY24" fmla="*/ 1758141 h 2424759"/>
              <a:gd name="connsiteX25" fmla="*/ 296829 w 581920"/>
              <a:gd name="connsiteY25" fmla="*/ 1246077 h 2424759"/>
              <a:gd name="connsiteX26" fmla="*/ 260253 w 581920"/>
              <a:gd name="connsiteY26" fmla="*/ 814122 h 2424759"/>
              <a:gd name="connsiteX27" fmla="*/ 269397 w 581920"/>
              <a:gd name="connsiteY27" fmla="*/ 552723 h 2424759"/>
              <a:gd name="connsiteX28" fmla="*/ 274329 w 581920"/>
              <a:gd name="connsiteY28" fmla="*/ 442995 h 2424759"/>
              <a:gd name="connsiteX29" fmla="*/ 268892 w 581920"/>
              <a:gd name="connsiteY29" fmla="*/ 359878 h 2424759"/>
              <a:gd name="connsiteX30" fmla="*/ 278738 w 581920"/>
              <a:gd name="connsiteY30" fmla="*/ 352334 h 2424759"/>
              <a:gd name="connsiteX31" fmla="*/ 369981 w 581920"/>
              <a:gd name="connsiteY31" fmla="*/ 203661 h 2424759"/>
              <a:gd name="connsiteX32" fmla="*/ 351693 w 581920"/>
              <a:gd name="connsiteY32" fmla="*/ 103077 h 2424759"/>
              <a:gd name="connsiteX33" fmla="*/ 269397 w 581920"/>
              <a:gd name="connsiteY33" fmla="*/ 20781 h 2424759"/>
              <a:gd name="connsiteX34" fmla="*/ 214533 w 581920"/>
              <a:gd name="connsiteY34" fmla="*/ 11637 h 2424759"/>
              <a:gd name="connsiteX35" fmla="*/ 209815 w 581920"/>
              <a:gd name="connsiteY35" fmla="*/ 90604 h 2424759"/>
              <a:gd name="connsiteX36" fmla="*/ 182170 w 581920"/>
              <a:gd name="connsiteY36" fmla="*/ 205251 h 2424759"/>
              <a:gd name="connsiteX0" fmla="*/ 255007 w 654757"/>
              <a:gd name="connsiteY0" fmla="*/ 205251 h 2424759"/>
              <a:gd name="connsiteX1" fmla="*/ 172711 w 654757"/>
              <a:gd name="connsiteY1" fmla="*/ 145020 h 2424759"/>
              <a:gd name="connsiteX2" fmla="*/ 126991 w 654757"/>
              <a:gd name="connsiteY2" fmla="*/ 260114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0 w 654757"/>
              <a:gd name="connsiteY2" fmla="*/ 194517 h 2424759"/>
              <a:gd name="connsiteX3" fmla="*/ 73970 w 654757"/>
              <a:gd name="connsiteY3" fmla="*/ 268273 h 2424759"/>
              <a:gd name="connsiteX4" fmla="*/ 2039 w 654757"/>
              <a:gd name="connsiteY4" fmla="*/ 268274 h 2424759"/>
              <a:gd name="connsiteX5" fmla="*/ 86201 w 654757"/>
              <a:gd name="connsiteY5" fmla="*/ 346188 h 2424759"/>
              <a:gd name="connsiteX6" fmla="*/ 139884 w 654757"/>
              <a:gd name="connsiteY6" fmla="*/ 418769 h 2424759"/>
              <a:gd name="connsiteX7" fmla="*/ 172711 w 654757"/>
              <a:gd name="connsiteY7" fmla="*/ 488715 h 2424759"/>
              <a:gd name="connsiteX8" fmla="*/ 200142 w 654757"/>
              <a:gd name="connsiteY8" fmla="*/ 647940 h 2424759"/>
              <a:gd name="connsiteX9" fmla="*/ 245862 w 654757"/>
              <a:gd name="connsiteY9" fmla="*/ 997600 h 2424759"/>
              <a:gd name="connsiteX10" fmla="*/ 282438 w 654757"/>
              <a:gd name="connsiteY10" fmla="*/ 1422000 h 2424759"/>
              <a:gd name="connsiteX11" fmla="*/ 332370 w 654757"/>
              <a:gd name="connsiteY11" fmla="*/ 1718385 h 2424759"/>
              <a:gd name="connsiteX12" fmla="*/ 377372 w 654757"/>
              <a:gd name="connsiteY12" fmla="*/ 1979784 h 2424759"/>
              <a:gd name="connsiteX13" fmla="*/ 349940 w 654757"/>
              <a:gd name="connsiteY13" fmla="*/ 2186319 h 2424759"/>
              <a:gd name="connsiteX14" fmla="*/ 318295 w 654757"/>
              <a:gd name="connsiteY14" fmla="*/ 2369199 h 2424759"/>
              <a:gd name="connsiteX15" fmla="*/ 342234 w 654757"/>
              <a:gd name="connsiteY15" fmla="*/ 2411143 h 2424759"/>
              <a:gd name="connsiteX16" fmla="*/ 420318 w 654757"/>
              <a:gd name="connsiteY16" fmla="*/ 2345544 h 2424759"/>
              <a:gd name="connsiteX17" fmla="*/ 529327 w 654757"/>
              <a:gd name="connsiteY17" fmla="*/ 2383711 h 2424759"/>
              <a:gd name="connsiteX18" fmla="*/ 570834 w 654757"/>
              <a:gd name="connsiteY18" fmla="*/ 2416509 h 2424759"/>
              <a:gd name="connsiteX19" fmla="*/ 620766 w 654757"/>
              <a:gd name="connsiteY19" fmla="*/ 2334214 h 2424759"/>
              <a:gd name="connsiteX20" fmla="*/ 652411 w 654757"/>
              <a:gd name="connsiteY20" fmla="*/ 2200830 h 2424759"/>
              <a:gd name="connsiteX21" fmla="*/ 606691 w 654757"/>
              <a:gd name="connsiteY21" fmla="*/ 2136822 h 2424759"/>
              <a:gd name="connsiteX22" fmla="*/ 533539 w 654757"/>
              <a:gd name="connsiteY22" fmla="*/ 2008806 h 2424759"/>
              <a:gd name="connsiteX23" fmla="*/ 456174 w 654757"/>
              <a:gd name="connsiteY23" fmla="*/ 1758141 h 2424759"/>
              <a:gd name="connsiteX24" fmla="*/ 369666 w 654757"/>
              <a:gd name="connsiteY24" fmla="*/ 1246077 h 2424759"/>
              <a:gd name="connsiteX25" fmla="*/ 333090 w 654757"/>
              <a:gd name="connsiteY25" fmla="*/ 814122 h 2424759"/>
              <a:gd name="connsiteX26" fmla="*/ 342234 w 654757"/>
              <a:gd name="connsiteY26" fmla="*/ 552723 h 2424759"/>
              <a:gd name="connsiteX27" fmla="*/ 347166 w 654757"/>
              <a:gd name="connsiteY27" fmla="*/ 442995 h 2424759"/>
              <a:gd name="connsiteX28" fmla="*/ 341729 w 654757"/>
              <a:gd name="connsiteY28" fmla="*/ 359878 h 2424759"/>
              <a:gd name="connsiteX29" fmla="*/ 351575 w 654757"/>
              <a:gd name="connsiteY29" fmla="*/ 352334 h 2424759"/>
              <a:gd name="connsiteX30" fmla="*/ 442818 w 654757"/>
              <a:gd name="connsiteY30" fmla="*/ 203661 h 2424759"/>
              <a:gd name="connsiteX31" fmla="*/ 424530 w 654757"/>
              <a:gd name="connsiteY31" fmla="*/ 103077 h 2424759"/>
              <a:gd name="connsiteX32" fmla="*/ 342234 w 654757"/>
              <a:gd name="connsiteY32" fmla="*/ 20781 h 2424759"/>
              <a:gd name="connsiteX33" fmla="*/ 287370 w 654757"/>
              <a:gd name="connsiteY33" fmla="*/ 11637 h 2424759"/>
              <a:gd name="connsiteX34" fmla="*/ 282652 w 654757"/>
              <a:gd name="connsiteY34" fmla="*/ 90604 h 2424759"/>
              <a:gd name="connsiteX35" fmla="*/ 255007 w 654757"/>
              <a:gd name="connsiteY35" fmla="*/ 205251 h 2424759"/>
              <a:gd name="connsiteX0" fmla="*/ 187835 w 587585"/>
              <a:gd name="connsiteY0" fmla="*/ 205251 h 2424759"/>
              <a:gd name="connsiteX1" fmla="*/ 105539 w 587585"/>
              <a:gd name="connsiteY1" fmla="*/ 145020 h 2424759"/>
              <a:gd name="connsiteX2" fmla="*/ 59818 w 587585"/>
              <a:gd name="connsiteY2" fmla="*/ 194517 h 2424759"/>
              <a:gd name="connsiteX3" fmla="*/ 6798 w 587585"/>
              <a:gd name="connsiteY3" fmla="*/ 268273 h 2424759"/>
              <a:gd name="connsiteX4" fmla="*/ 19029 w 587585"/>
              <a:gd name="connsiteY4" fmla="*/ 346188 h 2424759"/>
              <a:gd name="connsiteX5" fmla="*/ 72712 w 587585"/>
              <a:gd name="connsiteY5" fmla="*/ 418769 h 2424759"/>
              <a:gd name="connsiteX6" fmla="*/ 105539 w 587585"/>
              <a:gd name="connsiteY6" fmla="*/ 488715 h 2424759"/>
              <a:gd name="connsiteX7" fmla="*/ 132970 w 587585"/>
              <a:gd name="connsiteY7" fmla="*/ 647940 h 2424759"/>
              <a:gd name="connsiteX8" fmla="*/ 178690 w 587585"/>
              <a:gd name="connsiteY8" fmla="*/ 997600 h 2424759"/>
              <a:gd name="connsiteX9" fmla="*/ 215266 w 587585"/>
              <a:gd name="connsiteY9" fmla="*/ 1422000 h 2424759"/>
              <a:gd name="connsiteX10" fmla="*/ 265198 w 587585"/>
              <a:gd name="connsiteY10" fmla="*/ 1718385 h 2424759"/>
              <a:gd name="connsiteX11" fmla="*/ 310200 w 587585"/>
              <a:gd name="connsiteY11" fmla="*/ 1979784 h 2424759"/>
              <a:gd name="connsiteX12" fmla="*/ 282768 w 587585"/>
              <a:gd name="connsiteY12" fmla="*/ 2186319 h 2424759"/>
              <a:gd name="connsiteX13" fmla="*/ 251123 w 587585"/>
              <a:gd name="connsiteY13" fmla="*/ 2369199 h 2424759"/>
              <a:gd name="connsiteX14" fmla="*/ 275062 w 587585"/>
              <a:gd name="connsiteY14" fmla="*/ 2411143 h 2424759"/>
              <a:gd name="connsiteX15" fmla="*/ 353146 w 587585"/>
              <a:gd name="connsiteY15" fmla="*/ 2345544 h 2424759"/>
              <a:gd name="connsiteX16" fmla="*/ 462155 w 587585"/>
              <a:gd name="connsiteY16" fmla="*/ 2383711 h 2424759"/>
              <a:gd name="connsiteX17" fmla="*/ 503662 w 587585"/>
              <a:gd name="connsiteY17" fmla="*/ 2416509 h 2424759"/>
              <a:gd name="connsiteX18" fmla="*/ 553594 w 587585"/>
              <a:gd name="connsiteY18" fmla="*/ 2334214 h 2424759"/>
              <a:gd name="connsiteX19" fmla="*/ 585239 w 587585"/>
              <a:gd name="connsiteY19" fmla="*/ 2200830 h 2424759"/>
              <a:gd name="connsiteX20" fmla="*/ 539519 w 587585"/>
              <a:gd name="connsiteY20" fmla="*/ 2136822 h 2424759"/>
              <a:gd name="connsiteX21" fmla="*/ 466367 w 587585"/>
              <a:gd name="connsiteY21" fmla="*/ 2008806 h 2424759"/>
              <a:gd name="connsiteX22" fmla="*/ 389002 w 587585"/>
              <a:gd name="connsiteY22" fmla="*/ 1758141 h 2424759"/>
              <a:gd name="connsiteX23" fmla="*/ 302494 w 587585"/>
              <a:gd name="connsiteY23" fmla="*/ 1246077 h 2424759"/>
              <a:gd name="connsiteX24" fmla="*/ 265918 w 587585"/>
              <a:gd name="connsiteY24" fmla="*/ 814122 h 2424759"/>
              <a:gd name="connsiteX25" fmla="*/ 275062 w 587585"/>
              <a:gd name="connsiteY25" fmla="*/ 552723 h 2424759"/>
              <a:gd name="connsiteX26" fmla="*/ 279994 w 587585"/>
              <a:gd name="connsiteY26" fmla="*/ 442995 h 2424759"/>
              <a:gd name="connsiteX27" fmla="*/ 274557 w 587585"/>
              <a:gd name="connsiteY27" fmla="*/ 359878 h 2424759"/>
              <a:gd name="connsiteX28" fmla="*/ 284403 w 587585"/>
              <a:gd name="connsiteY28" fmla="*/ 352334 h 2424759"/>
              <a:gd name="connsiteX29" fmla="*/ 375646 w 587585"/>
              <a:gd name="connsiteY29" fmla="*/ 203661 h 2424759"/>
              <a:gd name="connsiteX30" fmla="*/ 357358 w 587585"/>
              <a:gd name="connsiteY30" fmla="*/ 103077 h 2424759"/>
              <a:gd name="connsiteX31" fmla="*/ 275062 w 587585"/>
              <a:gd name="connsiteY31" fmla="*/ 20781 h 2424759"/>
              <a:gd name="connsiteX32" fmla="*/ 220198 w 587585"/>
              <a:gd name="connsiteY32" fmla="*/ 11637 h 2424759"/>
              <a:gd name="connsiteX33" fmla="*/ 215480 w 587585"/>
              <a:gd name="connsiteY33" fmla="*/ 90604 h 2424759"/>
              <a:gd name="connsiteX34" fmla="*/ 187835 w 587585"/>
              <a:gd name="connsiteY34" fmla="*/ 205251 h 2424759"/>
              <a:gd name="connsiteX0" fmla="*/ 183186 w 582936"/>
              <a:gd name="connsiteY0" fmla="*/ 205251 h 2424759"/>
              <a:gd name="connsiteX1" fmla="*/ 100890 w 582936"/>
              <a:gd name="connsiteY1" fmla="*/ 145020 h 2424759"/>
              <a:gd name="connsiteX2" fmla="*/ 55169 w 582936"/>
              <a:gd name="connsiteY2" fmla="*/ 194517 h 2424759"/>
              <a:gd name="connsiteX3" fmla="*/ 2149 w 582936"/>
              <a:gd name="connsiteY3" fmla="*/ 268273 h 2424759"/>
              <a:gd name="connsiteX4" fmla="*/ 68063 w 582936"/>
              <a:gd name="connsiteY4" fmla="*/ 418769 h 2424759"/>
              <a:gd name="connsiteX5" fmla="*/ 100890 w 582936"/>
              <a:gd name="connsiteY5" fmla="*/ 488715 h 2424759"/>
              <a:gd name="connsiteX6" fmla="*/ 128321 w 582936"/>
              <a:gd name="connsiteY6" fmla="*/ 647940 h 2424759"/>
              <a:gd name="connsiteX7" fmla="*/ 174041 w 582936"/>
              <a:gd name="connsiteY7" fmla="*/ 997600 h 2424759"/>
              <a:gd name="connsiteX8" fmla="*/ 210617 w 582936"/>
              <a:gd name="connsiteY8" fmla="*/ 1422000 h 2424759"/>
              <a:gd name="connsiteX9" fmla="*/ 260549 w 582936"/>
              <a:gd name="connsiteY9" fmla="*/ 1718385 h 2424759"/>
              <a:gd name="connsiteX10" fmla="*/ 305551 w 582936"/>
              <a:gd name="connsiteY10" fmla="*/ 1979784 h 2424759"/>
              <a:gd name="connsiteX11" fmla="*/ 278119 w 582936"/>
              <a:gd name="connsiteY11" fmla="*/ 2186319 h 2424759"/>
              <a:gd name="connsiteX12" fmla="*/ 246474 w 582936"/>
              <a:gd name="connsiteY12" fmla="*/ 2369199 h 2424759"/>
              <a:gd name="connsiteX13" fmla="*/ 270413 w 582936"/>
              <a:gd name="connsiteY13" fmla="*/ 2411143 h 2424759"/>
              <a:gd name="connsiteX14" fmla="*/ 348497 w 582936"/>
              <a:gd name="connsiteY14" fmla="*/ 2345544 h 2424759"/>
              <a:gd name="connsiteX15" fmla="*/ 457506 w 582936"/>
              <a:gd name="connsiteY15" fmla="*/ 2383711 h 2424759"/>
              <a:gd name="connsiteX16" fmla="*/ 499013 w 582936"/>
              <a:gd name="connsiteY16" fmla="*/ 2416509 h 2424759"/>
              <a:gd name="connsiteX17" fmla="*/ 548945 w 582936"/>
              <a:gd name="connsiteY17" fmla="*/ 2334214 h 2424759"/>
              <a:gd name="connsiteX18" fmla="*/ 580590 w 582936"/>
              <a:gd name="connsiteY18" fmla="*/ 2200830 h 2424759"/>
              <a:gd name="connsiteX19" fmla="*/ 534870 w 582936"/>
              <a:gd name="connsiteY19" fmla="*/ 2136822 h 2424759"/>
              <a:gd name="connsiteX20" fmla="*/ 461718 w 582936"/>
              <a:gd name="connsiteY20" fmla="*/ 2008806 h 2424759"/>
              <a:gd name="connsiteX21" fmla="*/ 384353 w 582936"/>
              <a:gd name="connsiteY21" fmla="*/ 1758141 h 2424759"/>
              <a:gd name="connsiteX22" fmla="*/ 297845 w 582936"/>
              <a:gd name="connsiteY22" fmla="*/ 1246077 h 2424759"/>
              <a:gd name="connsiteX23" fmla="*/ 261269 w 582936"/>
              <a:gd name="connsiteY23" fmla="*/ 814122 h 2424759"/>
              <a:gd name="connsiteX24" fmla="*/ 270413 w 582936"/>
              <a:gd name="connsiteY24" fmla="*/ 552723 h 2424759"/>
              <a:gd name="connsiteX25" fmla="*/ 275345 w 582936"/>
              <a:gd name="connsiteY25" fmla="*/ 442995 h 2424759"/>
              <a:gd name="connsiteX26" fmla="*/ 269908 w 582936"/>
              <a:gd name="connsiteY26" fmla="*/ 359878 h 2424759"/>
              <a:gd name="connsiteX27" fmla="*/ 279754 w 582936"/>
              <a:gd name="connsiteY27" fmla="*/ 352334 h 2424759"/>
              <a:gd name="connsiteX28" fmla="*/ 370997 w 582936"/>
              <a:gd name="connsiteY28" fmla="*/ 203661 h 2424759"/>
              <a:gd name="connsiteX29" fmla="*/ 352709 w 582936"/>
              <a:gd name="connsiteY29" fmla="*/ 103077 h 2424759"/>
              <a:gd name="connsiteX30" fmla="*/ 270413 w 582936"/>
              <a:gd name="connsiteY30" fmla="*/ 20781 h 2424759"/>
              <a:gd name="connsiteX31" fmla="*/ 215549 w 582936"/>
              <a:gd name="connsiteY31" fmla="*/ 11637 h 2424759"/>
              <a:gd name="connsiteX32" fmla="*/ 210831 w 582936"/>
              <a:gd name="connsiteY32" fmla="*/ 90604 h 2424759"/>
              <a:gd name="connsiteX33" fmla="*/ 183186 w 582936"/>
              <a:gd name="connsiteY33"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418769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340250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340250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238" h="2424759">
                <a:moveTo>
                  <a:pt x="133488" y="205251"/>
                </a:moveTo>
                <a:cubicBezTo>
                  <a:pt x="114378" y="227481"/>
                  <a:pt x="72528" y="146809"/>
                  <a:pt x="51192" y="145020"/>
                </a:cubicBezTo>
                <a:cubicBezTo>
                  <a:pt x="29856" y="143231"/>
                  <a:pt x="10942" y="161979"/>
                  <a:pt x="5471" y="194517"/>
                </a:cubicBezTo>
                <a:cubicBezTo>
                  <a:pt x="0" y="227055"/>
                  <a:pt x="10745" y="291217"/>
                  <a:pt x="18365" y="340250"/>
                </a:cubicBezTo>
                <a:cubicBezTo>
                  <a:pt x="25985" y="389283"/>
                  <a:pt x="41149" y="437433"/>
                  <a:pt x="51192" y="488715"/>
                </a:cubicBezTo>
                <a:cubicBezTo>
                  <a:pt x="61235" y="539997"/>
                  <a:pt x="66431" y="563126"/>
                  <a:pt x="78623" y="647940"/>
                </a:cubicBezTo>
                <a:cubicBezTo>
                  <a:pt x="90815" y="732754"/>
                  <a:pt x="110627" y="868590"/>
                  <a:pt x="124343" y="997600"/>
                </a:cubicBezTo>
                <a:cubicBezTo>
                  <a:pt x="138059" y="1126610"/>
                  <a:pt x="146501" y="1301869"/>
                  <a:pt x="160919" y="1422000"/>
                </a:cubicBezTo>
                <a:cubicBezTo>
                  <a:pt x="175337" y="1542131"/>
                  <a:pt x="195029" y="1625421"/>
                  <a:pt x="210851" y="1718385"/>
                </a:cubicBezTo>
                <a:cubicBezTo>
                  <a:pt x="226673" y="1811349"/>
                  <a:pt x="252925" y="1901795"/>
                  <a:pt x="255853" y="1979784"/>
                </a:cubicBezTo>
                <a:cubicBezTo>
                  <a:pt x="258781" y="2057773"/>
                  <a:pt x="238267" y="2121417"/>
                  <a:pt x="228421" y="2186319"/>
                </a:cubicBezTo>
                <a:cubicBezTo>
                  <a:pt x="218575" y="2251221"/>
                  <a:pt x="198060" y="2331728"/>
                  <a:pt x="196776" y="2369199"/>
                </a:cubicBezTo>
                <a:cubicBezTo>
                  <a:pt x="195492" y="2406670"/>
                  <a:pt x="203711" y="2415085"/>
                  <a:pt x="220715" y="2411143"/>
                </a:cubicBezTo>
                <a:cubicBezTo>
                  <a:pt x="237719" y="2407201"/>
                  <a:pt x="267617" y="2350116"/>
                  <a:pt x="298799" y="2345544"/>
                </a:cubicBezTo>
                <a:cubicBezTo>
                  <a:pt x="329981" y="2340972"/>
                  <a:pt x="382722" y="2404600"/>
                  <a:pt x="407808" y="2383711"/>
                </a:cubicBezTo>
                <a:cubicBezTo>
                  <a:pt x="432894" y="2395539"/>
                  <a:pt x="434075" y="2424759"/>
                  <a:pt x="449315" y="2416509"/>
                </a:cubicBezTo>
                <a:cubicBezTo>
                  <a:pt x="464555" y="2408259"/>
                  <a:pt x="515189" y="2357075"/>
                  <a:pt x="499247" y="2334214"/>
                </a:cubicBezTo>
                <a:cubicBezTo>
                  <a:pt x="522689" y="2330984"/>
                  <a:pt x="533238" y="2233729"/>
                  <a:pt x="530892" y="2200830"/>
                </a:cubicBezTo>
                <a:cubicBezTo>
                  <a:pt x="528546" y="2167931"/>
                  <a:pt x="504984" y="2168826"/>
                  <a:pt x="485172" y="2136822"/>
                </a:cubicBezTo>
                <a:cubicBezTo>
                  <a:pt x="465360" y="2104818"/>
                  <a:pt x="437106" y="2071919"/>
                  <a:pt x="412020" y="2008806"/>
                </a:cubicBezTo>
                <a:cubicBezTo>
                  <a:pt x="386934" y="1945693"/>
                  <a:pt x="361967" y="1885262"/>
                  <a:pt x="334655" y="1758141"/>
                </a:cubicBezTo>
                <a:cubicBezTo>
                  <a:pt x="307343" y="1631020"/>
                  <a:pt x="268661" y="1403414"/>
                  <a:pt x="248147" y="1246077"/>
                </a:cubicBezTo>
                <a:cubicBezTo>
                  <a:pt x="227633" y="1088741"/>
                  <a:pt x="216143" y="929681"/>
                  <a:pt x="211571" y="814122"/>
                </a:cubicBezTo>
                <a:cubicBezTo>
                  <a:pt x="206999" y="698563"/>
                  <a:pt x="218369" y="614577"/>
                  <a:pt x="220715" y="552723"/>
                </a:cubicBezTo>
                <a:cubicBezTo>
                  <a:pt x="223061" y="490869"/>
                  <a:pt x="225731" y="475136"/>
                  <a:pt x="225647" y="442995"/>
                </a:cubicBezTo>
                <a:cubicBezTo>
                  <a:pt x="225563" y="410854"/>
                  <a:pt x="219475" y="374988"/>
                  <a:pt x="220210" y="359878"/>
                </a:cubicBezTo>
                <a:cubicBezTo>
                  <a:pt x="220945" y="344768"/>
                  <a:pt x="223054" y="378370"/>
                  <a:pt x="230056" y="352334"/>
                </a:cubicBezTo>
                <a:cubicBezTo>
                  <a:pt x="206614" y="207753"/>
                  <a:pt x="309140" y="245204"/>
                  <a:pt x="321299" y="203661"/>
                </a:cubicBezTo>
                <a:cubicBezTo>
                  <a:pt x="333458" y="162118"/>
                  <a:pt x="319775" y="133557"/>
                  <a:pt x="303011" y="103077"/>
                </a:cubicBezTo>
                <a:cubicBezTo>
                  <a:pt x="286247" y="72597"/>
                  <a:pt x="243575" y="36021"/>
                  <a:pt x="220715" y="20781"/>
                </a:cubicBezTo>
                <a:cubicBezTo>
                  <a:pt x="197855" y="5541"/>
                  <a:pt x="175781" y="0"/>
                  <a:pt x="165851" y="11637"/>
                </a:cubicBezTo>
                <a:cubicBezTo>
                  <a:pt x="155921" y="23274"/>
                  <a:pt x="166527" y="58335"/>
                  <a:pt x="161133" y="90604"/>
                </a:cubicBezTo>
                <a:cubicBezTo>
                  <a:pt x="155739" y="122873"/>
                  <a:pt x="151812" y="183095"/>
                  <a:pt x="133488" y="205251"/>
                </a:cubicBezTo>
                <a:close/>
              </a:path>
            </a:pathLst>
          </a:cu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960033" y="3512608"/>
            <a:ext cx="508000" cy="2125134"/>
          </a:xfrm>
          <a:custGeom>
            <a:avLst/>
            <a:gdLst>
              <a:gd name="connsiteX0" fmla="*/ 243417 w 508000"/>
              <a:gd name="connsiteY0" fmla="*/ 43392 h 2125134"/>
              <a:gd name="connsiteX1" fmla="*/ 160867 w 508000"/>
              <a:gd name="connsiteY1" fmla="*/ 5292 h 2125134"/>
              <a:gd name="connsiteX2" fmla="*/ 71967 w 508000"/>
              <a:gd name="connsiteY2" fmla="*/ 75142 h 2125134"/>
              <a:gd name="connsiteX3" fmla="*/ 78317 w 508000"/>
              <a:gd name="connsiteY3" fmla="*/ 106892 h 2125134"/>
              <a:gd name="connsiteX4" fmla="*/ 33867 w 508000"/>
              <a:gd name="connsiteY4" fmla="*/ 100542 h 2125134"/>
              <a:gd name="connsiteX5" fmla="*/ 2117 w 508000"/>
              <a:gd name="connsiteY5" fmla="*/ 170392 h 2125134"/>
              <a:gd name="connsiteX6" fmla="*/ 46567 w 508000"/>
              <a:gd name="connsiteY6" fmla="*/ 265642 h 2125134"/>
              <a:gd name="connsiteX7" fmla="*/ 65617 w 508000"/>
              <a:gd name="connsiteY7" fmla="*/ 506942 h 2125134"/>
              <a:gd name="connsiteX8" fmla="*/ 103717 w 508000"/>
              <a:gd name="connsiteY8" fmla="*/ 881592 h 2125134"/>
              <a:gd name="connsiteX9" fmla="*/ 141817 w 508000"/>
              <a:gd name="connsiteY9" fmla="*/ 1224492 h 2125134"/>
              <a:gd name="connsiteX10" fmla="*/ 186267 w 508000"/>
              <a:gd name="connsiteY10" fmla="*/ 1668992 h 2125134"/>
              <a:gd name="connsiteX11" fmla="*/ 198967 w 508000"/>
              <a:gd name="connsiteY11" fmla="*/ 1916642 h 2125134"/>
              <a:gd name="connsiteX12" fmla="*/ 167217 w 508000"/>
              <a:gd name="connsiteY12" fmla="*/ 2049992 h 2125134"/>
              <a:gd name="connsiteX13" fmla="*/ 179917 w 508000"/>
              <a:gd name="connsiteY13" fmla="*/ 2119842 h 2125134"/>
              <a:gd name="connsiteX14" fmla="*/ 224367 w 508000"/>
              <a:gd name="connsiteY14" fmla="*/ 2081742 h 2125134"/>
              <a:gd name="connsiteX15" fmla="*/ 268817 w 508000"/>
              <a:gd name="connsiteY15" fmla="*/ 2024592 h 2125134"/>
              <a:gd name="connsiteX16" fmla="*/ 338667 w 508000"/>
              <a:gd name="connsiteY16" fmla="*/ 2024592 h 2125134"/>
              <a:gd name="connsiteX17" fmla="*/ 414867 w 508000"/>
              <a:gd name="connsiteY17" fmla="*/ 2011892 h 2125134"/>
              <a:gd name="connsiteX18" fmla="*/ 459317 w 508000"/>
              <a:gd name="connsiteY18" fmla="*/ 2037292 h 2125134"/>
              <a:gd name="connsiteX19" fmla="*/ 484717 w 508000"/>
              <a:gd name="connsiteY19" fmla="*/ 1992842 h 2125134"/>
              <a:gd name="connsiteX20" fmla="*/ 427567 w 508000"/>
              <a:gd name="connsiteY20" fmla="*/ 1891242 h 2125134"/>
              <a:gd name="connsiteX21" fmla="*/ 389467 w 508000"/>
              <a:gd name="connsiteY21" fmla="*/ 1783292 h 2125134"/>
              <a:gd name="connsiteX22" fmla="*/ 376767 w 508000"/>
              <a:gd name="connsiteY22" fmla="*/ 1586442 h 2125134"/>
              <a:gd name="connsiteX23" fmla="*/ 364067 w 508000"/>
              <a:gd name="connsiteY23" fmla="*/ 1014942 h 2125134"/>
              <a:gd name="connsiteX24" fmla="*/ 364067 w 508000"/>
              <a:gd name="connsiteY24" fmla="*/ 735542 h 2125134"/>
              <a:gd name="connsiteX25" fmla="*/ 357717 w 508000"/>
              <a:gd name="connsiteY25" fmla="*/ 519642 h 2125134"/>
              <a:gd name="connsiteX26" fmla="*/ 389467 w 508000"/>
              <a:gd name="connsiteY26" fmla="*/ 329142 h 2125134"/>
              <a:gd name="connsiteX27" fmla="*/ 484717 w 508000"/>
              <a:gd name="connsiteY27" fmla="*/ 189442 h 2125134"/>
              <a:gd name="connsiteX28" fmla="*/ 497417 w 508000"/>
              <a:gd name="connsiteY28" fmla="*/ 81492 h 2125134"/>
              <a:gd name="connsiteX29" fmla="*/ 421217 w 508000"/>
              <a:gd name="connsiteY29" fmla="*/ 37042 h 2125134"/>
              <a:gd name="connsiteX30" fmla="*/ 325967 w 508000"/>
              <a:gd name="connsiteY30" fmla="*/ 37042 h 2125134"/>
              <a:gd name="connsiteX31" fmla="*/ 294217 w 508000"/>
              <a:gd name="connsiteY31" fmla="*/ 56092 h 2125134"/>
              <a:gd name="connsiteX32" fmla="*/ 243417 w 508000"/>
              <a:gd name="connsiteY32" fmla="*/ 43392 h 2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8000" h="2125134">
                <a:moveTo>
                  <a:pt x="243417" y="43392"/>
                </a:moveTo>
                <a:cubicBezTo>
                  <a:pt x="221192" y="34925"/>
                  <a:pt x="189442" y="0"/>
                  <a:pt x="160867" y="5292"/>
                </a:cubicBezTo>
                <a:cubicBezTo>
                  <a:pt x="132292" y="10584"/>
                  <a:pt x="85725" y="58209"/>
                  <a:pt x="71967" y="75142"/>
                </a:cubicBezTo>
                <a:cubicBezTo>
                  <a:pt x="58209" y="92075"/>
                  <a:pt x="84667" y="102659"/>
                  <a:pt x="78317" y="106892"/>
                </a:cubicBezTo>
                <a:cubicBezTo>
                  <a:pt x="71967" y="111125"/>
                  <a:pt x="46567" y="89959"/>
                  <a:pt x="33867" y="100542"/>
                </a:cubicBezTo>
                <a:cubicBezTo>
                  <a:pt x="21167" y="111125"/>
                  <a:pt x="0" y="142875"/>
                  <a:pt x="2117" y="170392"/>
                </a:cubicBezTo>
                <a:cubicBezTo>
                  <a:pt x="4234" y="197909"/>
                  <a:pt x="35984" y="209550"/>
                  <a:pt x="46567" y="265642"/>
                </a:cubicBezTo>
                <a:cubicBezTo>
                  <a:pt x="57150" y="321734"/>
                  <a:pt x="56092" y="404284"/>
                  <a:pt x="65617" y="506942"/>
                </a:cubicBezTo>
                <a:cubicBezTo>
                  <a:pt x="75142" y="609600"/>
                  <a:pt x="91017" y="762000"/>
                  <a:pt x="103717" y="881592"/>
                </a:cubicBezTo>
                <a:cubicBezTo>
                  <a:pt x="116417" y="1001184"/>
                  <a:pt x="128059" y="1093259"/>
                  <a:pt x="141817" y="1224492"/>
                </a:cubicBezTo>
                <a:cubicBezTo>
                  <a:pt x="155575" y="1355725"/>
                  <a:pt x="176742" y="1553634"/>
                  <a:pt x="186267" y="1668992"/>
                </a:cubicBezTo>
                <a:cubicBezTo>
                  <a:pt x="195792" y="1784350"/>
                  <a:pt x="202142" y="1853142"/>
                  <a:pt x="198967" y="1916642"/>
                </a:cubicBezTo>
                <a:cubicBezTo>
                  <a:pt x="195792" y="1980142"/>
                  <a:pt x="170392" y="2016125"/>
                  <a:pt x="167217" y="2049992"/>
                </a:cubicBezTo>
                <a:cubicBezTo>
                  <a:pt x="164042" y="2083859"/>
                  <a:pt x="170392" y="2114550"/>
                  <a:pt x="179917" y="2119842"/>
                </a:cubicBezTo>
                <a:cubicBezTo>
                  <a:pt x="189442" y="2125134"/>
                  <a:pt x="209550" y="2097617"/>
                  <a:pt x="224367" y="2081742"/>
                </a:cubicBezTo>
                <a:cubicBezTo>
                  <a:pt x="239184" y="2065867"/>
                  <a:pt x="249767" y="2034117"/>
                  <a:pt x="268817" y="2024592"/>
                </a:cubicBezTo>
                <a:cubicBezTo>
                  <a:pt x="287867" y="2015067"/>
                  <a:pt x="314325" y="2026709"/>
                  <a:pt x="338667" y="2024592"/>
                </a:cubicBezTo>
                <a:cubicBezTo>
                  <a:pt x="363009" y="2022475"/>
                  <a:pt x="394759" y="2009775"/>
                  <a:pt x="414867" y="2011892"/>
                </a:cubicBezTo>
                <a:cubicBezTo>
                  <a:pt x="434975" y="2014009"/>
                  <a:pt x="447675" y="2040467"/>
                  <a:pt x="459317" y="2037292"/>
                </a:cubicBezTo>
                <a:cubicBezTo>
                  <a:pt x="470959" y="2034117"/>
                  <a:pt x="490009" y="2017184"/>
                  <a:pt x="484717" y="1992842"/>
                </a:cubicBezTo>
                <a:cubicBezTo>
                  <a:pt x="479425" y="1968500"/>
                  <a:pt x="443442" y="1926167"/>
                  <a:pt x="427567" y="1891242"/>
                </a:cubicBezTo>
                <a:cubicBezTo>
                  <a:pt x="411692" y="1856317"/>
                  <a:pt x="397934" y="1834092"/>
                  <a:pt x="389467" y="1783292"/>
                </a:cubicBezTo>
                <a:cubicBezTo>
                  <a:pt x="381000" y="1732492"/>
                  <a:pt x="381000" y="1714500"/>
                  <a:pt x="376767" y="1586442"/>
                </a:cubicBezTo>
                <a:cubicBezTo>
                  <a:pt x="372534" y="1458384"/>
                  <a:pt x="366184" y="1156759"/>
                  <a:pt x="364067" y="1014942"/>
                </a:cubicBezTo>
                <a:cubicBezTo>
                  <a:pt x="361950" y="873125"/>
                  <a:pt x="365125" y="818092"/>
                  <a:pt x="364067" y="735542"/>
                </a:cubicBezTo>
                <a:cubicBezTo>
                  <a:pt x="363009" y="652992"/>
                  <a:pt x="353484" y="587375"/>
                  <a:pt x="357717" y="519642"/>
                </a:cubicBezTo>
                <a:cubicBezTo>
                  <a:pt x="361950" y="451909"/>
                  <a:pt x="368300" y="384175"/>
                  <a:pt x="389467" y="329142"/>
                </a:cubicBezTo>
                <a:cubicBezTo>
                  <a:pt x="410634" y="274109"/>
                  <a:pt x="466725" y="230717"/>
                  <a:pt x="484717" y="189442"/>
                </a:cubicBezTo>
                <a:cubicBezTo>
                  <a:pt x="502709" y="148167"/>
                  <a:pt x="508000" y="106892"/>
                  <a:pt x="497417" y="81492"/>
                </a:cubicBezTo>
                <a:cubicBezTo>
                  <a:pt x="486834" y="56092"/>
                  <a:pt x="449792" y="44450"/>
                  <a:pt x="421217" y="37042"/>
                </a:cubicBezTo>
                <a:cubicBezTo>
                  <a:pt x="392642" y="29634"/>
                  <a:pt x="347134" y="33867"/>
                  <a:pt x="325967" y="37042"/>
                </a:cubicBezTo>
                <a:cubicBezTo>
                  <a:pt x="304800" y="40217"/>
                  <a:pt x="312209" y="58209"/>
                  <a:pt x="294217" y="56092"/>
                </a:cubicBezTo>
                <a:cubicBezTo>
                  <a:pt x="276225" y="53975"/>
                  <a:pt x="265642" y="51859"/>
                  <a:pt x="243417" y="43392"/>
                </a:cubicBezTo>
                <a:close/>
              </a:path>
            </a:pathLst>
          </a:custGeom>
          <a:solidFill>
            <a:schemeClr val="accent6">
              <a:lumMod val="75000"/>
              <a:alpha val="52000"/>
            </a:schemeClr>
          </a:solidFill>
          <a:ln w="25400">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5.1_A.jpg"/>
          <p:cNvPicPr>
            <a:picLocks noChangeAspect="1"/>
          </p:cNvPicPr>
          <p:nvPr/>
        </p:nvPicPr>
        <p:blipFill>
          <a:blip r:embed="rId2"/>
          <a:srcRect l="41111" t="3333" r="37778" b="3333"/>
          <a:stretch>
            <a:fillRect/>
          </a:stretch>
        </p:blipFill>
        <p:spPr>
          <a:xfrm>
            <a:off x="372834" y="304800"/>
            <a:ext cx="310243" cy="1371600"/>
          </a:xfrm>
          <a:prstGeom prst="rect">
            <a:avLst/>
          </a:prstGeom>
        </p:spPr>
      </p:pic>
      <p:pic>
        <p:nvPicPr>
          <p:cNvPr id="3" name="Picture 2" descr="Fig._25.1_A.jpg"/>
          <p:cNvPicPr>
            <a:picLocks noChangeAspect="1"/>
          </p:cNvPicPr>
          <p:nvPr/>
        </p:nvPicPr>
        <p:blipFill>
          <a:blip r:embed="rId2">
            <a:clrChange>
              <a:clrFrom>
                <a:srgbClr val="FFFFFF"/>
              </a:clrFrom>
              <a:clrTo>
                <a:srgbClr val="FFFFFF">
                  <a:alpha val="0"/>
                </a:srgbClr>
              </a:clrTo>
            </a:clrChange>
          </a:blip>
          <a:srcRect l="39463" t="2222" r="38797" b="64103"/>
          <a:stretch>
            <a:fillRect/>
          </a:stretch>
        </p:blipFill>
        <p:spPr>
          <a:xfrm>
            <a:off x="1195086" y="1600200"/>
            <a:ext cx="3148314" cy="4876800"/>
          </a:xfrm>
          <a:prstGeom prst="rect">
            <a:avLst/>
          </a:prstGeom>
        </p:spPr>
      </p:pic>
      <p:sp>
        <p:nvSpPr>
          <p:cNvPr id="4" name="Rectangle 3"/>
          <p:cNvSpPr/>
          <p:nvPr/>
        </p:nvSpPr>
        <p:spPr>
          <a:xfrm>
            <a:off x="213001" y="123230"/>
            <a:ext cx="545662" cy="6858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txBox="1">
            <a:spLocks/>
          </p:cNvSpPr>
          <p:nvPr/>
        </p:nvSpPr>
        <p:spPr>
          <a:xfrm>
            <a:off x="4495800" y="123230"/>
            <a:ext cx="46482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Tibia &amp; Fibula: Proximal View</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9" name="Freeform 8"/>
          <p:cNvSpPr/>
          <p:nvPr/>
        </p:nvSpPr>
        <p:spPr>
          <a:xfrm>
            <a:off x="2590800" y="3048000"/>
            <a:ext cx="619504" cy="1054405"/>
          </a:xfrm>
          <a:custGeom>
            <a:avLst/>
            <a:gdLst>
              <a:gd name="connsiteX0" fmla="*/ 93217 w 619504"/>
              <a:gd name="connsiteY0" fmla="*/ 996150 h 1054405"/>
              <a:gd name="connsiteX1" fmla="*/ 0 w 619504"/>
              <a:gd name="connsiteY1" fmla="*/ 716529 h 1054405"/>
              <a:gd name="connsiteX2" fmla="*/ 93217 w 619504"/>
              <a:gd name="connsiteY2" fmla="*/ 401955 h 1054405"/>
              <a:gd name="connsiteX3" fmla="*/ 139826 w 619504"/>
              <a:gd name="connsiteY3" fmla="*/ 133985 h 1054405"/>
              <a:gd name="connsiteX4" fmla="*/ 302955 w 619504"/>
              <a:gd name="connsiteY4" fmla="*/ 5825 h 1054405"/>
              <a:gd name="connsiteX5" fmla="*/ 419477 w 619504"/>
              <a:gd name="connsiteY5" fmla="*/ 168938 h 1054405"/>
              <a:gd name="connsiteX6" fmla="*/ 547650 w 619504"/>
              <a:gd name="connsiteY6" fmla="*/ 145636 h 1054405"/>
              <a:gd name="connsiteX7" fmla="*/ 605910 w 619504"/>
              <a:gd name="connsiteY7" fmla="*/ 413606 h 1054405"/>
              <a:gd name="connsiteX8" fmla="*/ 466085 w 619504"/>
              <a:gd name="connsiteY8" fmla="*/ 902943 h 1054405"/>
              <a:gd name="connsiteX9" fmla="*/ 337912 w 619504"/>
              <a:gd name="connsiteY9" fmla="*/ 1054405 h 1054405"/>
              <a:gd name="connsiteX10" fmla="*/ 279651 w 619504"/>
              <a:gd name="connsiteY10" fmla="*/ 902943 h 1054405"/>
              <a:gd name="connsiteX11" fmla="*/ 209738 w 619504"/>
              <a:gd name="connsiteY11" fmla="*/ 856340 h 1054405"/>
              <a:gd name="connsiteX12" fmla="*/ 139826 w 619504"/>
              <a:gd name="connsiteY12" fmla="*/ 961198 h 1054405"/>
              <a:gd name="connsiteX13" fmla="*/ 93217 w 619504"/>
              <a:gd name="connsiteY13" fmla="*/ 996150 h 105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504" h="1054405">
                <a:moveTo>
                  <a:pt x="93217" y="996150"/>
                </a:moveTo>
                <a:cubicBezTo>
                  <a:pt x="69913" y="955372"/>
                  <a:pt x="0" y="815561"/>
                  <a:pt x="0" y="716529"/>
                </a:cubicBezTo>
                <a:cubicBezTo>
                  <a:pt x="0" y="617497"/>
                  <a:pt x="69913" y="499046"/>
                  <a:pt x="93217" y="401955"/>
                </a:cubicBezTo>
                <a:cubicBezTo>
                  <a:pt x="116521" y="304864"/>
                  <a:pt x="104870" y="200007"/>
                  <a:pt x="139826" y="133985"/>
                </a:cubicBezTo>
                <a:cubicBezTo>
                  <a:pt x="174782" y="67963"/>
                  <a:pt x="256347" y="0"/>
                  <a:pt x="302955" y="5825"/>
                </a:cubicBezTo>
                <a:cubicBezTo>
                  <a:pt x="349563" y="11650"/>
                  <a:pt x="378695" y="145636"/>
                  <a:pt x="419477" y="168938"/>
                </a:cubicBezTo>
                <a:cubicBezTo>
                  <a:pt x="460260" y="192240"/>
                  <a:pt x="516578" y="104858"/>
                  <a:pt x="547650" y="145636"/>
                </a:cubicBezTo>
                <a:cubicBezTo>
                  <a:pt x="578722" y="186414"/>
                  <a:pt x="619504" y="287388"/>
                  <a:pt x="605910" y="413606"/>
                </a:cubicBezTo>
                <a:cubicBezTo>
                  <a:pt x="592316" y="539824"/>
                  <a:pt x="510751" y="796143"/>
                  <a:pt x="466085" y="902943"/>
                </a:cubicBezTo>
                <a:cubicBezTo>
                  <a:pt x="421419" y="1009743"/>
                  <a:pt x="368984" y="1054405"/>
                  <a:pt x="337912" y="1054405"/>
                </a:cubicBezTo>
                <a:cubicBezTo>
                  <a:pt x="306840" y="1054405"/>
                  <a:pt x="301013" y="935954"/>
                  <a:pt x="279651" y="902943"/>
                </a:cubicBezTo>
                <a:cubicBezTo>
                  <a:pt x="258289" y="869932"/>
                  <a:pt x="233042" y="846631"/>
                  <a:pt x="209738" y="856340"/>
                </a:cubicBezTo>
                <a:cubicBezTo>
                  <a:pt x="186434" y="866049"/>
                  <a:pt x="157304" y="941780"/>
                  <a:pt x="139826" y="961198"/>
                </a:cubicBezTo>
                <a:cubicBezTo>
                  <a:pt x="122348" y="980616"/>
                  <a:pt x="116521" y="1036928"/>
                  <a:pt x="93217" y="996150"/>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p:nvGrpSpPr>
        <p:grpSpPr>
          <a:xfrm>
            <a:off x="152400" y="3087469"/>
            <a:ext cx="1896431" cy="646331"/>
            <a:chOff x="152400" y="3087469"/>
            <a:chExt cx="1896431" cy="646331"/>
          </a:xfrm>
        </p:grpSpPr>
        <p:sp>
          <p:nvSpPr>
            <p:cNvPr id="11" name="Freeform 10"/>
            <p:cNvSpPr/>
            <p:nvPr/>
          </p:nvSpPr>
          <p:spPr>
            <a:xfrm>
              <a:off x="1310864" y="3402057"/>
              <a:ext cx="737967" cy="147578"/>
            </a:xfrm>
            <a:custGeom>
              <a:avLst/>
              <a:gdLst>
                <a:gd name="connsiteX0" fmla="*/ 623388 w 737967"/>
                <a:gd name="connsiteY0" fmla="*/ 0 h 147578"/>
                <a:gd name="connsiteX1" fmla="*/ 716605 w 737967"/>
                <a:gd name="connsiteY1" fmla="*/ 58255 h 147578"/>
                <a:gd name="connsiteX2" fmla="*/ 495214 w 737967"/>
                <a:gd name="connsiteY2" fmla="*/ 139811 h 147578"/>
                <a:gd name="connsiteX3" fmla="*/ 52434 w 737967"/>
                <a:gd name="connsiteY3" fmla="*/ 104858 h 147578"/>
                <a:gd name="connsiteX4" fmla="*/ 180607 w 737967"/>
                <a:gd name="connsiteY4" fmla="*/ 23302 h 147578"/>
                <a:gd name="connsiteX5" fmla="*/ 180607 w 737967"/>
                <a:gd name="connsiteY5" fmla="*/ 23302 h 147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7967" h="147578">
                  <a:moveTo>
                    <a:pt x="623388" y="0"/>
                  </a:moveTo>
                  <a:cubicBezTo>
                    <a:pt x="680677" y="17476"/>
                    <a:pt x="737967" y="34953"/>
                    <a:pt x="716605" y="58255"/>
                  </a:cubicBezTo>
                  <a:cubicBezTo>
                    <a:pt x="695243" y="81557"/>
                    <a:pt x="605909" y="132044"/>
                    <a:pt x="495214" y="139811"/>
                  </a:cubicBezTo>
                  <a:cubicBezTo>
                    <a:pt x="384519" y="147578"/>
                    <a:pt x="104868" y="124276"/>
                    <a:pt x="52434" y="104858"/>
                  </a:cubicBezTo>
                  <a:cubicBezTo>
                    <a:pt x="0" y="85440"/>
                    <a:pt x="180607" y="23302"/>
                    <a:pt x="180607" y="23302"/>
                  </a:cubicBezTo>
                  <a:lnTo>
                    <a:pt x="180607" y="23302"/>
                  </a:lnTo>
                </a:path>
              </a:pathLst>
            </a:custGeom>
            <a:ln w="25400">
              <a:solidFill>
                <a:schemeClr val="tx1"/>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Connector 12"/>
            <p:cNvCxnSpPr>
              <a:stCxn id="11" idx="3"/>
            </p:cNvCxnSpPr>
            <p:nvPr/>
          </p:nvCxnSpPr>
          <p:spPr>
            <a:xfrm flipH="1">
              <a:off x="990600" y="3506915"/>
              <a:ext cx="372698" cy="1588"/>
            </a:xfrm>
            <a:prstGeom prst="line">
              <a:avLst/>
            </a:prstGeom>
            <a:ln w="25400">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52400" y="3087469"/>
              <a:ext cx="1524000" cy="646331"/>
            </a:xfrm>
            <a:prstGeom prst="rect">
              <a:avLst/>
            </a:prstGeom>
            <a:noFill/>
          </p:spPr>
          <p:txBody>
            <a:bodyPr wrap="square" rtlCol="0">
              <a:spAutoFit/>
            </a:bodyPr>
            <a:lstStyle/>
            <a:p>
              <a:r>
                <a:rPr lang="en-US" dirty="0" smtClean="0"/>
                <a:t>Neck of fibula</a:t>
              </a:r>
              <a:endParaRPr lang="en-US" dirty="0"/>
            </a:p>
          </p:txBody>
        </p:sp>
      </p:grpSp>
      <p:grpSp>
        <p:nvGrpSpPr>
          <p:cNvPr id="32" name="Group 31"/>
          <p:cNvGrpSpPr/>
          <p:nvPr/>
        </p:nvGrpSpPr>
        <p:grpSpPr>
          <a:xfrm>
            <a:off x="213001" y="1999261"/>
            <a:ext cx="1524000" cy="646331"/>
            <a:chOff x="213001" y="1999261"/>
            <a:chExt cx="1524000" cy="646331"/>
          </a:xfrm>
        </p:grpSpPr>
        <p:cxnSp>
          <p:nvCxnSpPr>
            <p:cNvPr id="19" name="Straight Arrow Connector 18"/>
            <p:cNvCxnSpPr/>
            <p:nvPr/>
          </p:nvCxnSpPr>
          <p:spPr>
            <a:xfrm>
              <a:off x="990600" y="2536008"/>
              <a:ext cx="436882" cy="109584"/>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13001" y="1999261"/>
              <a:ext cx="1524000" cy="646331"/>
            </a:xfrm>
            <a:prstGeom prst="rect">
              <a:avLst/>
            </a:prstGeom>
            <a:noFill/>
          </p:spPr>
          <p:txBody>
            <a:bodyPr wrap="square" rtlCol="0">
              <a:spAutoFit/>
            </a:bodyPr>
            <a:lstStyle/>
            <a:p>
              <a:r>
                <a:rPr lang="en-US" dirty="0" smtClean="0"/>
                <a:t>Head of fibula</a:t>
              </a:r>
              <a:endParaRPr lang="en-US" dirty="0"/>
            </a:p>
          </p:txBody>
        </p:sp>
      </p:grpSp>
      <p:grpSp>
        <p:nvGrpSpPr>
          <p:cNvPr id="34" name="Group 33"/>
          <p:cNvGrpSpPr/>
          <p:nvPr/>
        </p:nvGrpSpPr>
        <p:grpSpPr>
          <a:xfrm>
            <a:off x="1363298" y="609600"/>
            <a:ext cx="3782569" cy="2613810"/>
            <a:chOff x="1363298" y="609600"/>
            <a:chExt cx="3782569" cy="2613810"/>
          </a:xfrm>
        </p:grpSpPr>
        <p:grpSp>
          <p:nvGrpSpPr>
            <p:cNvPr id="28" name="Group 27"/>
            <p:cNvGrpSpPr/>
            <p:nvPr/>
          </p:nvGrpSpPr>
          <p:grpSpPr>
            <a:xfrm>
              <a:off x="1363298" y="609600"/>
              <a:ext cx="1204052" cy="1926408"/>
              <a:chOff x="1363298" y="609600"/>
              <a:chExt cx="1204052" cy="1926408"/>
            </a:xfrm>
          </p:grpSpPr>
          <p:sp>
            <p:nvSpPr>
              <p:cNvPr id="7" name="Freeform 6"/>
              <p:cNvSpPr/>
              <p:nvPr/>
            </p:nvSpPr>
            <p:spPr>
              <a:xfrm>
                <a:off x="1732282" y="1741807"/>
                <a:ext cx="835068" cy="794201"/>
              </a:xfrm>
              <a:custGeom>
                <a:avLst/>
                <a:gdLst>
                  <a:gd name="connsiteX0" fmla="*/ 796228 w 835068"/>
                  <a:gd name="connsiteY0" fmla="*/ 110683 h 794201"/>
                  <a:gd name="connsiteX1" fmla="*/ 423360 w 835068"/>
                  <a:gd name="connsiteY1" fmla="*/ 285446 h 794201"/>
                  <a:gd name="connsiteX2" fmla="*/ 85448 w 835068"/>
                  <a:gd name="connsiteY2" fmla="*/ 763132 h 794201"/>
                  <a:gd name="connsiteX3" fmla="*/ 15536 w 835068"/>
                  <a:gd name="connsiteY3" fmla="*/ 471860 h 794201"/>
                  <a:gd name="connsiteX4" fmla="*/ 178665 w 835068"/>
                  <a:gd name="connsiteY4" fmla="*/ 192239 h 794201"/>
                  <a:gd name="connsiteX5" fmla="*/ 400056 w 835068"/>
                  <a:gd name="connsiteY5" fmla="*/ 29127 h 794201"/>
                  <a:gd name="connsiteX6" fmla="*/ 656402 w 835068"/>
                  <a:gd name="connsiteY6" fmla="*/ 17476 h 794201"/>
                  <a:gd name="connsiteX7" fmla="*/ 796228 w 835068"/>
                  <a:gd name="connsiteY7" fmla="*/ 110683 h 79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5068" h="794201">
                    <a:moveTo>
                      <a:pt x="796228" y="110683"/>
                    </a:moveTo>
                    <a:cubicBezTo>
                      <a:pt x="757388" y="155345"/>
                      <a:pt x="541823" y="176705"/>
                      <a:pt x="423360" y="285446"/>
                    </a:cubicBezTo>
                    <a:cubicBezTo>
                      <a:pt x="304897" y="394187"/>
                      <a:pt x="153419" y="732063"/>
                      <a:pt x="85448" y="763132"/>
                    </a:cubicBezTo>
                    <a:cubicBezTo>
                      <a:pt x="17477" y="794201"/>
                      <a:pt x="0" y="567009"/>
                      <a:pt x="15536" y="471860"/>
                    </a:cubicBezTo>
                    <a:cubicBezTo>
                      <a:pt x="31072" y="376711"/>
                      <a:pt x="114578" y="266028"/>
                      <a:pt x="178665" y="192239"/>
                    </a:cubicBezTo>
                    <a:cubicBezTo>
                      <a:pt x="242752" y="118450"/>
                      <a:pt x="320433" y="58254"/>
                      <a:pt x="400056" y="29127"/>
                    </a:cubicBezTo>
                    <a:cubicBezTo>
                      <a:pt x="479679" y="0"/>
                      <a:pt x="588431" y="1942"/>
                      <a:pt x="656402" y="17476"/>
                    </a:cubicBezTo>
                    <a:cubicBezTo>
                      <a:pt x="724373" y="33010"/>
                      <a:pt x="835068" y="66021"/>
                      <a:pt x="796228" y="110683"/>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363298" y="609600"/>
                <a:ext cx="998902" cy="646331"/>
              </a:xfrm>
              <a:prstGeom prst="rect">
                <a:avLst/>
              </a:prstGeom>
              <a:noFill/>
            </p:spPr>
            <p:txBody>
              <a:bodyPr wrap="square" rtlCol="0">
                <a:spAutoFit/>
              </a:bodyPr>
              <a:lstStyle/>
              <a:p>
                <a:r>
                  <a:rPr lang="en-US" dirty="0" smtClean="0"/>
                  <a:t>Lateral </a:t>
                </a:r>
                <a:r>
                  <a:rPr lang="en-US" dirty="0" err="1" smtClean="0"/>
                  <a:t>condyle</a:t>
                </a:r>
                <a:endParaRPr lang="en-US" dirty="0"/>
              </a:p>
            </p:txBody>
          </p:sp>
          <p:cxnSp>
            <p:nvCxnSpPr>
              <p:cNvPr id="29" name="Straight Arrow Connector 28"/>
              <p:cNvCxnSpPr/>
              <p:nvPr/>
            </p:nvCxnSpPr>
            <p:spPr>
              <a:xfrm rot="16200000" flipH="1">
                <a:off x="1569688" y="1433543"/>
                <a:ext cx="646457" cy="31183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3621867" y="809030"/>
              <a:ext cx="1524000" cy="2414380"/>
              <a:chOff x="3621867" y="809030"/>
              <a:chExt cx="1524000" cy="2414380"/>
            </a:xfrm>
          </p:grpSpPr>
          <p:sp>
            <p:nvSpPr>
              <p:cNvPr id="6" name="Freeform 5"/>
              <p:cNvSpPr/>
              <p:nvPr/>
            </p:nvSpPr>
            <p:spPr>
              <a:xfrm>
                <a:off x="3621867" y="1912687"/>
                <a:ext cx="656402" cy="1310723"/>
              </a:xfrm>
              <a:custGeom>
                <a:avLst/>
                <a:gdLst>
                  <a:gd name="connsiteX0" fmla="*/ 13594 w 656402"/>
                  <a:gd name="connsiteY0" fmla="*/ 67963 h 1310723"/>
                  <a:gd name="connsiteX1" fmla="*/ 258288 w 656402"/>
                  <a:gd name="connsiteY1" fmla="*/ 522347 h 1310723"/>
                  <a:gd name="connsiteX2" fmla="*/ 386462 w 656402"/>
                  <a:gd name="connsiteY2" fmla="*/ 1233051 h 1310723"/>
                  <a:gd name="connsiteX3" fmla="*/ 537939 w 656402"/>
                  <a:gd name="connsiteY3" fmla="*/ 988382 h 1310723"/>
                  <a:gd name="connsiteX4" fmla="*/ 572896 w 656402"/>
                  <a:gd name="connsiteY4" fmla="*/ 801968 h 1310723"/>
                  <a:gd name="connsiteX5" fmla="*/ 654460 w 656402"/>
                  <a:gd name="connsiteY5" fmla="*/ 650507 h 1310723"/>
                  <a:gd name="connsiteX6" fmla="*/ 584548 w 656402"/>
                  <a:gd name="connsiteY6" fmla="*/ 347584 h 1310723"/>
                  <a:gd name="connsiteX7" fmla="*/ 339853 w 656402"/>
                  <a:gd name="connsiteY7" fmla="*/ 114566 h 1310723"/>
                  <a:gd name="connsiteX8" fmla="*/ 13594 w 656402"/>
                  <a:gd name="connsiteY8" fmla="*/ 67963 h 131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02" h="1310723">
                    <a:moveTo>
                      <a:pt x="13594" y="67963"/>
                    </a:moveTo>
                    <a:cubicBezTo>
                      <a:pt x="0" y="135926"/>
                      <a:pt x="196143" y="328166"/>
                      <a:pt x="258288" y="522347"/>
                    </a:cubicBezTo>
                    <a:cubicBezTo>
                      <a:pt x="320433" y="716528"/>
                      <a:pt x="339854" y="1155379"/>
                      <a:pt x="386462" y="1233051"/>
                    </a:cubicBezTo>
                    <a:cubicBezTo>
                      <a:pt x="433070" y="1310723"/>
                      <a:pt x="506867" y="1060229"/>
                      <a:pt x="537939" y="988382"/>
                    </a:cubicBezTo>
                    <a:cubicBezTo>
                      <a:pt x="569011" y="916535"/>
                      <a:pt x="553476" y="858281"/>
                      <a:pt x="572896" y="801968"/>
                    </a:cubicBezTo>
                    <a:cubicBezTo>
                      <a:pt x="592316" y="745655"/>
                      <a:pt x="652518" y="726238"/>
                      <a:pt x="654460" y="650507"/>
                    </a:cubicBezTo>
                    <a:cubicBezTo>
                      <a:pt x="656402" y="574776"/>
                      <a:pt x="636982" y="436907"/>
                      <a:pt x="584548" y="347584"/>
                    </a:cubicBezTo>
                    <a:cubicBezTo>
                      <a:pt x="532114" y="258261"/>
                      <a:pt x="438896" y="161169"/>
                      <a:pt x="339853" y="114566"/>
                    </a:cubicBezTo>
                    <a:cubicBezTo>
                      <a:pt x="240810" y="67963"/>
                      <a:pt x="27188" y="0"/>
                      <a:pt x="13594" y="67963"/>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621867" y="809030"/>
                <a:ext cx="1524000" cy="646331"/>
              </a:xfrm>
              <a:prstGeom prst="rect">
                <a:avLst/>
              </a:prstGeom>
              <a:noFill/>
            </p:spPr>
            <p:txBody>
              <a:bodyPr wrap="square" rtlCol="0">
                <a:spAutoFit/>
              </a:bodyPr>
              <a:lstStyle/>
              <a:p>
                <a:r>
                  <a:rPr lang="en-US" dirty="0" smtClean="0"/>
                  <a:t>Medial </a:t>
                </a:r>
                <a:r>
                  <a:rPr lang="en-US" dirty="0" err="1" smtClean="0"/>
                  <a:t>condyle</a:t>
                </a:r>
                <a:endParaRPr lang="en-US" dirty="0"/>
              </a:p>
            </p:txBody>
          </p:sp>
          <p:cxnSp>
            <p:nvCxnSpPr>
              <p:cNvPr id="31" name="Straight Arrow Connector 30"/>
              <p:cNvCxnSpPr/>
              <p:nvPr/>
            </p:nvCxnSpPr>
            <p:spPr>
              <a:xfrm rot="16200000" flipH="1">
                <a:off x="3623282" y="1870679"/>
                <a:ext cx="830639" cy="1"/>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pic>
        <p:nvPicPr>
          <p:cNvPr id="41" name="Picture 40" descr="Fig._25.1_C.jpg"/>
          <p:cNvPicPr>
            <a:picLocks noChangeAspect="1"/>
          </p:cNvPicPr>
          <p:nvPr/>
        </p:nvPicPr>
        <p:blipFill>
          <a:blip r:embed="rId3"/>
          <a:srcRect t="12008" b="15947"/>
          <a:stretch>
            <a:fillRect/>
          </a:stretch>
        </p:blipFill>
        <p:spPr>
          <a:xfrm>
            <a:off x="4965373" y="4146140"/>
            <a:ext cx="2543240" cy="1832278"/>
          </a:xfrm>
          <a:prstGeom prst="rect">
            <a:avLst/>
          </a:prstGeom>
        </p:spPr>
      </p:pic>
      <p:cxnSp>
        <p:nvCxnSpPr>
          <p:cNvPr id="42" name="Straight Arrow Connector 41"/>
          <p:cNvCxnSpPr/>
          <p:nvPr/>
        </p:nvCxnSpPr>
        <p:spPr>
          <a:xfrm rot="5400000">
            <a:off x="3743656" y="5138425"/>
            <a:ext cx="1679986" cy="796"/>
          </a:xfrm>
          <a:prstGeom prst="straightConnector1">
            <a:avLst/>
          </a:prstGeom>
          <a:ln w="4445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312134" y="6054763"/>
            <a:ext cx="542234" cy="185017"/>
          </a:xfrm>
          <a:prstGeom prst="rect">
            <a:avLst/>
          </a:prstGeom>
          <a:noFill/>
        </p:spPr>
        <p:txBody>
          <a:bodyPr wrap="none" rtlCol="0">
            <a:spAutoFit/>
          </a:bodyPr>
          <a:lstStyle/>
          <a:p>
            <a:pPr algn="ctr"/>
            <a:r>
              <a:rPr lang="en-US" b="1" dirty="0" smtClean="0"/>
              <a:t>Anterior</a:t>
            </a:r>
            <a:endParaRPr lang="en-US" b="1" dirty="0"/>
          </a:p>
        </p:txBody>
      </p:sp>
      <p:sp>
        <p:nvSpPr>
          <p:cNvPr id="44" name="TextBox 43"/>
          <p:cNvSpPr txBox="1"/>
          <p:nvPr/>
        </p:nvSpPr>
        <p:spPr>
          <a:xfrm>
            <a:off x="4278269" y="3878933"/>
            <a:ext cx="600165" cy="185017"/>
          </a:xfrm>
          <a:prstGeom prst="rect">
            <a:avLst/>
          </a:prstGeom>
          <a:noFill/>
        </p:spPr>
        <p:txBody>
          <a:bodyPr wrap="none" rtlCol="0">
            <a:spAutoFit/>
          </a:bodyPr>
          <a:lstStyle/>
          <a:p>
            <a:pPr algn="ctr"/>
            <a:r>
              <a:rPr lang="en-US" b="1" dirty="0" smtClean="0"/>
              <a:t>Posterior</a:t>
            </a:r>
            <a:endParaRPr lang="en-US" b="1" dirty="0"/>
          </a:p>
        </p:txBody>
      </p:sp>
      <p:pic>
        <p:nvPicPr>
          <p:cNvPr id="45" name="Picture 44" descr="Fig._25.1_A.jpg"/>
          <p:cNvPicPr>
            <a:picLocks noChangeAspect="1"/>
          </p:cNvPicPr>
          <p:nvPr/>
        </p:nvPicPr>
        <p:blipFill>
          <a:blip r:embed="rId2"/>
          <a:srcRect l="41111" t="3333" r="37778" b="3333"/>
          <a:stretch>
            <a:fillRect/>
          </a:stretch>
        </p:blipFill>
        <p:spPr>
          <a:xfrm>
            <a:off x="7713790" y="4298830"/>
            <a:ext cx="465488" cy="2057946"/>
          </a:xfrm>
          <a:prstGeom prst="rect">
            <a:avLst/>
          </a:prstGeom>
        </p:spPr>
      </p:pic>
      <p:cxnSp>
        <p:nvCxnSpPr>
          <p:cNvPr id="46" name="Straight Arrow Connector 45"/>
          <p:cNvCxnSpPr/>
          <p:nvPr/>
        </p:nvCxnSpPr>
        <p:spPr>
          <a:xfrm rot="5400000">
            <a:off x="7809222" y="4088881"/>
            <a:ext cx="268001" cy="796"/>
          </a:xfrm>
          <a:prstGeom prst="straightConnector1">
            <a:avLst/>
          </a:prstGeom>
          <a:ln w="508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4724400" y="1676400"/>
            <a:ext cx="4207202" cy="1477328"/>
          </a:xfrm>
          <a:prstGeom prst="rect">
            <a:avLst/>
          </a:prstGeom>
        </p:spPr>
        <p:txBody>
          <a:bodyPr wrap="square">
            <a:spAutoFit/>
          </a:bodyPr>
          <a:lstStyle/>
          <a:p>
            <a:pPr>
              <a:buNone/>
            </a:pPr>
            <a:r>
              <a:rPr lang="en-US" dirty="0" smtClean="0">
                <a:solidFill>
                  <a:srgbClr val="000000"/>
                </a:solidFill>
              </a:rPr>
              <a:t>The proximal end of the tibia has a </a:t>
            </a:r>
            <a:r>
              <a:rPr lang="en-US" b="1" dirty="0" smtClean="0">
                <a:solidFill>
                  <a:srgbClr val="E46C0A"/>
                </a:solidFill>
              </a:rPr>
              <a:t>lateral</a:t>
            </a:r>
            <a:r>
              <a:rPr lang="en-US" dirty="0" smtClean="0">
                <a:solidFill>
                  <a:srgbClr val="000000"/>
                </a:solidFill>
              </a:rPr>
              <a:t> and a </a:t>
            </a:r>
            <a:r>
              <a:rPr lang="en-US" b="1" dirty="0" smtClean="0">
                <a:solidFill>
                  <a:schemeClr val="accent6">
                    <a:lumMod val="75000"/>
                  </a:schemeClr>
                </a:solidFill>
              </a:rPr>
              <a:t>medial </a:t>
            </a:r>
            <a:r>
              <a:rPr lang="en-US" b="1" dirty="0" err="1" smtClean="0">
                <a:solidFill>
                  <a:schemeClr val="accent6">
                    <a:lumMod val="75000"/>
                  </a:schemeClr>
                </a:solidFill>
              </a:rPr>
              <a:t>condyle</a:t>
            </a:r>
            <a:r>
              <a:rPr lang="en-US" b="1" dirty="0" smtClean="0">
                <a:solidFill>
                  <a:schemeClr val="accent6">
                    <a:lumMod val="75000"/>
                  </a:schemeClr>
                </a:solidFill>
              </a:rPr>
              <a:t> </a:t>
            </a:r>
            <a:r>
              <a:rPr lang="en-US" dirty="0" smtClean="0">
                <a:solidFill>
                  <a:srgbClr val="000000"/>
                </a:solidFill>
              </a:rPr>
              <a:t>that hold the medial and lateral menisci of the knee.  The </a:t>
            </a:r>
            <a:r>
              <a:rPr lang="en-US" b="1" dirty="0" smtClean="0">
                <a:solidFill>
                  <a:schemeClr val="accent2"/>
                </a:solidFill>
              </a:rPr>
              <a:t>tibial </a:t>
            </a:r>
            <a:r>
              <a:rPr lang="en-US" b="1" dirty="0" err="1" smtClean="0">
                <a:solidFill>
                  <a:schemeClr val="accent2"/>
                </a:solidFill>
              </a:rPr>
              <a:t>tuberosity</a:t>
            </a:r>
            <a:r>
              <a:rPr lang="en-US" dirty="0" smtClean="0">
                <a:solidFill>
                  <a:schemeClr val="accent2"/>
                </a:solidFill>
              </a:rPr>
              <a:t> </a:t>
            </a:r>
            <a:r>
              <a:rPr lang="en-US" dirty="0" smtClean="0">
                <a:solidFill>
                  <a:srgbClr val="000000"/>
                </a:solidFill>
              </a:rPr>
              <a:t>is where the patellar ligament attaches.</a:t>
            </a:r>
          </a:p>
        </p:txBody>
      </p:sp>
      <p:sp>
        <p:nvSpPr>
          <p:cNvPr id="49" name="Freeform 48"/>
          <p:cNvSpPr/>
          <p:nvPr/>
        </p:nvSpPr>
        <p:spPr>
          <a:xfrm>
            <a:off x="2719917" y="1835150"/>
            <a:ext cx="400050" cy="189442"/>
          </a:xfrm>
          <a:custGeom>
            <a:avLst/>
            <a:gdLst>
              <a:gd name="connsiteX0" fmla="*/ 397933 w 400050"/>
              <a:gd name="connsiteY0" fmla="*/ 120650 h 189442"/>
              <a:gd name="connsiteX1" fmla="*/ 340783 w 400050"/>
              <a:gd name="connsiteY1" fmla="*/ 114300 h 189442"/>
              <a:gd name="connsiteX2" fmla="*/ 353483 w 400050"/>
              <a:gd name="connsiteY2" fmla="*/ 44450 h 189442"/>
              <a:gd name="connsiteX3" fmla="*/ 251883 w 400050"/>
              <a:gd name="connsiteY3" fmla="*/ 6350 h 189442"/>
              <a:gd name="connsiteX4" fmla="*/ 93133 w 400050"/>
              <a:gd name="connsiteY4" fmla="*/ 82550 h 189442"/>
              <a:gd name="connsiteX5" fmla="*/ 16933 w 400050"/>
              <a:gd name="connsiteY5" fmla="*/ 120650 h 189442"/>
              <a:gd name="connsiteX6" fmla="*/ 194733 w 400050"/>
              <a:gd name="connsiteY6" fmla="*/ 184150 h 189442"/>
              <a:gd name="connsiteX7" fmla="*/ 353483 w 400050"/>
              <a:gd name="connsiteY7" fmla="*/ 152400 h 189442"/>
              <a:gd name="connsiteX8" fmla="*/ 397933 w 400050"/>
              <a:gd name="connsiteY8" fmla="*/ 120650 h 1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189442">
                <a:moveTo>
                  <a:pt x="397933" y="120650"/>
                </a:moveTo>
                <a:cubicBezTo>
                  <a:pt x="395816" y="114300"/>
                  <a:pt x="348191" y="127000"/>
                  <a:pt x="340783" y="114300"/>
                </a:cubicBezTo>
                <a:cubicBezTo>
                  <a:pt x="333375" y="101600"/>
                  <a:pt x="368300" y="62442"/>
                  <a:pt x="353483" y="44450"/>
                </a:cubicBezTo>
                <a:cubicBezTo>
                  <a:pt x="338666" y="26458"/>
                  <a:pt x="295275" y="0"/>
                  <a:pt x="251883" y="6350"/>
                </a:cubicBezTo>
                <a:cubicBezTo>
                  <a:pt x="208491" y="12700"/>
                  <a:pt x="132291" y="63500"/>
                  <a:pt x="93133" y="82550"/>
                </a:cubicBezTo>
                <a:cubicBezTo>
                  <a:pt x="53975" y="101600"/>
                  <a:pt x="0" y="103717"/>
                  <a:pt x="16933" y="120650"/>
                </a:cubicBezTo>
                <a:cubicBezTo>
                  <a:pt x="33866" y="137583"/>
                  <a:pt x="138641" y="178858"/>
                  <a:pt x="194733" y="184150"/>
                </a:cubicBezTo>
                <a:cubicBezTo>
                  <a:pt x="250825" y="189442"/>
                  <a:pt x="318558" y="160867"/>
                  <a:pt x="353483" y="152400"/>
                </a:cubicBezTo>
                <a:cubicBezTo>
                  <a:pt x="388408" y="143933"/>
                  <a:pt x="400050" y="127000"/>
                  <a:pt x="397933" y="120650"/>
                </a:cubicBezTo>
                <a:close/>
              </a:path>
            </a:pathLst>
          </a:custGeom>
          <a:solidFill>
            <a:schemeClr val="tx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49"/>
          <p:cNvSpPr/>
          <p:nvPr/>
        </p:nvSpPr>
        <p:spPr>
          <a:xfrm>
            <a:off x="5163831" y="4339954"/>
            <a:ext cx="590373" cy="1361210"/>
          </a:xfrm>
          <a:custGeom>
            <a:avLst/>
            <a:gdLst>
              <a:gd name="connsiteX0" fmla="*/ 569011 w 590373"/>
              <a:gd name="connsiteY0" fmla="*/ 5825 h 1361210"/>
              <a:gd name="connsiteX1" fmla="*/ 196144 w 590373"/>
              <a:gd name="connsiteY1" fmla="*/ 133984 h 1361210"/>
              <a:gd name="connsiteX2" fmla="*/ 21362 w 590373"/>
              <a:gd name="connsiteY2" fmla="*/ 436907 h 1361210"/>
              <a:gd name="connsiteX3" fmla="*/ 67970 w 590373"/>
              <a:gd name="connsiteY3" fmla="*/ 798085 h 1361210"/>
              <a:gd name="connsiteX4" fmla="*/ 161187 w 590373"/>
              <a:gd name="connsiteY4" fmla="*/ 1066055 h 1361210"/>
              <a:gd name="connsiteX5" fmla="*/ 324317 w 590373"/>
              <a:gd name="connsiteY5" fmla="*/ 1240818 h 1361210"/>
              <a:gd name="connsiteX6" fmla="*/ 417534 w 590373"/>
              <a:gd name="connsiteY6" fmla="*/ 1322374 h 1361210"/>
              <a:gd name="connsiteX7" fmla="*/ 417534 w 590373"/>
              <a:gd name="connsiteY7" fmla="*/ 1007801 h 1361210"/>
              <a:gd name="connsiteX8" fmla="*/ 277708 w 590373"/>
              <a:gd name="connsiteY8" fmla="*/ 926244 h 1361210"/>
              <a:gd name="connsiteX9" fmla="*/ 126231 w 590373"/>
              <a:gd name="connsiteY9" fmla="*/ 809736 h 1361210"/>
              <a:gd name="connsiteX10" fmla="*/ 102927 w 590373"/>
              <a:gd name="connsiteY10" fmla="*/ 471860 h 1361210"/>
              <a:gd name="connsiteX11" fmla="*/ 184491 w 590373"/>
              <a:gd name="connsiteY11" fmla="*/ 227191 h 1361210"/>
              <a:gd name="connsiteX12" fmla="*/ 324317 w 590373"/>
              <a:gd name="connsiteY12" fmla="*/ 99032 h 1361210"/>
              <a:gd name="connsiteX13" fmla="*/ 569011 w 590373"/>
              <a:gd name="connsiteY13" fmla="*/ 5825 h 136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0373" h="1361210">
                <a:moveTo>
                  <a:pt x="569011" y="5825"/>
                </a:moveTo>
                <a:cubicBezTo>
                  <a:pt x="547649" y="11650"/>
                  <a:pt x="287419" y="62137"/>
                  <a:pt x="196144" y="133984"/>
                </a:cubicBezTo>
                <a:cubicBezTo>
                  <a:pt x="104869" y="205831"/>
                  <a:pt x="42724" y="326224"/>
                  <a:pt x="21362" y="436907"/>
                </a:cubicBezTo>
                <a:cubicBezTo>
                  <a:pt x="0" y="547590"/>
                  <a:pt x="44666" y="693227"/>
                  <a:pt x="67970" y="798085"/>
                </a:cubicBezTo>
                <a:cubicBezTo>
                  <a:pt x="91274" y="902943"/>
                  <a:pt x="118463" y="992266"/>
                  <a:pt x="161187" y="1066055"/>
                </a:cubicBezTo>
                <a:cubicBezTo>
                  <a:pt x="203912" y="1139844"/>
                  <a:pt x="281593" y="1198098"/>
                  <a:pt x="324317" y="1240818"/>
                </a:cubicBezTo>
                <a:cubicBezTo>
                  <a:pt x="367041" y="1283538"/>
                  <a:pt x="401998" y="1361210"/>
                  <a:pt x="417534" y="1322374"/>
                </a:cubicBezTo>
                <a:cubicBezTo>
                  <a:pt x="433070" y="1283538"/>
                  <a:pt x="440838" y="1073823"/>
                  <a:pt x="417534" y="1007801"/>
                </a:cubicBezTo>
                <a:cubicBezTo>
                  <a:pt x="394230" y="941779"/>
                  <a:pt x="326258" y="959255"/>
                  <a:pt x="277708" y="926244"/>
                </a:cubicBezTo>
                <a:cubicBezTo>
                  <a:pt x="229158" y="893233"/>
                  <a:pt x="155361" y="885467"/>
                  <a:pt x="126231" y="809736"/>
                </a:cubicBezTo>
                <a:cubicBezTo>
                  <a:pt x="97101" y="734005"/>
                  <a:pt x="93217" y="568951"/>
                  <a:pt x="102927" y="471860"/>
                </a:cubicBezTo>
                <a:cubicBezTo>
                  <a:pt x="112637" y="374769"/>
                  <a:pt x="147593" y="289329"/>
                  <a:pt x="184491" y="227191"/>
                </a:cubicBezTo>
                <a:cubicBezTo>
                  <a:pt x="221389" y="165053"/>
                  <a:pt x="252462" y="137868"/>
                  <a:pt x="324317" y="99032"/>
                </a:cubicBezTo>
                <a:cubicBezTo>
                  <a:pt x="396172" y="60196"/>
                  <a:pt x="590373" y="0"/>
                  <a:pt x="569011" y="5825"/>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Freeform 50"/>
          <p:cNvSpPr/>
          <p:nvPr/>
        </p:nvSpPr>
        <p:spPr>
          <a:xfrm>
            <a:off x="6121246" y="4380731"/>
            <a:ext cx="450549" cy="526232"/>
          </a:xfrm>
          <a:custGeom>
            <a:avLst/>
            <a:gdLst>
              <a:gd name="connsiteX0" fmla="*/ 427245 w 450549"/>
              <a:gd name="connsiteY0" fmla="*/ 291272 h 526232"/>
              <a:gd name="connsiteX1" fmla="*/ 275767 w 450549"/>
              <a:gd name="connsiteY1" fmla="*/ 186414 h 526232"/>
              <a:gd name="connsiteX2" fmla="*/ 135942 w 450549"/>
              <a:gd name="connsiteY2" fmla="*/ 139811 h 526232"/>
              <a:gd name="connsiteX3" fmla="*/ 7768 w 450549"/>
              <a:gd name="connsiteY3" fmla="*/ 0 h 526232"/>
              <a:gd name="connsiteX4" fmla="*/ 89333 w 450549"/>
              <a:gd name="connsiteY4" fmla="*/ 139811 h 526232"/>
              <a:gd name="connsiteX5" fmla="*/ 112637 w 450549"/>
              <a:gd name="connsiteY5" fmla="*/ 326225 h 526232"/>
              <a:gd name="connsiteX6" fmla="*/ 194202 w 450549"/>
              <a:gd name="connsiteY6" fmla="*/ 419432 h 526232"/>
              <a:gd name="connsiteX7" fmla="*/ 89333 w 450549"/>
              <a:gd name="connsiteY7" fmla="*/ 477686 h 526232"/>
              <a:gd name="connsiteX8" fmla="*/ 345680 w 450549"/>
              <a:gd name="connsiteY8" fmla="*/ 477686 h 526232"/>
              <a:gd name="connsiteX9" fmla="*/ 380636 w 450549"/>
              <a:gd name="connsiteY9" fmla="*/ 512639 h 526232"/>
              <a:gd name="connsiteX10" fmla="*/ 357332 w 450549"/>
              <a:gd name="connsiteY10" fmla="*/ 396130 h 526232"/>
              <a:gd name="connsiteX11" fmla="*/ 415592 w 450549"/>
              <a:gd name="connsiteY11" fmla="*/ 349527 h 526232"/>
              <a:gd name="connsiteX12" fmla="*/ 427245 w 450549"/>
              <a:gd name="connsiteY12" fmla="*/ 291272 h 5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49" h="526232">
                <a:moveTo>
                  <a:pt x="427245" y="291272"/>
                </a:moveTo>
                <a:cubicBezTo>
                  <a:pt x="403941" y="264087"/>
                  <a:pt x="324317" y="211657"/>
                  <a:pt x="275767" y="186414"/>
                </a:cubicBezTo>
                <a:cubicBezTo>
                  <a:pt x="227217" y="161171"/>
                  <a:pt x="180609" y="170880"/>
                  <a:pt x="135942" y="139811"/>
                </a:cubicBezTo>
                <a:cubicBezTo>
                  <a:pt x="91275" y="108742"/>
                  <a:pt x="15536" y="0"/>
                  <a:pt x="7768" y="0"/>
                </a:cubicBezTo>
                <a:cubicBezTo>
                  <a:pt x="0" y="0"/>
                  <a:pt x="71855" y="85440"/>
                  <a:pt x="89333" y="139811"/>
                </a:cubicBezTo>
                <a:cubicBezTo>
                  <a:pt x="106811" y="194182"/>
                  <a:pt x="95159" y="279622"/>
                  <a:pt x="112637" y="326225"/>
                </a:cubicBezTo>
                <a:cubicBezTo>
                  <a:pt x="130115" y="372828"/>
                  <a:pt x="198086" y="394188"/>
                  <a:pt x="194202" y="419432"/>
                </a:cubicBezTo>
                <a:cubicBezTo>
                  <a:pt x="190318" y="444676"/>
                  <a:pt x="64087" y="467977"/>
                  <a:pt x="89333" y="477686"/>
                </a:cubicBezTo>
                <a:cubicBezTo>
                  <a:pt x="114579" y="487395"/>
                  <a:pt x="297130" y="471861"/>
                  <a:pt x="345680" y="477686"/>
                </a:cubicBezTo>
                <a:cubicBezTo>
                  <a:pt x="394230" y="483511"/>
                  <a:pt x="378694" y="526232"/>
                  <a:pt x="380636" y="512639"/>
                </a:cubicBezTo>
                <a:cubicBezTo>
                  <a:pt x="382578" y="499046"/>
                  <a:pt x="351506" y="423315"/>
                  <a:pt x="357332" y="396130"/>
                </a:cubicBezTo>
                <a:cubicBezTo>
                  <a:pt x="363158" y="368945"/>
                  <a:pt x="407824" y="368945"/>
                  <a:pt x="415592" y="349527"/>
                </a:cubicBezTo>
                <a:cubicBezTo>
                  <a:pt x="423360" y="330109"/>
                  <a:pt x="450549" y="318458"/>
                  <a:pt x="427245" y="291272"/>
                </a:cubicBezTo>
                <a:close/>
              </a:path>
            </a:pathLst>
          </a:custGeom>
          <a:solidFill>
            <a:schemeClr val="tx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20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5.1_B.jpg"/>
          <p:cNvPicPr>
            <a:picLocks noChangeAspect="1"/>
          </p:cNvPicPr>
          <p:nvPr/>
        </p:nvPicPr>
        <p:blipFill>
          <a:blip r:embed="rId2"/>
          <a:srcRect l="37037" r="39630" b="2755"/>
          <a:stretch>
            <a:fillRect/>
          </a:stretch>
        </p:blipFill>
        <p:spPr>
          <a:xfrm>
            <a:off x="228600" y="76200"/>
            <a:ext cx="475375" cy="1981200"/>
          </a:xfrm>
          <a:prstGeom prst="rect">
            <a:avLst/>
          </a:prstGeom>
        </p:spPr>
      </p:pic>
      <p:pic>
        <p:nvPicPr>
          <p:cNvPr id="3" name="Picture 2" descr="Fig._25.1_B.jpg"/>
          <p:cNvPicPr>
            <a:picLocks noChangeAspect="1"/>
          </p:cNvPicPr>
          <p:nvPr/>
        </p:nvPicPr>
        <p:blipFill>
          <a:blip r:embed="rId2">
            <a:clrChange>
              <a:clrFrom>
                <a:srgbClr val="FFFFFF"/>
              </a:clrFrom>
              <a:clrTo>
                <a:srgbClr val="FFFFFF">
                  <a:alpha val="0"/>
                </a:srgbClr>
              </a:clrTo>
            </a:clrChange>
          </a:blip>
          <a:srcRect l="37037" r="39630" b="60000"/>
          <a:stretch>
            <a:fillRect/>
          </a:stretch>
        </p:blipFill>
        <p:spPr>
          <a:xfrm>
            <a:off x="609600" y="1283014"/>
            <a:ext cx="3029825" cy="5193986"/>
          </a:xfrm>
          <a:prstGeom prst="rect">
            <a:avLst/>
          </a:prstGeom>
        </p:spPr>
      </p:pic>
      <p:sp>
        <p:nvSpPr>
          <p:cNvPr id="4" name="Rectangle 3"/>
          <p:cNvSpPr/>
          <p:nvPr/>
        </p:nvSpPr>
        <p:spPr>
          <a:xfrm>
            <a:off x="213001" y="76200"/>
            <a:ext cx="545662" cy="6858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txBox="1">
            <a:spLocks/>
          </p:cNvSpPr>
          <p:nvPr/>
        </p:nvSpPr>
        <p:spPr>
          <a:xfrm>
            <a:off x="2667000" y="0"/>
            <a:ext cx="6019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Tibia &amp; Fibula: Proximal View</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22" name="Group 21"/>
          <p:cNvGrpSpPr/>
          <p:nvPr/>
        </p:nvGrpSpPr>
        <p:grpSpPr>
          <a:xfrm>
            <a:off x="152400" y="2798622"/>
            <a:ext cx="1981200" cy="1697178"/>
            <a:chOff x="152400" y="2798622"/>
            <a:chExt cx="1981200" cy="1697178"/>
          </a:xfrm>
        </p:grpSpPr>
        <p:sp>
          <p:nvSpPr>
            <p:cNvPr id="8" name="TextBox 7"/>
            <p:cNvSpPr txBox="1"/>
            <p:nvPr/>
          </p:nvSpPr>
          <p:spPr>
            <a:xfrm>
              <a:off x="152400" y="4126468"/>
              <a:ext cx="1981200" cy="369332"/>
            </a:xfrm>
            <a:prstGeom prst="rect">
              <a:avLst/>
            </a:prstGeom>
            <a:noFill/>
          </p:spPr>
          <p:txBody>
            <a:bodyPr wrap="square" rtlCol="0">
              <a:spAutoFit/>
            </a:bodyPr>
            <a:lstStyle/>
            <a:p>
              <a:r>
                <a:rPr lang="en-US" dirty="0" smtClean="0"/>
                <a:t>Head of tibia</a:t>
              </a:r>
              <a:endParaRPr lang="en-US" dirty="0"/>
            </a:p>
          </p:txBody>
        </p:sp>
        <p:cxnSp>
          <p:nvCxnSpPr>
            <p:cNvPr id="10" name="Straight Arrow Connector 9"/>
            <p:cNvCxnSpPr/>
            <p:nvPr/>
          </p:nvCxnSpPr>
          <p:spPr>
            <a:xfrm rot="5400000" flipH="1" flipV="1">
              <a:off x="783877" y="2929145"/>
              <a:ext cx="1327846" cy="10668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2" name="Freeform 11"/>
          <p:cNvSpPr/>
          <p:nvPr/>
        </p:nvSpPr>
        <p:spPr>
          <a:xfrm>
            <a:off x="782367" y="2196660"/>
            <a:ext cx="924401" cy="384480"/>
          </a:xfrm>
          <a:custGeom>
            <a:avLst/>
            <a:gdLst>
              <a:gd name="connsiteX0" fmla="*/ 908865 w 924401"/>
              <a:gd name="connsiteY0" fmla="*/ 163113 h 384480"/>
              <a:gd name="connsiteX1" fmla="*/ 850605 w 924401"/>
              <a:gd name="connsiteY1" fmla="*/ 69906 h 384480"/>
              <a:gd name="connsiteX2" fmla="*/ 710779 w 924401"/>
              <a:gd name="connsiteY2" fmla="*/ 11651 h 384480"/>
              <a:gd name="connsiteX3" fmla="*/ 477737 w 924401"/>
              <a:gd name="connsiteY3" fmla="*/ 139811 h 384480"/>
              <a:gd name="connsiteX4" fmla="*/ 93217 w 924401"/>
              <a:gd name="connsiteY4" fmla="*/ 163113 h 384480"/>
              <a:gd name="connsiteX5" fmla="*/ 11652 w 924401"/>
              <a:gd name="connsiteY5" fmla="*/ 139811 h 384480"/>
              <a:gd name="connsiteX6" fmla="*/ 23304 w 924401"/>
              <a:gd name="connsiteY6" fmla="*/ 267971 h 384480"/>
              <a:gd name="connsiteX7" fmla="*/ 81565 w 924401"/>
              <a:gd name="connsiteY7" fmla="*/ 349527 h 384480"/>
              <a:gd name="connsiteX8" fmla="*/ 396172 w 924401"/>
              <a:gd name="connsiteY8" fmla="*/ 361178 h 384480"/>
              <a:gd name="connsiteX9" fmla="*/ 757388 w 924401"/>
              <a:gd name="connsiteY9" fmla="*/ 209716 h 384480"/>
              <a:gd name="connsiteX10" fmla="*/ 908865 w 924401"/>
              <a:gd name="connsiteY10" fmla="*/ 163113 h 38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4401" h="384480">
                <a:moveTo>
                  <a:pt x="908865" y="163113"/>
                </a:moveTo>
                <a:cubicBezTo>
                  <a:pt x="924401" y="139811"/>
                  <a:pt x="883619" y="95150"/>
                  <a:pt x="850605" y="69906"/>
                </a:cubicBezTo>
                <a:cubicBezTo>
                  <a:pt x="817591" y="44662"/>
                  <a:pt x="772924" y="0"/>
                  <a:pt x="710779" y="11651"/>
                </a:cubicBezTo>
                <a:cubicBezTo>
                  <a:pt x="648634" y="23302"/>
                  <a:pt x="580664" y="114567"/>
                  <a:pt x="477737" y="139811"/>
                </a:cubicBezTo>
                <a:cubicBezTo>
                  <a:pt x="374810" y="165055"/>
                  <a:pt x="170898" y="163113"/>
                  <a:pt x="93217" y="163113"/>
                </a:cubicBezTo>
                <a:cubicBezTo>
                  <a:pt x="15536" y="163113"/>
                  <a:pt x="23304" y="122335"/>
                  <a:pt x="11652" y="139811"/>
                </a:cubicBezTo>
                <a:cubicBezTo>
                  <a:pt x="0" y="157287"/>
                  <a:pt x="11652" y="233018"/>
                  <a:pt x="23304" y="267971"/>
                </a:cubicBezTo>
                <a:cubicBezTo>
                  <a:pt x="34956" y="302924"/>
                  <a:pt x="19420" y="333993"/>
                  <a:pt x="81565" y="349527"/>
                </a:cubicBezTo>
                <a:cubicBezTo>
                  <a:pt x="143710" y="365061"/>
                  <a:pt x="283535" y="384480"/>
                  <a:pt x="396172" y="361178"/>
                </a:cubicBezTo>
                <a:cubicBezTo>
                  <a:pt x="508809" y="337876"/>
                  <a:pt x="675823" y="246611"/>
                  <a:pt x="757388" y="209716"/>
                </a:cubicBezTo>
                <a:cubicBezTo>
                  <a:pt x="838953" y="172822"/>
                  <a:pt x="893329" y="186415"/>
                  <a:pt x="908865" y="163113"/>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254418" y="1967527"/>
            <a:ext cx="858373" cy="500987"/>
          </a:xfrm>
          <a:custGeom>
            <a:avLst/>
            <a:gdLst>
              <a:gd name="connsiteX0" fmla="*/ 846721 w 858373"/>
              <a:gd name="connsiteY0" fmla="*/ 229133 h 500987"/>
              <a:gd name="connsiteX1" fmla="*/ 718547 w 858373"/>
              <a:gd name="connsiteY1" fmla="*/ 19418 h 500987"/>
              <a:gd name="connsiteX2" fmla="*/ 671939 w 858373"/>
              <a:gd name="connsiteY2" fmla="*/ 112625 h 500987"/>
              <a:gd name="connsiteX3" fmla="*/ 392288 w 858373"/>
              <a:gd name="connsiteY3" fmla="*/ 240784 h 500987"/>
              <a:gd name="connsiteX4" fmla="*/ 19420 w 858373"/>
              <a:gd name="connsiteY4" fmla="*/ 287388 h 500987"/>
              <a:gd name="connsiteX5" fmla="*/ 275767 w 858373"/>
              <a:gd name="connsiteY5" fmla="*/ 473802 h 500987"/>
              <a:gd name="connsiteX6" fmla="*/ 450548 w 858373"/>
              <a:gd name="connsiteY6" fmla="*/ 450500 h 500987"/>
              <a:gd name="connsiteX7" fmla="*/ 765156 w 858373"/>
              <a:gd name="connsiteY7" fmla="*/ 287388 h 500987"/>
              <a:gd name="connsiteX8" fmla="*/ 823416 w 858373"/>
              <a:gd name="connsiteY8" fmla="*/ 159228 h 500987"/>
              <a:gd name="connsiteX9" fmla="*/ 788460 w 858373"/>
              <a:gd name="connsiteY9" fmla="*/ 100974 h 500987"/>
              <a:gd name="connsiteX10" fmla="*/ 846721 w 858373"/>
              <a:gd name="connsiteY10" fmla="*/ 229133 h 5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8373" h="500987">
                <a:moveTo>
                  <a:pt x="846721" y="229133"/>
                </a:moveTo>
                <a:cubicBezTo>
                  <a:pt x="835069" y="215540"/>
                  <a:pt x="747677" y="38836"/>
                  <a:pt x="718547" y="19418"/>
                </a:cubicBezTo>
                <a:cubicBezTo>
                  <a:pt x="689417" y="0"/>
                  <a:pt x="726315" y="75731"/>
                  <a:pt x="671939" y="112625"/>
                </a:cubicBezTo>
                <a:cubicBezTo>
                  <a:pt x="617563" y="149519"/>
                  <a:pt x="501041" y="211657"/>
                  <a:pt x="392288" y="240784"/>
                </a:cubicBezTo>
                <a:cubicBezTo>
                  <a:pt x="283535" y="269911"/>
                  <a:pt x="38840" y="248552"/>
                  <a:pt x="19420" y="287388"/>
                </a:cubicBezTo>
                <a:cubicBezTo>
                  <a:pt x="0" y="326224"/>
                  <a:pt x="203912" y="446617"/>
                  <a:pt x="275767" y="473802"/>
                </a:cubicBezTo>
                <a:cubicBezTo>
                  <a:pt x="347622" y="500987"/>
                  <a:pt x="368983" y="481569"/>
                  <a:pt x="450548" y="450500"/>
                </a:cubicBezTo>
                <a:cubicBezTo>
                  <a:pt x="532113" y="419431"/>
                  <a:pt x="703011" y="335933"/>
                  <a:pt x="765156" y="287388"/>
                </a:cubicBezTo>
                <a:cubicBezTo>
                  <a:pt x="827301" y="238843"/>
                  <a:pt x="819532" y="190297"/>
                  <a:pt x="823416" y="159228"/>
                </a:cubicBezTo>
                <a:cubicBezTo>
                  <a:pt x="827300" y="128159"/>
                  <a:pt x="790402" y="93207"/>
                  <a:pt x="788460" y="100974"/>
                </a:cubicBezTo>
                <a:cubicBezTo>
                  <a:pt x="786518" y="108741"/>
                  <a:pt x="858373" y="242726"/>
                  <a:pt x="846721" y="229133"/>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914400" y="649069"/>
            <a:ext cx="1981200" cy="1506813"/>
            <a:chOff x="914400" y="649069"/>
            <a:chExt cx="1981200" cy="1506813"/>
          </a:xfrm>
        </p:grpSpPr>
        <p:sp>
          <p:nvSpPr>
            <p:cNvPr id="14" name="Freeform 13"/>
            <p:cNvSpPr/>
            <p:nvPr/>
          </p:nvSpPr>
          <p:spPr>
            <a:xfrm>
              <a:off x="1617436" y="1753927"/>
              <a:ext cx="504925" cy="401955"/>
            </a:xfrm>
            <a:custGeom>
              <a:avLst/>
              <a:gdLst>
                <a:gd name="connsiteX0" fmla="*/ 504925 w 504925"/>
                <a:gd name="connsiteY0" fmla="*/ 267970 h 401955"/>
                <a:gd name="connsiteX1" fmla="*/ 423360 w 504925"/>
                <a:gd name="connsiteY1" fmla="*/ 58254 h 401955"/>
                <a:gd name="connsiteX2" fmla="*/ 411708 w 504925"/>
                <a:gd name="connsiteY2" fmla="*/ 0 h 401955"/>
                <a:gd name="connsiteX3" fmla="*/ 306839 w 504925"/>
                <a:gd name="connsiteY3" fmla="*/ 58254 h 401955"/>
                <a:gd name="connsiteX4" fmla="*/ 143709 w 504925"/>
                <a:gd name="connsiteY4" fmla="*/ 58254 h 401955"/>
                <a:gd name="connsiteX5" fmla="*/ 62144 w 504925"/>
                <a:gd name="connsiteY5" fmla="*/ 23302 h 401955"/>
                <a:gd name="connsiteX6" fmla="*/ 15536 w 504925"/>
                <a:gd name="connsiteY6" fmla="*/ 46603 h 401955"/>
                <a:gd name="connsiteX7" fmla="*/ 97100 w 504925"/>
                <a:gd name="connsiteY7" fmla="*/ 128160 h 401955"/>
                <a:gd name="connsiteX8" fmla="*/ 15536 w 504925"/>
                <a:gd name="connsiteY8" fmla="*/ 314574 h 401955"/>
                <a:gd name="connsiteX9" fmla="*/ 190317 w 504925"/>
                <a:gd name="connsiteY9" fmla="*/ 396130 h 401955"/>
                <a:gd name="connsiteX10" fmla="*/ 260230 w 504925"/>
                <a:gd name="connsiteY10" fmla="*/ 349526 h 401955"/>
                <a:gd name="connsiteX11" fmla="*/ 423360 w 504925"/>
                <a:gd name="connsiteY11" fmla="*/ 314574 h 401955"/>
                <a:gd name="connsiteX12" fmla="*/ 504925 w 504925"/>
                <a:gd name="connsiteY12" fmla="*/ 267970 h 40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925" h="401955">
                  <a:moveTo>
                    <a:pt x="504925" y="267970"/>
                  </a:moveTo>
                  <a:cubicBezTo>
                    <a:pt x="504925" y="225250"/>
                    <a:pt x="438896" y="102916"/>
                    <a:pt x="423360" y="58254"/>
                  </a:cubicBezTo>
                  <a:cubicBezTo>
                    <a:pt x="407824" y="13592"/>
                    <a:pt x="431128" y="0"/>
                    <a:pt x="411708" y="0"/>
                  </a:cubicBezTo>
                  <a:cubicBezTo>
                    <a:pt x="392288" y="0"/>
                    <a:pt x="351505" y="48545"/>
                    <a:pt x="306839" y="58254"/>
                  </a:cubicBezTo>
                  <a:cubicBezTo>
                    <a:pt x="262173" y="67963"/>
                    <a:pt x="184491" y="64079"/>
                    <a:pt x="143709" y="58254"/>
                  </a:cubicBezTo>
                  <a:cubicBezTo>
                    <a:pt x="102927" y="52429"/>
                    <a:pt x="83506" y="25244"/>
                    <a:pt x="62144" y="23302"/>
                  </a:cubicBezTo>
                  <a:cubicBezTo>
                    <a:pt x="40782" y="21360"/>
                    <a:pt x="9710" y="29127"/>
                    <a:pt x="15536" y="46603"/>
                  </a:cubicBezTo>
                  <a:cubicBezTo>
                    <a:pt x="21362" y="64079"/>
                    <a:pt x="97100" y="83498"/>
                    <a:pt x="97100" y="128160"/>
                  </a:cubicBezTo>
                  <a:cubicBezTo>
                    <a:pt x="97100" y="172822"/>
                    <a:pt x="0" y="269912"/>
                    <a:pt x="15536" y="314574"/>
                  </a:cubicBezTo>
                  <a:cubicBezTo>
                    <a:pt x="31072" y="359236"/>
                    <a:pt x="149535" y="390305"/>
                    <a:pt x="190317" y="396130"/>
                  </a:cubicBezTo>
                  <a:cubicBezTo>
                    <a:pt x="231099" y="401955"/>
                    <a:pt x="221390" y="363119"/>
                    <a:pt x="260230" y="349526"/>
                  </a:cubicBezTo>
                  <a:cubicBezTo>
                    <a:pt x="299070" y="335933"/>
                    <a:pt x="380636" y="320399"/>
                    <a:pt x="423360" y="314574"/>
                  </a:cubicBezTo>
                  <a:cubicBezTo>
                    <a:pt x="466085" y="308749"/>
                    <a:pt x="504925" y="310690"/>
                    <a:pt x="504925" y="267970"/>
                  </a:cubicBezTo>
                  <a:close/>
                </a:path>
              </a:pathLst>
            </a:custGeom>
            <a:solidFill>
              <a:schemeClr val="tx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rot="16200000" flipH="1">
              <a:off x="1424868" y="1470733"/>
              <a:ext cx="625097" cy="274432"/>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4400" y="649069"/>
              <a:ext cx="1981200" cy="646331"/>
            </a:xfrm>
            <a:prstGeom prst="rect">
              <a:avLst/>
            </a:prstGeom>
            <a:noFill/>
          </p:spPr>
          <p:txBody>
            <a:bodyPr wrap="square" rtlCol="0">
              <a:spAutoFit/>
            </a:bodyPr>
            <a:lstStyle/>
            <a:p>
              <a:r>
                <a:rPr lang="en-US" dirty="0" err="1" smtClean="0"/>
                <a:t>Intercondylar</a:t>
              </a:r>
              <a:r>
                <a:rPr lang="en-US" dirty="0" smtClean="0"/>
                <a:t> eminence</a:t>
              </a:r>
              <a:endParaRPr lang="en-US" dirty="0"/>
            </a:p>
          </p:txBody>
        </p:sp>
      </p:grpSp>
      <p:pic>
        <p:nvPicPr>
          <p:cNvPr id="24" name="Picture 23" descr="Fig._25.1_D.jpg"/>
          <p:cNvPicPr>
            <a:picLocks noChangeAspect="1"/>
          </p:cNvPicPr>
          <p:nvPr/>
        </p:nvPicPr>
        <p:blipFill>
          <a:blip r:embed="rId3">
            <a:clrChange>
              <a:clrFrom>
                <a:srgbClr val="FFFFFF"/>
              </a:clrFrom>
              <a:clrTo>
                <a:srgbClr val="FFFFFF">
                  <a:alpha val="0"/>
                </a:srgbClr>
              </a:clrTo>
            </a:clrChange>
          </a:blip>
          <a:srcRect l="20000" t="11111" r="20000" b="54444"/>
          <a:stretch>
            <a:fillRect/>
          </a:stretch>
        </p:blipFill>
        <p:spPr>
          <a:xfrm>
            <a:off x="4495800" y="4953000"/>
            <a:ext cx="3254880" cy="1868542"/>
          </a:xfrm>
          <a:prstGeom prst="rect">
            <a:avLst/>
          </a:prstGeom>
        </p:spPr>
      </p:pic>
      <p:grpSp>
        <p:nvGrpSpPr>
          <p:cNvPr id="23" name="Group 22"/>
          <p:cNvGrpSpPr/>
          <p:nvPr/>
        </p:nvGrpSpPr>
        <p:grpSpPr>
          <a:xfrm>
            <a:off x="2590800" y="5181600"/>
            <a:ext cx="3200400" cy="1371600"/>
            <a:chOff x="2590800" y="5181600"/>
            <a:chExt cx="3200400" cy="1371600"/>
          </a:xfrm>
        </p:grpSpPr>
        <p:cxnSp>
          <p:nvCxnSpPr>
            <p:cNvPr id="18" name="Straight Arrow Connector 17"/>
            <p:cNvCxnSpPr/>
            <p:nvPr/>
          </p:nvCxnSpPr>
          <p:spPr>
            <a:xfrm rot="16200000" flipV="1">
              <a:off x="2590663" y="5181737"/>
              <a:ext cx="762274" cy="761999"/>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200399" y="5906869"/>
              <a:ext cx="1981200" cy="646331"/>
            </a:xfrm>
            <a:prstGeom prst="rect">
              <a:avLst/>
            </a:prstGeom>
            <a:noFill/>
          </p:spPr>
          <p:txBody>
            <a:bodyPr wrap="square" rtlCol="0">
              <a:spAutoFit/>
            </a:bodyPr>
            <a:lstStyle/>
            <a:p>
              <a:r>
                <a:rPr lang="en-US" dirty="0" err="1" smtClean="0"/>
                <a:t>Interosseous</a:t>
              </a:r>
              <a:r>
                <a:rPr lang="en-US" dirty="0" smtClean="0"/>
                <a:t> membrane</a:t>
              </a:r>
              <a:endParaRPr lang="en-US" dirty="0"/>
            </a:p>
          </p:txBody>
        </p:sp>
        <p:cxnSp>
          <p:nvCxnSpPr>
            <p:cNvPr id="26" name="Straight Arrow Connector 25"/>
            <p:cNvCxnSpPr/>
            <p:nvPr/>
          </p:nvCxnSpPr>
          <p:spPr>
            <a:xfrm flipV="1">
              <a:off x="4648200" y="5715000"/>
              <a:ext cx="1143000" cy="5334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9" name="Rectangle 28"/>
          <p:cNvSpPr/>
          <p:nvPr/>
        </p:nvSpPr>
        <p:spPr>
          <a:xfrm>
            <a:off x="3429000" y="914400"/>
            <a:ext cx="5791200" cy="3970318"/>
          </a:xfrm>
          <a:prstGeom prst="rect">
            <a:avLst/>
          </a:prstGeom>
        </p:spPr>
        <p:txBody>
          <a:bodyPr wrap="square">
            <a:spAutoFit/>
          </a:bodyPr>
          <a:lstStyle/>
          <a:p>
            <a:pPr>
              <a:buNone/>
            </a:pPr>
            <a:r>
              <a:rPr lang="en-US" dirty="0" smtClean="0">
                <a:solidFill>
                  <a:srgbClr val="000000"/>
                </a:solidFill>
              </a:rPr>
              <a:t>The </a:t>
            </a:r>
            <a:r>
              <a:rPr lang="en-US" b="1" dirty="0" err="1" smtClean="0">
                <a:solidFill>
                  <a:schemeClr val="accent1">
                    <a:lumMod val="75000"/>
                  </a:schemeClr>
                </a:solidFill>
              </a:rPr>
              <a:t>intercondylar</a:t>
            </a:r>
            <a:r>
              <a:rPr lang="en-US" b="1" dirty="0" smtClean="0">
                <a:solidFill>
                  <a:schemeClr val="accent1">
                    <a:lumMod val="75000"/>
                  </a:schemeClr>
                </a:solidFill>
              </a:rPr>
              <a:t> eminence</a:t>
            </a:r>
            <a:r>
              <a:rPr lang="en-US" dirty="0" smtClean="0">
                <a:solidFill>
                  <a:schemeClr val="accent1">
                    <a:lumMod val="75000"/>
                  </a:schemeClr>
                </a:solidFill>
              </a:rPr>
              <a:t> </a:t>
            </a:r>
            <a:r>
              <a:rPr lang="en-US" dirty="0" smtClean="0">
                <a:solidFill>
                  <a:srgbClr val="000000"/>
                </a:solidFill>
              </a:rPr>
              <a:t>articulates with the </a:t>
            </a:r>
            <a:r>
              <a:rPr lang="en-US" dirty="0" err="1" smtClean="0">
                <a:solidFill>
                  <a:srgbClr val="000000"/>
                </a:solidFill>
              </a:rPr>
              <a:t>intercondylar</a:t>
            </a:r>
            <a:r>
              <a:rPr lang="en-US" dirty="0" smtClean="0">
                <a:solidFill>
                  <a:srgbClr val="000000"/>
                </a:solidFill>
              </a:rPr>
              <a:t> notch of the femur and is capable of fractures.  The </a:t>
            </a:r>
            <a:r>
              <a:rPr lang="en-US" b="1" dirty="0" err="1" smtClean="0">
                <a:solidFill>
                  <a:srgbClr val="800EBC"/>
                </a:solidFill>
              </a:rPr>
              <a:t>soleal</a:t>
            </a:r>
            <a:r>
              <a:rPr lang="en-US" b="1" dirty="0" smtClean="0">
                <a:solidFill>
                  <a:srgbClr val="800EBC"/>
                </a:solidFill>
              </a:rPr>
              <a:t> line </a:t>
            </a:r>
            <a:r>
              <a:rPr lang="en-US" dirty="0" smtClean="0">
                <a:solidFill>
                  <a:srgbClr val="000000"/>
                </a:solidFill>
              </a:rPr>
              <a:t>is a prominent ridge found on the posterior side of the tibia and serves as an attachment point for muscles and </a:t>
            </a:r>
            <a:r>
              <a:rPr lang="en-US" dirty="0" err="1" smtClean="0">
                <a:solidFill>
                  <a:srgbClr val="000000"/>
                </a:solidFill>
              </a:rPr>
              <a:t>facia</a:t>
            </a:r>
            <a:r>
              <a:rPr lang="en-US" dirty="0" smtClean="0">
                <a:solidFill>
                  <a:srgbClr val="000000"/>
                </a:solidFill>
              </a:rPr>
              <a:t> of the posterior compartment of the lower leg, including insertion of the </a:t>
            </a:r>
            <a:r>
              <a:rPr lang="en-US" dirty="0" err="1" smtClean="0">
                <a:solidFill>
                  <a:srgbClr val="000000"/>
                </a:solidFill>
              </a:rPr>
              <a:t>popliteus</a:t>
            </a:r>
            <a:r>
              <a:rPr lang="en-US" dirty="0" smtClean="0">
                <a:solidFill>
                  <a:srgbClr val="000000"/>
                </a:solidFill>
              </a:rPr>
              <a:t> and </a:t>
            </a:r>
            <a:r>
              <a:rPr lang="en-US" dirty="0" err="1" smtClean="0">
                <a:solidFill>
                  <a:srgbClr val="000000"/>
                </a:solidFill>
              </a:rPr>
              <a:t>orgin</a:t>
            </a:r>
            <a:r>
              <a:rPr lang="en-US" dirty="0" smtClean="0">
                <a:solidFill>
                  <a:srgbClr val="000000"/>
                </a:solidFill>
              </a:rPr>
              <a:t> of the </a:t>
            </a:r>
            <a:r>
              <a:rPr lang="en-US" dirty="0" err="1" smtClean="0">
                <a:solidFill>
                  <a:srgbClr val="000000"/>
                </a:solidFill>
              </a:rPr>
              <a:t>soleus</a:t>
            </a:r>
            <a:r>
              <a:rPr lang="en-US" dirty="0" smtClean="0">
                <a:solidFill>
                  <a:srgbClr val="000000"/>
                </a:solidFill>
              </a:rPr>
              <a:t>, flexor </a:t>
            </a:r>
            <a:r>
              <a:rPr lang="en-US" dirty="0" err="1" smtClean="0">
                <a:solidFill>
                  <a:srgbClr val="000000"/>
                </a:solidFill>
              </a:rPr>
              <a:t>digitorum</a:t>
            </a:r>
            <a:r>
              <a:rPr lang="en-US" dirty="0" smtClean="0">
                <a:solidFill>
                  <a:srgbClr val="000000"/>
                </a:solidFill>
              </a:rPr>
              <a:t> </a:t>
            </a:r>
            <a:r>
              <a:rPr lang="en-US" dirty="0" err="1" smtClean="0">
                <a:solidFill>
                  <a:srgbClr val="000000"/>
                </a:solidFill>
              </a:rPr>
              <a:t>longus</a:t>
            </a:r>
            <a:r>
              <a:rPr lang="en-US" dirty="0" smtClean="0">
                <a:solidFill>
                  <a:srgbClr val="000000"/>
                </a:solidFill>
              </a:rPr>
              <a:t> and </a:t>
            </a:r>
            <a:r>
              <a:rPr lang="en-US" dirty="0" err="1" smtClean="0">
                <a:solidFill>
                  <a:srgbClr val="000000"/>
                </a:solidFill>
              </a:rPr>
              <a:t>tibialis</a:t>
            </a:r>
            <a:r>
              <a:rPr lang="en-US" dirty="0" smtClean="0">
                <a:solidFill>
                  <a:srgbClr val="000000"/>
                </a:solidFill>
              </a:rPr>
              <a:t> posterior.</a:t>
            </a:r>
          </a:p>
          <a:p>
            <a:pPr>
              <a:buNone/>
            </a:pPr>
            <a:endParaRPr lang="en-US" dirty="0" smtClean="0">
              <a:solidFill>
                <a:srgbClr val="000000"/>
              </a:solidFill>
            </a:endParaRPr>
          </a:p>
          <a:p>
            <a:pPr>
              <a:buNone/>
            </a:pPr>
            <a:r>
              <a:rPr lang="en-US" dirty="0" smtClean="0">
                <a:solidFill>
                  <a:srgbClr val="000000"/>
                </a:solidFill>
              </a:rPr>
              <a:t>The</a:t>
            </a:r>
            <a:r>
              <a:rPr lang="en-US" b="1" dirty="0" smtClean="0">
                <a:solidFill>
                  <a:srgbClr val="000000"/>
                </a:solidFill>
              </a:rPr>
              <a:t> </a:t>
            </a:r>
            <a:r>
              <a:rPr lang="en-US" b="1" dirty="0" err="1" smtClean="0">
                <a:solidFill>
                  <a:srgbClr val="000000"/>
                </a:solidFill>
              </a:rPr>
              <a:t>interosseous</a:t>
            </a:r>
            <a:r>
              <a:rPr lang="en-US" b="1" dirty="0" smtClean="0">
                <a:solidFill>
                  <a:srgbClr val="000000"/>
                </a:solidFill>
              </a:rPr>
              <a:t> membrane </a:t>
            </a:r>
            <a:r>
              <a:rPr lang="en-US" dirty="0" smtClean="0">
                <a:solidFill>
                  <a:srgbClr val="000000"/>
                </a:solidFill>
              </a:rPr>
              <a:t>is a fibrous fascia, like that found between the radius and ulna, connecting the two bones.  This membrane is opened at small point to allow for passage of blood vessels.  It divides the leg into posterior and anterior compartments. </a:t>
            </a:r>
            <a:endParaRPr lang="en-US" b="1" dirty="0" smtClean="0">
              <a:solidFill>
                <a:srgbClr val="000000"/>
              </a:solidFill>
            </a:endParaRPr>
          </a:p>
        </p:txBody>
      </p:sp>
      <p:grpSp>
        <p:nvGrpSpPr>
          <p:cNvPr id="32" name="Group 31"/>
          <p:cNvGrpSpPr/>
          <p:nvPr/>
        </p:nvGrpSpPr>
        <p:grpSpPr>
          <a:xfrm>
            <a:off x="213001" y="2798622"/>
            <a:ext cx="2171532" cy="2676110"/>
            <a:chOff x="213001" y="2798622"/>
            <a:chExt cx="2171532" cy="2676110"/>
          </a:xfrm>
        </p:grpSpPr>
        <p:sp>
          <p:nvSpPr>
            <p:cNvPr id="6" name="Freeform 5"/>
            <p:cNvSpPr/>
            <p:nvPr/>
          </p:nvSpPr>
          <p:spPr>
            <a:xfrm>
              <a:off x="1627146" y="2798622"/>
              <a:ext cx="757387" cy="2114636"/>
            </a:xfrm>
            <a:custGeom>
              <a:avLst/>
              <a:gdLst>
                <a:gd name="connsiteX0" fmla="*/ 658344 w 757387"/>
                <a:gd name="connsiteY0" fmla="*/ 85440 h 2114636"/>
                <a:gd name="connsiteX1" fmla="*/ 401998 w 757387"/>
                <a:gd name="connsiteY1" fmla="*/ 621381 h 2114636"/>
                <a:gd name="connsiteX2" fmla="*/ 238868 w 757387"/>
                <a:gd name="connsiteY2" fmla="*/ 1192274 h 2114636"/>
                <a:gd name="connsiteX3" fmla="*/ 133999 w 757387"/>
                <a:gd name="connsiteY3" fmla="*/ 1658309 h 2114636"/>
                <a:gd name="connsiteX4" fmla="*/ 17478 w 757387"/>
                <a:gd name="connsiteY4" fmla="*/ 1961232 h 2114636"/>
                <a:gd name="connsiteX5" fmla="*/ 29130 w 757387"/>
                <a:gd name="connsiteY5" fmla="*/ 2089392 h 2114636"/>
                <a:gd name="connsiteX6" fmla="*/ 192259 w 757387"/>
                <a:gd name="connsiteY6" fmla="*/ 1809771 h 2114636"/>
                <a:gd name="connsiteX7" fmla="*/ 262172 w 757387"/>
                <a:gd name="connsiteY7" fmla="*/ 1518499 h 2114636"/>
                <a:gd name="connsiteX8" fmla="*/ 378693 w 757387"/>
                <a:gd name="connsiteY8" fmla="*/ 1250529 h 2114636"/>
                <a:gd name="connsiteX9" fmla="*/ 436954 w 757387"/>
                <a:gd name="connsiteY9" fmla="*/ 924304 h 2114636"/>
                <a:gd name="connsiteX10" fmla="*/ 506867 w 757387"/>
                <a:gd name="connsiteY10" fmla="*/ 667984 h 2114636"/>
                <a:gd name="connsiteX11" fmla="*/ 646692 w 757387"/>
                <a:gd name="connsiteY11" fmla="*/ 411665 h 2114636"/>
                <a:gd name="connsiteX12" fmla="*/ 704953 w 757387"/>
                <a:gd name="connsiteY12" fmla="*/ 248553 h 2114636"/>
                <a:gd name="connsiteX13" fmla="*/ 751561 w 757387"/>
                <a:gd name="connsiteY13" fmla="*/ 108742 h 2114636"/>
                <a:gd name="connsiteX14" fmla="*/ 658344 w 757387"/>
                <a:gd name="connsiteY14" fmla="*/ 85440 h 211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7387" h="2114636">
                  <a:moveTo>
                    <a:pt x="658344" y="85440"/>
                  </a:moveTo>
                  <a:cubicBezTo>
                    <a:pt x="600084" y="170880"/>
                    <a:pt x="471911" y="436909"/>
                    <a:pt x="401998" y="621381"/>
                  </a:cubicBezTo>
                  <a:cubicBezTo>
                    <a:pt x="332085" y="805853"/>
                    <a:pt x="283534" y="1019453"/>
                    <a:pt x="238868" y="1192274"/>
                  </a:cubicBezTo>
                  <a:cubicBezTo>
                    <a:pt x="194202" y="1365095"/>
                    <a:pt x="170897" y="1530149"/>
                    <a:pt x="133999" y="1658309"/>
                  </a:cubicBezTo>
                  <a:cubicBezTo>
                    <a:pt x="97101" y="1786469"/>
                    <a:pt x="34956" y="1889385"/>
                    <a:pt x="17478" y="1961232"/>
                  </a:cubicBezTo>
                  <a:cubicBezTo>
                    <a:pt x="0" y="2033079"/>
                    <a:pt x="0" y="2114636"/>
                    <a:pt x="29130" y="2089392"/>
                  </a:cubicBezTo>
                  <a:cubicBezTo>
                    <a:pt x="58260" y="2064148"/>
                    <a:pt x="153419" y="1904920"/>
                    <a:pt x="192259" y="1809771"/>
                  </a:cubicBezTo>
                  <a:cubicBezTo>
                    <a:pt x="231099" y="1714622"/>
                    <a:pt x="231100" y="1611706"/>
                    <a:pt x="262172" y="1518499"/>
                  </a:cubicBezTo>
                  <a:cubicBezTo>
                    <a:pt x="293244" y="1425292"/>
                    <a:pt x="349563" y="1349562"/>
                    <a:pt x="378693" y="1250529"/>
                  </a:cubicBezTo>
                  <a:cubicBezTo>
                    <a:pt x="407823" y="1151497"/>
                    <a:pt x="415592" y="1021395"/>
                    <a:pt x="436954" y="924304"/>
                  </a:cubicBezTo>
                  <a:cubicBezTo>
                    <a:pt x="458316" y="827213"/>
                    <a:pt x="471911" y="753424"/>
                    <a:pt x="506867" y="667984"/>
                  </a:cubicBezTo>
                  <a:cubicBezTo>
                    <a:pt x="541823" y="582544"/>
                    <a:pt x="613678" y="481570"/>
                    <a:pt x="646692" y="411665"/>
                  </a:cubicBezTo>
                  <a:cubicBezTo>
                    <a:pt x="679706" y="341760"/>
                    <a:pt x="687475" y="299040"/>
                    <a:pt x="704953" y="248553"/>
                  </a:cubicBezTo>
                  <a:cubicBezTo>
                    <a:pt x="722431" y="198066"/>
                    <a:pt x="757387" y="139811"/>
                    <a:pt x="751561" y="108742"/>
                  </a:cubicBezTo>
                  <a:cubicBezTo>
                    <a:pt x="745735" y="77673"/>
                    <a:pt x="716604" y="0"/>
                    <a:pt x="658344" y="85440"/>
                  </a:cubicBezTo>
                  <a:close/>
                </a:path>
              </a:pathLst>
            </a:custGeom>
            <a:solidFill>
              <a:srgbClr val="800EBC">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213001" y="5105400"/>
              <a:ext cx="1295400" cy="369332"/>
            </a:xfrm>
            <a:prstGeom prst="rect">
              <a:avLst/>
            </a:prstGeom>
            <a:noFill/>
          </p:spPr>
          <p:txBody>
            <a:bodyPr wrap="square" rtlCol="0">
              <a:spAutoFit/>
            </a:bodyPr>
            <a:lstStyle/>
            <a:p>
              <a:r>
                <a:rPr lang="en-US" dirty="0" err="1" smtClean="0"/>
                <a:t>Soleal</a:t>
              </a:r>
              <a:r>
                <a:rPr lang="en-US" dirty="0" smtClean="0"/>
                <a:t> line</a:t>
              </a:r>
              <a:endParaRPr lang="en-US" dirty="0"/>
            </a:p>
          </p:txBody>
        </p:sp>
        <p:cxnSp>
          <p:nvCxnSpPr>
            <p:cNvPr id="27" name="Straight Arrow Connector 26"/>
            <p:cNvCxnSpPr>
              <a:endCxn id="6" idx="4"/>
            </p:cNvCxnSpPr>
            <p:nvPr/>
          </p:nvCxnSpPr>
          <p:spPr>
            <a:xfrm rot="5400000" flipH="1" flipV="1">
              <a:off x="1259139" y="4796116"/>
              <a:ext cx="421747" cy="349224"/>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2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5.1_A.jpg"/>
          <p:cNvPicPr>
            <a:picLocks noChangeAspect="1"/>
          </p:cNvPicPr>
          <p:nvPr/>
        </p:nvPicPr>
        <p:blipFill>
          <a:blip r:embed="rId2"/>
          <a:srcRect l="41111" t="3333" r="37778" b="3333"/>
          <a:stretch>
            <a:fillRect/>
          </a:stretch>
        </p:blipFill>
        <p:spPr>
          <a:xfrm>
            <a:off x="372834" y="304800"/>
            <a:ext cx="310243" cy="1371600"/>
          </a:xfrm>
          <a:prstGeom prst="rect">
            <a:avLst/>
          </a:prstGeom>
        </p:spPr>
      </p:pic>
      <p:pic>
        <p:nvPicPr>
          <p:cNvPr id="3" name="Picture 2" descr="Fig._25.1_A.jpg"/>
          <p:cNvPicPr>
            <a:picLocks noChangeAspect="1"/>
          </p:cNvPicPr>
          <p:nvPr/>
        </p:nvPicPr>
        <p:blipFill>
          <a:blip r:embed="rId2">
            <a:clrChange>
              <a:clrFrom>
                <a:srgbClr val="FFFFFF"/>
              </a:clrFrom>
              <a:clrTo>
                <a:srgbClr val="FFFFFF">
                  <a:alpha val="0"/>
                </a:srgbClr>
              </a:clrTo>
            </a:clrChange>
          </a:blip>
          <a:srcRect l="39463" t="67865" r="38797" b="2299"/>
          <a:stretch>
            <a:fillRect/>
          </a:stretch>
        </p:blipFill>
        <p:spPr>
          <a:xfrm>
            <a:off x="758663" y="1143000"/>
            <a:ext cx="3886200" cy="5334000"/>
          </a:xfrm>
          <a:prstGeom prst="rect">
            <a:avLst/>
          </a:prstGeom>
        </p:spPr>
      </p:pic>
      <p:sp>
        <p:nvSpPr>
          <p:cNvPr id="4" name="Rectangle 3"/>
          <p:cNvSpPr/>
          <p:nvPr/>
        </p:nvSpPr>
        <p:spPr>
          <a:xfrm>
            <a:off x="213001" y="1143000"/>
            <a:ext cx="545662" cy="6858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057400" y="6292334"/>
            <a:ext cx="1082410" cy="369332"/>
          </a:xfrm>
          <a:prstGeom prst="rect">
            <a:avLst/>
          </a:prstGeom>
          <a:noFill/>
        </p:spPr>
        <p:txBody>
          <a:bodyPr wrap="none" rtlCol="0">
            <a:spAutoFit/>
          </a:bodyPr>
          <a:lstStyle/>
          <a:p>
            <a:pPr algn="ctr"/>
            <a:r>
              <a:rPr lang="en-US" b="1" dirty="0" smtClean="0"/>
              <a:t>Anterior</a:t>
            </a:r>
            <a:endParaRPr lang="en-US" b="1" dirty="0"/>
          </a:p>
        </p:txBody>
      </p:sp>
      <p:grpSp>
        <p:nvGrpSpPr>
          <p:cNvPr id="40" name="Group 39"/>
          <p:cNvGrpSpPr/>
          <p:nvPr/>
        </p:nvGrpSpPr>
        <p:grpSpPr>
          <a:xfrm>
            <a:off x="40200" y="3886200"/>
            <a:ext cx="1981200" cy="878476"/>
            <a:chOff x="40200" y="3886200"/>
            <a:chExt cx="1981200" cy="878476"/>
          </a:xfrm>
        </p:grpSpPr>
        <p:cxnSp>
          <p:nvCxnSpPr>
            <p:cNvPr id="15" name="Straight Arrow Connector 14"/>
            <p:cNvCxnSpPr/>
            <p:nvPr/>
          </p:nvCxnSpPr>
          <p:spPr>
            <a:xfrm>
              <a:off x="1030800" y="4572000"/>
              <a:ext cx="798000" cy="192676"/>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0200" y="3886200"/>
              <a:ext cx="1981200" cy="646331"/>
            </a:xfrm>
            <a:prstGeom prst="rect">
              <a:avLst/>
            </a:prstGeom>
            <a:noFill/>
          </p:spPr>
          <p:txBody>
            <a:bodyPr wrap="square" rtlCol="0">
              <a:spAutoFit/>
            </a:bodyPr>
            <a:lstStyle/>
            <a:p>
              <a:r>
                <a:rPr lang="en-US" dirty="0" err="1" smtClean="0"/>
                <a:t>Tibiofibular</a:t>
              </a:r>
              <a:r>
                <a:rPr lang="en-US" dirty="0" smtClean="0"/>
                <a:t> </a:t>
              </a:r>
              <a:r>
                <a:rPr lang="en-US" dirty="0" err="1" smtClean="0"/>
                <a:t>syndesmosis</a:t>
              </a:r>
              <a:endParaRPr lang="en-US" dirty="0"/>
            </a:p>
          </p:txBody>
        </p:sp>
      </p:grpSp>
      <p:grpSp>
        <p:nvGrpSpPr>
          <p:cNvPr id="39" name="Group 38"/>
          <p:cNvGrpSpPr/>
          <p:nvPr/>
        </p:nvGrpSpPr>
        <p:grpSpPr>
          <a:xfrm>
            <a:off x="76200" y="5138038"/>
            <a:ext cx="1981200" cy="1556319"/>
            <a:chOff x="76200" y="5138038"/>
            <a:chExt cx="1981200" cy="1556319"/>
          </a:xfrm>
        </p:grpSpPr>
        <p:sp>
          <p:nvSpPr>
            <p:cNvPr id="9" name="Freeform 8"/>
            <p:cNvSpPr/>
            <p:nvPr/>
          </p:nvSpPr>
          <p:spPr>
            <a:xfrm>
              <a:off x="1283675" y="5138038"/>
              <a:ext cx="504925" cy="1281598"/>
            </a:xfrm>
            <a:custGeom>
              <a:avLst/>
              <a:gdLst>
                <a:gd name="connsiteX0" fmla="*/ 499099 w 504925"/>
                <a:gd name="connsiteY0" fmla="*/ 1130136 h 1281598"/>
                <a:gd name="connsiteX1" fmla="*/ 440839 w 504925"/>
                <a:gd name="connsiteY1" fmla="*/ 1036929 h 1281598"/>
                <a:gd name="connsiteX2" fmla="*/ 231100 w 504925"/>
                <a:gd name="connsiteY2" fmla="*/ 897119 h 1281598"/>
                <a:gd name="connsiteX3" fmla="*/ 184492 w 504925"/>
                <a:gd name="connsiteY3" fmla="*/ 629148 h 1281598"/>
                <a:gd name="connsiteX4" fmla="*/ 196144 w 504925"/>
                <a:gd name="connsiteY4" fmla="*/ 314574 h 1281598"/>
                <a:gd name="connsiteX5" fmla="*/ 184492 w 504925"/>
                <a:gd name="connsiteY5" fmla="*/ 34953 h 1281598"/>
                <a:gd name="connsiteX6" fmla="*/ 33014 w 504925"/>
                <a:gd name="connsiteY6" fmla="*/ 524290 h 1281598"/>
                <a:gd name="connsiteX7" fmla="*/ 33014 w 504925"/>
                <a:gd name="connsiteY7" fmla="*/ 1071882 h 1281598"/>
                <a:gd name="connsiteX8" fmla="*/ 231100 w 504925"/>
                <a:gd name="connsiteY8" fmla="*/ 1258296 h 1281598"/>
                <a:gd name="connsiteX9" fmla="*/ 301013 w 504925"/>
                <a:gd name="connsiteY9" fmla="*/ 1211692 h 1281598"/>
                <a:gd name="connsiteX10" fmla="*/ 405882 w 504925"/>
                <a:gd name="connsiteY10" fmla="*/ 1200041 h 1281598"/>
                <a:gd name="connsiteX11" fmla="*/ 499099 w 504925"/>
                <a:gd name="connsiteY11" fmla="*/ 1130136 h 128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925" h="1281598">
                  <a:moveTo>
                    <a:pt x="499099" y="1130136"/>
                  </a:moveTo>
                  <a:cubicBezTo>
                    <a:pt x="504925" y="1102951"/>
                    <a:pt x="485505" y="1075765"/>
                    <a:pt x="440839" y="1036929"/>
                  </a:cubicBezTo>
                  <a:cubicBezTo>
                    <a:pt x="396173" y="998093"/>
                    <a:pt x="273825" y="965083"/>
                    <a:pt x="231100" y="897119"/>
                  </a:cubicBezTo>
                  <a:cubicBezTo>
                    <a:pt x="188376" y="829156"/>
                    <a:pt x="190318" y="726239"/>
                    <a:pt x="184492" y="629148"/>
                  </a:cubicBezTo>
                  <a:cubicBezTo>
                    <a:pt x="178666" y="532057"/>
                    <a:pt x="196144" y="413606"/>
                    <a:pt x="196144" y="314574"/>
                  </a:cubicBezTo>
                  <a:cubicBezTo>
                    <a:pt x="196144" y="215542"/>
                    <a:pt x="211680" y="0"/>
                    <a:pt x="184492" y="34953"/>
                  </a:cubicBezTo>
                  <a:cubicBezTo>
                    <a:pt x="157304" y="69906"/>
                    <a:pt x="58260" y="351469"/>
                    <a:pt x="33014" y="524290"/>
                  </a:cubicBezTo>
                  <a:cubicBezTo>
                    <a:pt x="7768" y="697111"/>
                    <a:pt x="0" y="949548"/>
                    <a:pt x="33014" y="1071882"/>
                  </a:cubicBezTo>
                  <a:cubicBezTo>
                    <a:pt x="66028" y="1194216"/>
                    <a:pt x="186434" y="1234994"/>
                    <a:pt x="231100" y="1258296"/>
                  </a:cubicBezTo>
                  <a:cubicBezTo>
                    <a:pt x="275767" y="1281598"/>
                    <a:pt x="271883" y="1221401"/>
                    <a:pt x="301013" y="1211692"/>
                  </a:cubicBezTo>
                  <a:cubicBezTo>
                    <a:pt x="330143" y="1201983"/>
                    <a:pt x="368984" y="1207808"/>
                    <a:pt x="405882" y="1200041"/>
                  </a:cubicBezTo>
                  <a:cubicBezTo>
                    <a:pt x="442780" y="1192274"/>
                    <a:pt x="493273" y="1157321"/>
                    <a:pt x="499099" y="1130136"/>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rot="5400000" flipH="1" flipV="1">
              <a:off x="992071" y="5941728"/>
              <a:ext cx="422026" cy="344568"/>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6200" y="6325025"/>
              <a:ext cx="1981200" cy="369332"/>
            </a:xfrm>
            <a:prstGeom prst="rect">
              <a:avLst/>
            </a:prstGeom>
            <a:noFill/>
          </p:spPr>
          <p:txBody>
            <a:bodyPr wrap="square" rtlCol="0">
              <a:spAutoFit/>
            </a:bodyPr>
            <a:lstStyle/>
            <a:p>
              <a:r>
                <a:rPr lang="en-US" dirty="0" smtClean="0"/>
                <a:t>Lateral </a:t>
              </a:r>
              <a:r>
                <a:rPr lang="en-US" dirty="0" err="1" smtClean="0"/>
                <a:t>malleolus</a:t>
              </a:r>
              <a:endParaRPr lang="en-US" dirty="0"/>
            </a:p>
          </p:txBody>
        </p:sp>
      </p:grpSp>
      <p:grpSp>
        <p:nvGrpSpPr>
          <p:cNvPr id="28" name="Group 27"/>
          <p:cNvGrpSpPr/>
          <p:nvPr/>
        </p:nvGrpSpPr>
        <p:grpSpPr>
          <a:xfrm>
            <a:off x="4689052" y="4343400"/>
            <a:ext cx="3805742" cy="2255067"/>
            <a:chOff x="4689052" y="4254624"/>
            <a:chExt cx="3805742" cy="2255067"/>
          </a:xfrm>
        </p:grpSpPr>
        <p:cxnSp>
          <p:nvCxnSpPr>
            <p:cNvPr id="29" name="Straight Arrow Connector 28"/>
            <p:cNvCxnSpPr/>
            <p:nvPr/>
          </p:nvCxnSpPr>
          <p:spPr>
            <a:xfrm rot="16200000" flipH="1">
              <a:off x="4179775" y="5473669"/>
              <a:ext cx="1620658" cy="1"/>
            </a:xfrm>
            <a:prstGeom prst="straightConnector1">
              <a:avLst/>
            </a:prstGeom>
            <a:ln w="4445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719014" y="4254624"/>
              <a:ext cx="535248" cy="182633"/>
            </a:xfrm>
            <a:prstGeom prst="rect">
              <a:avLst/>
            </a:prstGeom>
            <a:noFill/>
          </p:spPr>
          <p:txBody>
            <a:bodyPr wrap="none" rtlCol="0">
              <a:spAutoFit/>
            </a:bodyPr>
            <a:lstStyle/>
            <a:p>
              <a:pPr algn="ctr"/>
              <a:r>
                <a:rPr lang="en-US" b="1" dirty="0" smtClean="0"/>
                <a:t>Anterior</a:t>
              </a:r>
              <a:endParaRPr lang="en-US" b="1" dirty="0"/>
            </a:p>
          </p:txBody>
        </p:sp>
        <p:sp>
          <p:nvSpPr>
            <p:cNvPr id="31" name="TextBox 30"/>
            <p:cNvSpPr txBox="1"/>
            <p:nvPr/>
          </p:nvSpPr>
          <p:spPr>
            <a:xfrm>
              <a:off x="4689052" y="6321287"/>
              <a:ext cx="592432" cy="182633"/>
            </a:xfrm>
            <a:prstGeom prst="rect">
              <a:avLst/>
            </a:prstGeom>
            <a:noFill/>
          </p:spPr>
          <p:txBody>
            <a:bodyPr wrap="none" rtlCol="0">
              <a:spAutoFit/>
            </a:bodyPr>
            <a:lstStyle/>
            <a:p>
              <a:pPr algn="ctr"/>
              <a:r>
                <a:rPr lang="en-US" b="1" dirty="0" smtClean="0"/>
                <a:t>Posterior</a:t>
              </a:r>
              <a:endParaRPr lang="en-US" b="1" dirty="0"/>
            </a:p>
          </p:txBody>
        </p:sp>
        <p:pic>
          <p:nvPicPr>
            <p:cNvPr id="32" name="Picture 31" descr="Fig._25.1_E.jpg"/>
            <p:cNvPicPr>
              <a:picLocks noChangeAspect="1"/>
            </p:cNvPicPr>
            <p:nvPr/>
          </p:nvPicPr>
          <p:blipFill>
            <a:blip r:embed="rId3"/>
            <a:srcRect l="11111" t="10000" r="12222" b="47778"/>
            <a:stretch>
              <a:fillRect/>
            </a:stretch>
          </p:blipFill>
          <p:spPr>
            <a:xfrm>
              <a:off x="5178900" y="4663341"/>
              <a:ext cx="2599962" cy="1431863"/>
            </a:xfrm>
            <a:prstGeom prst="rect">
              <a:avLst/>
            </a:prstGeom>
          </p:spPr>
        </p:pic>
        <p:pic>
          <p:nvPicPr>
            <p:cNvPr id="33" name="Picture 32" descr="Fig._25.1_A.jpg"/>
            <p:cNvPicPr>
              <a:picLocks noChangeAspect="1"/>
            </p:cNvPicPr>
            <p:nvPr/>
          </p:nvPicPr>
          <p:blipFill>
            <a:blip r:embed="rId2"/>
            <a:srcRect l="41111" t="3333" r="37778" b="3333"/>
            <a:stretch>
              <a:fillRect/>
            </a:stretch>
          </p:blipFill>
          <p:spPr>
            <a:xfrm>
              <a:off x="8080307" y="4375162"/>
              <a:ext cx="414487" cy="1832467"/>
            </a:xfrm>
            <a:prstGeom prst="rect">
              <a:avLst/>
            </a:prstGeom>
          </p:spPr>
        </p:pic>
        <p:cxnSp>
          <p:nvCxnSpPr>
            <p:cNvPr id="34" name="Straight Arrow Connector 33"/>
            <p:cNvCxnSpPr/>
            <p:nvPr/>
          </p:nvCxnSpPr>
          <p:spPr>
            <a:xfrm rot="5400000" flipH="1" flipV="1">
              <a:off x="8124228" y="6365209"/>
              <a:ext cx="288178" cy="785"/>
            </a:xfrm>
            <a:prstGeom prst="straightConnector1">
              <a:avLst/>
            </a:prstGeom>
            <a:ln w="508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35" name="Freeform 34"/>
          <p:cNvSpPr/>
          <p:nvPr/>
        </p:nvSpPr>
        <p:spPr>
          <a:xfrm>
            <a:off x="5317067" y="4984750"/>
            <a:ext cx="731308" cy="964142"/>
          </a:xfrm>
          <a:custGeom>
            <a:avLst/>
            <a:gdLst>
              <a:gd name="connsiteX0" fmla="*/ 709083 w 731308"/>
              <a:gd name="connsiteY0" fmla="*/ 895350 h 964142"/>
              <a:gd name="connsiteX1" fmla="*/ 524933 w 731308"/>
              <a:gd name="connsiteY1" fmla="*/ 482600 h 964142"/>
              <a:gd name="connsiteX2" fmla="*/ 537633 w 731308"/>
              <a:gd name="connsiteY2" fmla="*/ 317500 h 964142"/>
              <a:gd name="connsiteX3" fmla="*/ 620183 w 731308"/>
              <a:gd name="connsiteY3" fmla="*/ 228600 h 964142"/>
              <a:gd name="connsiteX4" fmla="*/ 728133 w 731308"/>
              <a:gd name="connsiteY4" fmla="*/ 63500 h 964142"/>
              <a:gd name="connsiteX5" fmla="*/ 639233 w 731308"/>
              <a:gd name="connsiteY5" fmla="*/ 6350 h 964142"/>
              <a:gd name="connsiteX6" fmla="*/ 378883 w 731308"/>
              <a:gd name="connsiteY6" fmla="*/ 101600 h 964142"/>
              <a:gd name="connsiteX7" fmla="*/ 258233 w 731308"/>
              <a:gd name="connsiteY7" fmla="*/ 215900 h 964142"/>
              <a:gd name="connsiteX8" fmla="*/ 105833 w 731308"/>
              <a:gd name="connsiteY8" fmla="*/ 387350 h 964142"/>
              <a:gd name="connsiteX9" fmla="*/ 16933 w 731308"/>
              <a:gd name="connsiteY9" fmla="*/ 539750 h 964142"/>
              <a:gd name="connsiteX10" fmla="*/ 4233 w 731308"/>
              <a:gd name="connsiteY10" fmla="*/ 704850 h 964142"/>
              <a:gd name="connsiteX11" fmla="*/ 35983 w 731308"/>
              <a:gd name="connsiteY11" fmla="*/ 762000 h 964142"/>
              <a:gd name="connsiteX12" fmla="*/ 137583 w 731308"/>
              <a:gd name="connsiteY12" fmla="*/ 800100 h 964142"/>
              <a:gd name="connsiteX13" fmla="*/ 404283 w 731308"/>
              <a:gd name="connsiteY13" fmla="*/ 895350 h 964142"/>
              <a:gd name="connsiteX14" fmla="*/ 709083 w 731308"/>
              <a:gd name="connsiteY14" fmla="*/ 895350 h 964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308" h="964142">
                <a:moveTo>
                  <a:pt x="709083" y="895350"/>
                </a:moveTo>
                <a:cubicBezTo>
                  <a:pt x="729191" y="826558"/>
                  <a:pt x="553508" y="578908"/>
                  <a:pt x="524933" y="482600"/>
                </a:cubicBezTo>
                <a:cubicBezTo>
                  <a:pt x="496358" y="386292"/>
                  <a:pt x="521758" y="359833"/>
                  <a:pt x="537633" y="317500"/>
                </a:cubicBezTo>
                <a:cubicBezTo>
                  <a:pt x="553508" y="275167"/>
                  <a:pt x="588433" y="270933"/>
                  <a:pt x="620183" y="228600"/>
                </a:cubicBezTo>
                <a:cubicBezTo>
                  <a:pt x="651933" y="186267"/>
                  <a:pt x="724958" y="100542"/>
                  <a:pt x="728133" y="63500"/>
                </a:cubicBezTo>
                <a:cubicBezTo>
                  <a:pt x="731308" y="26458"/>
                  <a:pt x="697441" y="0"/>
                  <a:pt x="639233" y="6350"/>
                </a:cubicBezTo>
                <a:cubicBezTo>
                  <a:pt x="581025" y="12700"/>
                  <a:pt x="442383" y="66675"/>
                  <a:pt x="378883" y="101600"/>
                </a:cubicBezTo>
                <a:cubicBezTo>
                  <a:pt x="315383" y="136525"/>
                  <a:pt x="303741" y="168275"/>
                  <a:pt x="258233" y="215900"/>
                </a:cubicBezTo>
                <a:cubicBezTo>
                  <a:pt x="212725" y="263525"/>
                  <a:pt x="146050" y="333375"/>
                  <a:pt x="105833" y="387350"/>
                </a:cubicBezTo>
                <a:cubicBezTo>
                  <a:pt x="65616" y="441325"/>
                  <a:pt x="33866" y="486833"/>
                  <a:pt x="16933" y="539750"/>
                </a:cubicBezTo>
                <a:cubicBezTo>
                  <a:pt x="0" y="592667"/>
                  <a:pt x="1058" y="667808"/>
                  <a:pt x="4233" y="704850"/>
                </a:cubicBezTo>
                <a:cubicBezTo>
                  <a:pt x="7408" y="741892"/>
                  <a:pt x="13758" y="746125"/>
                  <a:pt x="35983" y="762000"/>
                </a:cubicBezTo>
                <a:cubicBezTo>
                  <a:pt x="58208" y="777875"/>
                  <a:pt x="137583" y="800100"/>
                  <a:pt x="137583" y="800100"/>
                </a:cubicBezTo>
                <a:cubicBezTo>
                  <a:pt x="198966" y="822325"/>
                  <a:pt x="310091" y="877358"/>
                  <a:pt x="404283" y="895350"/>
                </a:cubicBezTo>
                <a:cubicBezTo>
                  <a:pt x="498475" y="913342"/>
                  <a:pt x="688975" y="964142"/>
                  <a:pt x="709083" y="895350"/>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p:cNvGrpSpPr/>
          <p:nvPr/>
        </p:nvGrpSpPr>
        <p:grpSpPr>
          <a:xfrm>
            <a:off x="3364111" y="2935069"/>
            <a:ext cx="1665089" cy="2880663"/>
            <a:chOff x="3364111" y="2935069"/>
            <a:chExt cx="1665089" cy="2880663"/>
          </a:xfrm>
        </p:grpSpPr>
        <p:sp>
          <p:nvSpPr>
            <p:cNvPr id="7" name="Freeform 6"/>
            <p:cNvSpPr/>
            <p:nvPr/>
          </p:nvSpPr>
          <p:spPr>
            <a:xfrm>
              <a:off x="3402419" y="4607924"/>
              <a:ext cx="429186" cy="1207808"/>
            </a:xfrm>
            <a:custGeom>
              <a:avLst/>
              <a:gdLst>
                <a:gd name="connsiteX0" fmla="*/ 163129 w 429186"/>
                <a:gd name="connsiteY0" fmla="*/ 17476 h 1207808"/>
                <a:gd name="connsiteX1" fmla="*/ 46608 w 429186"/>
                <a:gd name="connsiteY1" fmla="*/ 413606 h 1207808"/>
                <a:gd name="connsiteX2" fmla="*/ 11652 w 429186"/>
                <a:gd name="connsiteY2" fmla="*/ 984499 h 1207808"/>
                <a:gd name="connsiteX3" fmla="*/ 116521 w 429186"/>
                <a:gd name="connsiteY3" fmla="*/ 1205866 h 1207808"/>
                <a:gd name="connsiteX4" fmla="*/ 279650 w 429186"/>
                <a:gd name="connsiteY4" fmla="*/ 972848 h 1207808"/>
                <a:gd name="connsiteX5" fmla="*/ 419476 w 429186"/>
                <a:gd name="connsiteY5" fmla="*/ 623322 h 1207808"/>
                <a:gd name="connsiteX6" fmla="*/ 337911 w 429186"/>
                <a:gd name="connsiteY6" fmla="*/ 425257 h 1207808"/>
                <a:gd name="connsiteX7" fmla="*/ 337911 w 429186"/>
                <a:gd name="connsiteY7" fmla="*/ 308748 h 1207808"/>
                <a:gd name="connsiteX8" fmla="*/ 163129 w 429186"/>
                <a:gd name="connsiteY8" fmla="*/ 17476 h 120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86" h="1207808">
                  <a:moveTo>
                    <a:pt x="163129" y="17476"/>
                  </a:moveTo>
                  <a:cubicBezTo>
                    <a:pt x="114579" y="34952"/>
                    <a:pt x="71854" y="252436"/>
                    <a:pt x="46608" y="413606"/>
                  </a:cubicBezTo>
                  <a:cubicBezTo>
                    <a:pt x="21362" y="574777"/>
                    <a:pt x="0" y="852456"/>
                    <a:pt x="11652" y="984499"/>
                  </a:cubicBezTo>
                  <a:cubicBezTo>
                    <a:pt x="23304" y="1116542"/>
                    <a:pt x="71855" y="1207808"/>
                    <a:pt x="116521" y="1205866"/>
                  </a:cubicBezTo>
                  <a:cubicBezTo>
                    <a:pt x="161187" y="1203924"/>
                    <a:pt x="229157" y="1069939"/>
                    <a:pt x="279650" y="972848"/>
                  </a:cubicBezTo>
                  <a:cubicBezTo>
                    <a:pt x="330143" y="875757"/>
                    <a:pt x="409766" y="714587"/>
                    <a:pt x="419476" y="623322"/>
                  </a:cubicBezTo>
                  <a:cubicBezTo>
                    <a:pt x="429186" y="532057"/>
                    <a:pt x="351505" y="477686"/>
                    <a:pt x="337911" y="425257"/>
                  </a:cubicBezTo>
                  <a:cubicBezTo>
                    <a:pt x="324317" y="372828"/>
                    <a:pt x="367041" y="378653"/>
                    <a:pt x="337911" y="308748"/>
                  </a:cubicBezTo>
                  <a:cubicBezTo>
                    <a:pt x="308781" y="238843"/>
                    <a:pt x="211680" y="0"/>
                    <a:pt x="163129" y="17476"/>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rot="5400000">
              <a:off x="2962861" y="4269294"/>
              <a:ext cx="1563484" cy="174005"/>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364111" y="2935069"/>
              <a:ext cx="1665089" cy="646331"/>
            </a:xfrm>
            <a:prstGeom prst="rect">
              <a:avLst/>
            </a:prstGeom>
            <a:noFill/>
          </p:spPr>
          <p:txBody>
            <a:bodyPr wrap="square" rtlCol="0">
              <a:spAutoFit/>
            </a:bodyPr>
            <a:lstStyle/>
            <a:p>
              <a:r>
                <a:rPr lang="en-US" dirty="0" smtClean="0"/>
                <a:t>Medial </a:t>
              </a:r>
              <a:r>
                <a:rPr lang="en-US" dirty="0" err="1" smtClean="0"/>
                <a:t>malleolus</a:t>
              </a:r>
              <a:endParaRPr lang="en-US" dirty="0"/>
            </a:p>
          </p:txBody>
        </p:sp>
      </p:grpSp>
      <p:sp>
        <p:nvSpPr>
          <p:cNvPr id="36" name="Freeform 35"/>
          <p:cNvSpPr/>
          <p:nvPr/>
        </p:nvSpPr>
        <p:spPr>
          <a:xfrm>
            <a:off x="7262283" y="5101167"/>
            <a:ext cx="392642" cy="900641"/>
          </a:xfrm>
          <a:custGeom>
            <a:avLst/>
            <a:gdLst>
              <a:gd name="connsiteX0" fmla="*/ 8467 w 392642"/>
              <a:gd name="connsiteY0" fmla="*/ 867833 h 900641"/>
              <a:gd name="connsiteX1" fmla="*/ 218017 w 392642"/>
              <a:gd name="connsiteY1" fmla="*/ 664633 h 900641"/>
              <a:gd name="connsiteX2" fmla="*/ 294217 w 392642"/>
              <a:gd name="connsiteY2" fmla="*/ 442383 h 900641"/>
              <a:gd name="connsiteX3" fmla="*/ 300567 w 392642"/>
              <a:gd name="connsiteY3" fmla="*/ 162983 h 900641"/>
              <a:gd name="connsiteX4" fmla="*/ 237067 w 392642"/>
              <a:gd name="connsiteY4" fmla="*/ 10583 h 900641"/>
              <a:gd name="connsiteX5" fmla="*/ 376767 w 392642"/>
              <a:gd name="connsiteY5" fmla="*/ 226483 h 900641"/>
              <a:gd name="connsiteX6" fmla="*/ 332317 w 392642"/>
              <a:gd name="connsiteY6" fmla="*/ 493183 h 900641"/>
              <a:gd name="connsiteX7" fmla="*/ 262467 w 392642"/>
              <a:gd name="connsiteY7" fmla="*/ 709083 h 900641"/>
              <a:gd name="connsiteX8" fmla="*/ 167217 w 392642"/>
              <a:gd name="connsiteY8" fmla="*/ 861483 h 900641"/>
              <a:gd name="connsiteX9" fmla="*/ 8467 w 392642"/>
              <a:gd name="connsiteY9" fmla="*/ 867833 h 90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642" h="900641">
                <a:moveTo>
                  <a:pt x="8467" y="867833"/>
                </a:moveTo>
                <a:cubicBezTo>
                  <a:pt x="16934" y="835025"/>
                  <a:pt x="170392" y="735541"/>
                  <a:pt x="218017" y="664633"/>
                </a:cubicBezTo>
                <a:cubicBezTo>
                  <a:pt x="265642" y="593725"/>
                  <a:pt x="280459" y="525991"/>
                  <a:pt x="294217" y="442383"/>
                </a:cubicBezTo>
                <a:cubicBezTo>
                  <a:pt x="307975" y="358775"/>
                  <a:pt x="310092" y="234950"/>
                  <a:pt x="300567" y="162983"/>
                </a:cubicBezTo>
                <a:cubicBezTo>
                  <a:pt x="291042" y="91016"/>
                  <a:pt x="224367" y="0"/>
                  <a:pt x="237067" y="10583"/>
                </a:cubicBezTo>
                <a:cubicBezTo>
                  <a:pt x="249767" y="21166"/>
                  <a:pt x="360892" y="146050"/>
                  <a:pt x="376767" y="226483"/>
                </a:cubicBezTo>
                <a:cubicBezTo>
                  <a:pt x="392642" y="306916"/>
                  <a:pt x="351367" y="412750"/>
                  <a:pt x="332317" y="493183"/>
                </a:cubicBezTo>
                <a:cubicBezTo>
                  <a:pt x="313267" y="573616"/>
                  <a:pt x="289984" y="647700"/>
                  <a:pt x="262467" y="709083"/>
                </a:cubicBezTo>
                <a:cubicBezTo>
                  <a:pt x="234950" y="770466"/>
                  <a:pt x="203200" y="832908"/>
                  <a:pt x="167217" y="861483"/>
                </a:cubicBezTo>
                <a:cubicBezTo>
                  <a:pt x="131234" y="890058"/>
                  <a:pt x="0" y="900641"/>
                  <a:pt x="8467" y="867833"/>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p:cNvGrpSpPr/>
          <p:nvPr/>
        </p:nvGrpSpPr>
        <p:grpSpPr>
          <a:xfrm>
            <a:off x="1524000" y="4607924"/>
            <a:ext cx="1219200" cy="272052"/>
            <a:chOff x="1524000" y="4607924"/>
            <a:chExt cx="1219200" cy="272052"/>
          </a:xfrm>
        </p:grpSpPr>
        <p:cxnSp>
          <p:nvCxnSpPr>
            <p:cNvPr id="38" name="Straight Arrow Connector 37"/>
            <p:cNvCxnSpPr/>
            <p:nvPr/>
          </p:nvCxnSpPr>
          <p:spPr>
            <a:xfrm rot="10800000">
              <a:off x="1524003" y="4607924"/>
              <a:ext cx="1219197" cy="1588"/>
            </a:xfrm>
            <a:prstGeom prst="straightConnector1">
              <a:avLst/>
            </a:prstGeom>
            <a:ln w="25400">
              <a:solidFill>
                <a:schemeClr val="tx1">
                  <a:lumMod val="50000"/>
                  <a:lumOff val="50000"/>
                </a:schemeClr>
              </a:solidFill>
              <a:tailEnd type="oval" w="lg" len="lg"/>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1524000" y="4878388"/>
              <a:ext cx="1219198" cy="1588"/>
            </a:xfrm>
            <a:prstGeom prst="straightConnector1">
              <a:avLst/>
            </a:prstGeom>
            <a:ln w="25400">
              <a:solidFill>
                <a:schemeClr val="tx1">
                  <a:lumMod val="50000"/>
                  <a:lumOff val="50000"/>
                </a:schemeClr>
              </a:solidFill>
              <a:tailEnd type="oval" w="lg" len="lg"/>
            </a:ln>
          </p:spPr>
          <p:style>
            <a:lnRef idx="2">
              <a:schemeClr val="accent1"/>
            </a:lnRef>
            <a:fillRef idx="0">
              <a:schemeClr val="accent1"/>
            </a:fillRef>
            <a:effectRef idx="1">
              <a:schemeClr val="accent1"/>
            </a:effectRef>
            <a:fontRef idx="minor">
              <a:schemeClr val="tx1"/>
            </a:fontRef>
          </p:style>
        </p:cxnSp>
      </p:grpSp>
      <p:sp>
        <p:nvSpPr>
          <p:cNvPr id="44" name="Title 4"/>
          <p:cNvSpPr txBox="1">
            <a:spLocks/>
          </p:cNvSpPr>
          <p:nvPr/>
        </p:nvSpPr>
        <p:spPr>
          <a:xfrm>
            <a:off x="4114800" y="123230"/>
            <a:ext cx="46482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Tibia &amp; Fibula: Distal View</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45" name="Rectangle 44"/>
          <p:cNvSpPr/>
          <p:nvPr/>
        </p:nvSpPr>
        <p:spPr>
          <a:xfrm>
            <a:off x="4463888" y="1051679"/>
            <a:ext cx="4527712" cy="3139321"/>
          </a:xfrm>
          <a:prstGeom prst="rect">
            <a:avLst/>
          </a:prstGeom>
        </p:spPr>
        <p:txBody>
          <a:bodyPr wrap="square">
            <a:spAutoFit/>
          </a:bodyPr>
          <a:lstStyle/>
          <a:p>
            <a:pPr>
              <a:buNone/>
            </a:pPr>
            <a:r>
              <a:rPr lang="en-US" dirty="0" smtClean="0"/>
              <a:t>The distal end of the tibia and fibula make up the </a:t>
            </a:r>
            <a:r>
              <a:rPr lang="en-US" i="1" dirty="0" smtClean="0"/>
              <a:t>ankle bones</a:t>
            </a:r>
            <a:r>
              <a:rPr lang="en-US" dirty="0" smtClean="0"/>
              <a:t>, formally known as the </a:t>
            </a:r>
            <a:r>
              <a:rPr lang="en-US" b="1" dirty="0" smtClean="0"/>
              <a:t>lateral </a:t>
            </a:r>
            <a:r>
              <a:rPr lang="en-US" dirty="0" smtClean="0"/>
              <a:t>and </a:t>
            </a:r>
            <a:r>
              <a:rPr lang="en-US" b="1" dirty="0" smtClean="0"/>
              <a:t>medial </a:t>
            </a:r>
            <a:r>
              <a:rPr lang="en-US" b="1" dirty="0" err="1" smtClean="0"/>
              <a:t>malleolus</a:t>
            </a:r>
            <a:r>
              <a:rPr lang="en-US" dirty="0" smtClean="0"/>
              <a:t>.</a:t>
            </a:r>
          </a:p>
          <a:p>
            <a:pPr>
              <a:buNone/>
            </a:pPr>
            <a:endParaRPr lang="en-US" dirty="0" smtClean="0"/>
          </a:p>
          <a:p>
            <a:pPr>
              <a:buNone/>
            </a:pPr>
            <a:r>
              <a:rPr lang="en-US" dirty="0" smtClean="0"/>
              <a:t>The </a:t>
            </a:r>
            <a:r>
              <a:rPr lang="en-US" b="1" dirty="0" err="1" smtClean="0"/>
              <a:t>tibiofibular</a:t>
            </a:r>
            <a:r>
              <a:rPr lang="en-US" b="1" dirty="0" smtClean="0"/>
              <a:t> </a:t>
            </a:r>
            <a:r>
              <a:rPr lang="en-US" b="1" dirty="0" err="1" smtClean="0"/>
              <a:t>syndesmosis</a:t>
            </a:r>
            <a:r>
              <a:rPr lang="en-US" b="1" dirty="0" smtClean="0"/>
              <a:t> </a:t>
            </a:r>
            <a:r>
              <a:rPr lang="en-US" dirty="0" smtClean="0"/>
              <a:t>is a non-cartilaginous joint formed by the tibia and fibula.  Many ligaments attach at this point, stabilizing the ankle joint.  </a:t>
            </a:r>
            <a:r>
              <a:rPr lang="en-US" dirty="0" err="1" smtClean="0"/>
              <a:t>Syndesmosis</a:t>
            </a:r>
            <a:r>
              <a:rPr lang="en-US" dirty="0" smtClean="0"/>
              <a:t> sprains are common and if severe enough, may require temporary screws (shown in grey) for immobilization and healing.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2000"/>
                                        <p:tgtEl>
                                          <p:spTgt spid="37"/>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10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2000"/>
                                        <p:tgtEl>
                                          <p:spTgt spid="39"/>
                                        </p:tgtEl>
                                      </p:cBhvr>
                                    </p:animEffect>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down)">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10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accel="50000" decel="50000"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1000" fill="hold"/>
                                        <p:tgtEl>
                                          <p:spTgt spid="47"/>
                                        </p:tgtEl>
                                        <p:attrNameLst>
                                          <p:attrName>ppt_x</p:attrName>
                                        </p:attrNameLst>
                                      </p:cBhvr>
                                      <p:tavLst>
                                        <p:tav tm="0">
                                          <p:val>
                                            <p:strVal val="0-#ppt_w/2"/>
                                          </p:val>
                                        </p:tav>
                                        <p:tav tm="100000">
                                          <p:val>
                                            <p:strVal val="#ppt_x"/>
                                          </p:val>
                                        </p:tav>
                                      </p:tavLst>
                                    </p:anim>
                                    <p:anim calcmode="lin" valueType="num">
                                      <p:cBhvr additive="base">
                                        <p:cTn id="31" dur="10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3810000" y="-228600"/>
            <a:ext cx="4876800" cy="6863418"/>
          </a:xfrm>
          <a:prstGeom prst="rect">
            <a:avLst/>
          </a:prstGeom>
          <a:noFill/>
        </p:spPr>
        <p:txBody>
          <a:bodyPr wrap="square" rtlCol="0">
            <a:spAutoFit/>
          </a:bodyPr>
          <a:lstStyle/>
          <a:p>
            <a:endParaRPr lang="en-US" sz="1600" b="1" dirty="0" smtClean="0">
              <a:solidFill>
                <a:srgbClr val="0070C0"/>
              </a:solidFill>
            </a:endParaRPr>
          </a:p>
          <a:p>
            <a:r>
              <a:rPr lang="en-US" sz="2400" b="1" dirty="0" smtClean="0">
                <a:solidFill>
                  <a:srgbClr val="0070C0"/>
                </a:solidFill>
              </a:rPr>
              <a:t>             </a:t>
            </a:r>
          </a:p>
          <a:p>
            <a:r>
              <a:rPr lang="en-US" sz="4000" b="1" dirty="0" smtClean="0">
                <a:solidFill>
                  <a:srgbClr val="0070C0"/>
                </a:solidFill>
              </a:rPr>
              <a:t>      The Femur</a:t>
            </a:r>
          </a:p>
          <a:p>
            <a:endParaRPr lang="en-US" dirty="0" smtClean="0">
              <a:solidFill>
                <a:srgbClr val="0070C0"/>
              </a:solidFill>
            </a:endParaRPr>
          </a:p>
          <a:p>
            <a:r>
              <a:rPr lang="en-US" dirty="0" smtClean="0"/>
              <a:t>The lower limb is very similar to the upper arm in many ways yet has a more restricted range of motion.  While the arm is built for movement, the leg is built for stability.</a:t>
            </a:r>
          </a:p>
          <a:p>
            <a:endParaRPr lang="en-US" dirty="0" smtClean="0"/>
          </a:p>
          <a:p>
            <a:r>
              <a:rPr lang="en-US" dirty="0" smtClean="0"/>
              <a:t>We will begin by covering the surface anatomy of the Femur. Understanding the features of this bone will provide the foundation for learning about the rest of the leg.</a:t>
            </a:r>
          </a:p>
          <a:p>
            <a:endParaRPr lang="en-US" dirty="0" smtClean="0">
              <a:solidFill>
                <a:srgbClr val="000000"/>
              </a:solidFill>
            </a:endParaRPr>
          </a:p>
          <a:p>
            <a:r>
              <a:rPr lang="en-US" dirty="0" smtClean="0">
                <a:solidFill>
                  <a:srgbClr val="000000"/>
                </a:solidFill>
              </a:rPr>
              <a:t>Only one bone composes the thigh: the </a:t>
            </a:r>
            <a:r>
              <a:rPr lang="en-US" i="1" dirty="0" smtClean="0">
                <a:solidFill>
                  <a:srgbClr val="000000"/>
                </a:solidFill>
              </a:rPr>
              <a:t>femur</a:t>
            </a:r>
            <a:r>
              <a:rPr lang="en-US" dirty="0" smtClean="0">
                <a:solidFill>
                  <a:srgbClr val="000000"/>
                </a:solidFill>
              </a:rPr>
              <a:t>.</a:t>
            </a:r>
          </a:p>
          <a:p>
            <a:endParaRPr lang="en-US" dirty="0" smtClean="0">
              <a:solidFill>
                <a:srgbClr val="000000"/>
              </a:solidFill>
            </a:endParaRPr>
          </a:p>
          <a:p>
            <a:r>
              <a:rPr lang="en-US" dirty="0" smtClean="0">
                <a:solidFill>
                  <a:srgbClr val="000000"/>
                </a:solidFill>
              </a:rPr>
              <a:t>There are several muscles that act on the femur that allow for such a complex movement as bipedal walking. Before we look at the muscles of the thigh, there are numerous features that make up the femoral surface. </a:t>
            </a:r>
          </a:p>
        </p:txBody>
      </p:sp>
      <p:pic>
        <p:nvPicPr>
          <p:cNvPr id="5" name="Picture 4" descr="Fig._24.1_A-3.jpg"/>
          <p:cNvPicPr>
            <a:picLocks noChangeAspect="1"/>
          </p:cNvPicPr>
          <p:nvPr/>
        </p:nvPicPr>
        <p:blipFill>
          <a:blip r:embed="rId2"/>
          <a:srcRect l="28049" t="-1220" r="29268"/>
          <a:stretch>
            <a:fillRect/>
          </a:stretch>
        </p:blipFill>
        <p:spPr>
          <a:xfrm>
            <a:off x="914400" y="228600"/>
            <a:ext cx="2667000" cy="6324600"/>
          </a:xfrm>
          <a:prstGeom prst="rect">
            <a:avLst/>
          </a:prstGeom>
        </p:spPr>
      </p:pic>
      <p:sp>
        <p:nvSpPr>
          <p:cNvPr id="7" name="Freeform 6"/>
          <p:cNvSpPr/>
          <p:nvPr/>
        </p:nvSpPr>
        <p:spPr>
          <a:xfrm>
            <a:off x="-4343400" y="914400"/>
            <a:ext cx="687799" cy="2353147"/>
          </a:xfrm>
          <a:custGeom>
            <a:avLst/>
            <a:gdLst>
              <a:gd name="connsiteX0" fmla="*/ 135636 w 525780"/>
              <a:gd name="connsiteY0" fmla="*/ 42672 h 2580132"/>
              <a:gd name="connsiteX1" fmla="*/ 53340 w 525780"/>
              <a:gd name="connsiteY1" fmla="*/ 60960 h 2580132"/>
              <a:gd name="connsiteX2" fmla="*/ 7620 w 525780"/>
              <a:gd name="connsiteY2" fmla="*/ 97536 h 2580132"/>
              <a:gd name="connsiteX3" fmla="*/ 7620 w 525780"/>
              <a:gd name="connsiteY3" fmla="*/ 188976 h 2580132"/>
              <a:gd name="connsiteX4" fmla="*/ 25908 w 525780"/>
              <a:gd name="connsiteY4" fmla="*/ 262128 h 2580132"/>
              <a:gd name="connsiteX5" fmla="*/ 53340 w 525780"/>
              <a:gd name="connsiteY5" fmla="*/ 326136 h 2580132"/>
              <a:gd name="connsiteX6" fmla="*/ 80772 w 525780"/>
              <a:gd name="connsiteY6" fmla="*/ 563880 h 2580132"/>
              <a:gd name="connsiteX7" fmla="*/ 126492 w 525780"/>
              <a:gd name="connsiteY7" fmla="*/ 1149096 h 2580132"/>
              <a:gd name="connsiteX8" fmla="*/ 163068 w 525780"/>
              <a:gd name="connsiteY8" fmla="*/ 1652016 h 2580132"/>
              <a:gd name="connsiteX9" fmla="*/ 153924 w 525780"/>
              <a:gd name="connsiteY9" fmla="*/ 2026920 h 2580132"/>
              <a:gd name="connsiteX10" fmla="*/ 80772 w 525780"/>
              <a:gd name="connsiteY10" fmla="*/ 2209800 h 2580132"/>
              <a:gd name="connsiteX11" fmla="*/ 53340 w 525780"/>
              <a:gd name="connsiteY11" fmla="*/ 2337816 h 2580132"/>
              <a:gd name="connsiteX12" fmla="*/ 80772 w 525780"/>
              <a:gd name="connsiteY12" fmla="*/ 2520696 h 2580132"/>
              <a:gd name="connsiteX13" fmla="*/ 281940 w 525780"/>
              <a:gd name="connsiteY13" fmla="*/ 2484120 h 2580132"/>
              <a:gd name="connsiteX14" fmla="*/ 419100 w 525780"/>
              <a:gd name="connsiteY14" fmla="*/ 2575560 h 2580132"/>
              <a:gd name="connsiteX15" fmla="*/ 409956 w 525780"/>
              <a:gd name="connsiteY15" fmla="*/ 2456688 h 2580132"/>
              <a:gd name="connsiteX16" fmla="*/ 510540 w 525780"/>
              <a:gd name="connsiteY16" fmla="*/ 2410968 h 2580132"/>
              <a:gd name="connsiteX17" fmla="*/ 501396 w 525780"/>
              <a:gd name="connsiteY17" fmla="*/ 2328672 h 2580132"/>
              <a:gd name="connsiteX18" fmla="*/ 473964 w 525780"/>
              <a:gd name="connsiteY18" fmla="*/ 2273808 h 2580132"/>
              <a:gd name="connsiteX19" fmla="*/ 428244 w 525780"/>
              <a:gd name="connsiteY19" fmla="*/ 2209800 h 2580132"/>
              <a:gd name="connsiteX20" fmla="*/ 355092 w 525780"/>
              <a:gd name="connsiteY20" fmla="*/ 2081784 h 2580132"/>
              <a:gd name="connsiteX21" fmla="*/ 336804 w 525780"/>
              <a:gd name="connsiteY21" fmla="*/ 1752600 h 2580132"/>
              <a:gd name="connsiteX22" fmla="*/ 309372 w 525780"/>
              <a:gd name="connsiteY22" fmla="*/ 1240536 h 2580132"/>
              <a:gd name="connsiteX23" fmla="*/ 272796 w 525780"/>
              <a:gd name="connsiteY23" fmla="*/ 573024 h 2580132"/>
              <a:gd name="connsiteX24" fmla="*/ 281940 w 525780"/>
              <a:gd name="connsiteY24" fmla="*/ 390144 h 2580132"/>
              <a:gd name="connsiteX25" fmla="*/ 345948 w 525780"/>
              <a:gd name="connsiteY25" fmla="*/ 280416 h 2580132"/>
              <a:gd name="connsiteX26" fmla="*/ 382524 w 525780"/>
              <a:gd name="connsiteY26" fmla="*/ 198120 h 2580132"/>
              <a:gd name="connsiteX27" fmla="*/ 364236 w 525780"/>
              <a:gd name="connsiteY27" fmla="*/ 97536 h 2580132"/>
              <a:gd name="connsiteX28" fmla="*/ 281940 w 525780"/>
              <a:gd name="connsiteY28" fmla="*/ 15240 h 2580132"/>
              <a:gd name="connsiteX29" fmla="*/ 227076 w 525780"/>
              <a:gd name="connsiteY29" fmla="*/ 6096 h 2580132"/>
              <a:gd name="connsiteX30" fmla="*/ 135636 w 525780"/>
              <a:gd name="connsiteY30" fmla="*/ 42672 h 2580132"/>
              <a:gd name="connsiteX0" fmla="*/ 134814 w 524958"/>
              <a:gd name="connsiteY0" fmla="*/ 42672 h 2580132"/>
              <a:gd name="connsiteX1" fmla="*/ 52518 w 524958"/>
              <a:gd name="connsiteY1" fmla="*/ 60960 h 2580132"/>
              <a:gd name="connsiteX2" fmla="*/ 65875 w 524958"/>
              <a:gd name="connsiteY2" fmla="*/ 254573 h 2580132"/>
              <a:gd name="connsiteX3" fmla="*/ 6798 w 524958"/>
              <a:gd name="connsiteY3" fmla="*/ 188976 h 2580132"/>
              <a:gd name="connsiteX4" fmla="*/ 25086 w 524958"/>
              <a:gd name="connsiteY4" fmla="*/ 262128 h 2580132"/>
              <a:gd name="connsiteX5" fmla="*/ 52518 w 524958"/>
              <a:gd name="connsiteY5" fmla="*/ 326136 h 2580132"/>
              <a:gd name="connsiteX6" fmla="*/ 79950 w 524958"/>
              <a:gd name="connsiteY6" fmla="*/ 563880 h 2580132"/>
              <a:gd name="connsiteX7" fmla="*/ 125670 w 524958"/>
              <a:gd name="connsiteY7" fmla="*/ 1149096 h 2580132"/>
              <a:gd name="connsiteX8" fmla="*/ 162246 w 524958"/>
              <a:gd name="connsiteY8" fmla="*/ 1652016 h 2580132"/>
              <a:gd name="connsiteX9" fmla="*/ 153102 w 524958"/>
              <a:gd name="connsiteY9" fmla="*/ 2026920 h 2580132"/>
              <a:gd name="connsiteX10" fmla="*/ 79950 w 524958"/>
              <a:gd name="connsiteY10" fmla="*/ 2209800 h 2580132"/>
              <a:gd name="connsiteX11" fmla="*/ 52518 w 524958"/>
              <a:gd name="connsiteY11" fmla="*/ 2337816 h 2580132"/>
              <a:gd name="connsiteX12" fmla="*/ 79950 w 524958"/>
              <a:gd name="connsiteY12" fmla="*/ 2520696 h 2580132"/>
              <a:gd name="connsiteX13" fmla="*/ 281118 w 524958"/>
              <a:gd name="connsiteY13" fmla="*/ 2484120 h 2580132"/>
              <a:gd name="connsiteX14" fmla="*/ 418278 w 524958"/>
              <a:gd name="connsiteY14" fmla="*/ 2575560 h 2580132"/>
              <a:gd name="connsiteX15" fmla="*/ 409134 w 524958"/>
              <a:gd name="connsiteY15" fmla="*/ 2456688 h 2580132"/>
              <a:gd name="connsiteX16" fmla="*/ 509718 w 524958"/>
              <a:gd name="connsiteY16" fmla="*/ 2410968 h 2580132"/>
              <a:gd name="connsiteX17" fmla="*/ 500574 w 524958"/>
              <a:gd name="connsiteY17" fmla="*/ 2328672 h 2580132"/>
              <a:gd name="connsiteX18" fmla="*/ 473142 w 524958"/>
              <a:gd name="connsiteY18" fmla="*/ 2273808 h 2580132"/>
              <a:gd name="connsiteX19" fmla="*/ 427422 w 524958"/>
              <a:gd name="connsiteY19" fmla="*/ 2209800 h 2580132"/>
              <a:gd name="connsiteX20" fmla="*/ 354270 w 524958"/>
              <a:gd name="connsiteY20" fmla="*/ 2081784 h 2580132"/>
              <a:gd name="connsiteX21" fmla="*/ 335982 w 524958"/>
              <a:gd name="connsiteY21" fmla="*/ 1752600 h 2580132"/>
              <a:gd name="connsiteX22" fmla="*/ 308550 w 524958"/>
              <a:gd name="connsiteY22" fmla="*/ 1240536 h 2580132"/>
              <a:gd name="connsiteX23" fmla="*/ 271974 w 524958"/>
              <a:gd name="connsiteY23" fmla="*/ 573024 h 2580132"/>
              <a:gd name="connsiteX24" fmla="*/ 281118 w 524958"/>
              <a:gd name="connsiteY24" fmla="*/ 390144 h 2580132"/>
              <a:gd name="connsiteX25" fmla="*/ 345126 w 524958"/>
              <a:gd name="connsiteY25" fmla="*/ 280416 h 2580132"/>
              <a:gd name="connsiteX26" fmla="*/ 381702 w 524958"/>
              <a:gd name="connsiteY26" fmla="*/ 198120 h 2580132"/>
              <a:gd name="connsiteX27" fmla="*/ 363414 w 524958"/>
              <a:gd name="connsiteY27" fmla="*/ 97536 h 2580132"/>
              <a:gd name="connsiteX28" fmla="*/ 281118 w 524958"/>
              <a:gd name="connsiteY28" fmla="*/ 15240 h 2580132"/>
              <a:gd name="connsiteX29" fmla="*/ 226254 w 524958"/>
              <a:gd name="connsiteY29" fmla="*/ 6096 h 2580132"/>
              <a:gd name="connsiteX30" fmla="*/ 134814 w 524958"/>
              <a:gd name="connsiteY30" fmla="*/ 42672 h 2580132"/>
              <a:gd name="connsiteX0" fmla="*/ 134814 w 524958"/>
              <a:gd name="connsiteY0" fmla="*/ 42672 h 2580132"/>
              <a:gd name="connsiteX1" fmla="*/ 111595 w 524958"/>
              <a:gd name="connsiteY1" fmla="*/ 139479 h 2580132"/>
              <a:gd name="connsiteX2" fmla="*/ 65875 w 524958"/>
              <a:gd name="connsiteY2" fmla="*/ 254573 h 2580132"/>
              <a:gd name="connsiteX3" fmla="*/ 6798 w 524958"/>
              <a:gd name="connsiteY3" fmla="*/ 188976 h 2580132"/>
              <a:gd name="connsiteX4" fmla="*/ 25086 w 524958"/>
              <a:gd name="connsiteY4" fmla="*/ 262128 h 2580132"/>
              <a:gd name="connsiteX5" fmla="*/ 52518 w 524958"/>
              <a:gd name="connsiteY5" fmla="*/ 326136 h 2580132"/>
              <a:gd name="connsiteX6" fmla="*/ 79950 w 524958"/>
              <a:gd name="connsiteY6" fmla="*/ 563880 h 2580132"/>
              <a:gd name="connsiteX7" fmla="*/ 125670 w 524958"/>
              <a:gd name="connsiteY7" fmla="*/ 1149096 h 2580132"/>
              <a:gd name="connsiteX8" fmla="*/ 162246 w 524958"/>
              <a:gd name="connsiteY8" fmla="*/ 1652016 h 2580132"/>
              <a:gd name="connsiteX9" fmla="*/ 153102 w 524958"/>
              <a:gd name="connsiteY9" fmla="*/ 2026920 h 2580132"/>
              <a:gd name="connsiteX10" fmla="*/ 79950 w 524958"/>
              <a:gd name="connsiteY10" fmla="*/ 2209800 h 2580132"/>
              <a:gd name="connsiteX11" fmla="*/ 52518 w 524958"/>
              <a:gd name="connsiteY11" fmla="*/ 2337816 h 2580132"/>
              <a:gd name="connsiteX12" fmla="*/ 79950 w 524958"/>
              <a:gd name="connsiteY12" fmla="*/ 2520696 h 2580132"/>
              <a:gd name="connsiteX13" fmla="*/ 281118 w 524958"/>
              <a:gd name="connsiteY13" fmla="*/ 2484120 h 2580132"/>
              <a:gd name="connsiteX14" fmla="*/ 418278 w 524958"/>
              <a:gd name="connsiteY14" fmla="*/ 2575560 h 2580132"/>
              <a:gd name="connsiteX15" fmla="*/ 409134 w 524958"/>
              <a:gd name="connsiteY15" fmla="*/ 2456688 h 2580132"/>
              <a:gd name="connsiteX16" fmla="*/ 509718 w 524958"/>
              <a:gd name="connsiteY16" fmla="*/ 2410968 h 2580132"/>
              <a:gd name="connsiteX17" fmla="*/ 500574 w 524958"/>
              <a:gd name="connsiteY17" fmla="*/ 2328672 h 2580132"/>
              <a:gd name="connsiteX18" fmla="*/ 473142 w 524958"/>
              <a:gd name="connsiteY18" fmla="*/ 2273808 h 2580132"/>
              <a:gd name="connsiteX19" fmla="*/ 427422 w 524958"/>
              <a:gd name="connsiteY19" fmla="*/ 2209800 h 2580132"/>
              <a:gd name="connsiteX20" fmla="*/ 354270 w 524958"/>
              <a:gd name="connsiteY20" fmla="*/ 2081784 h 2580132"/>
              <a:gd name="connsiteX21" fmla="*/ 335982 w 524958"/>
              <a:gd name="connsiteY21" fmla="*/ 1752600 h 2580132"/>
              <a:gd name="connsiteX22" fmla="*/ 308550 w 524958"/>
              <a:gd name="connsiteY22" fmla="*/ 1240536 h 2580132"/>
              <a:gd name="connsiteX23" fmla="*/ 271974 w 524958"/>
              <a:gd name="connsiteY23" fmla="*/ 573024 h 2580132"/>
              <a:gd name="connsiteX24" fmla="*/ 281118 w 524958"/>
              <a:gd name="connsiteY24" fmla="*/ 390144 h 2580132"/>
              <a:gd name="connsiteX25" fmla="*/ 345126 w 524958"/>
              <a:gd name="connsiteY25" fmla="*/ 280416 h 2580132"/>
              <a:gd name="connsiteX26" fmla="*/ 381702 w 524958"/>
              <a:gd name="connsiteY26" fmla="*/ 198120 h 2580132"/>
              <a:gd name="connsiteX27" fmla="*/ 363414 w 524958"/>
              <a:gd name="connsiteY27" fmla="*/ 97536 h 2580132"/>
              <a:gd name="connsiteX28" fmla="*/ 281118 w 524958"/>
              <a:gd name="connsiteY28" fmla="*/ 15240 h 2580132"/>
              <a:gd name="connsiteX29" fmla="*/ 226254 w 524958"/>
              <a:gd name="connsiteY29" fmla="*/ 6096 h 2580132"/>
              <a:gd name="connsiteX30" fmla="*/ 134814 w 524958"/>
              <a:gd name="connsiteY30" fmla="*/ 42672 h 2580132"/>
              <a:gd name="connsiteX0" fmla="*/ 193891 w 524958"/>
              <a:gd name="connsiteY0" fmla="*/ 224359 h 2604781"/>
              <a:gd name="connsiteX1" fmla="*/ 111595 w 524958"/>
              <a:gd name="connsiteY1" fmla="*/ 164128 h 2604781"/>
              <a:gd name="connsiteX2" fmla="*/ 65875 w 524958"/>
              <a:gd name="connsiteY2" fmla="*/ 279222 h 2604781"/>
              <a:gd name="connsiteX3" fmla="*/ 6798 w 524958"/>
              <a:gd name="connsiteY3" fmla="*/ 213625 h 2604781"/>
              <a:gd name="connsiteX4" fmla="*/ 25086 w 524958"/>
              <a:gd name="connsiteY4" fmla="*/ 286777 h 2604781"/>
              <a:gd name="connsiteX5" fmla="*/ 52518 w 524958"/>
              <a:gd name="connsiteY5" fmla="*/ 350785 h 2604781"/>
              <a:gd name="connsiteX6" fmla="*/ 79950 w 524958"/>
              <a:gd name="connsiteY6" fmla="*/ 588529 h 2604781"/>
              <a:gd name="connsiteX7" fmla="*/ 125670 w 524958"/>
              <a:gd name="connsiteY7" fmla="*/ 1173745 h 2604781"/>
              <a:gd name="connsiteX8" fmla="*/ 162246 w 524958"/>
              <a:gd name="connsiteY8" fmla="*/ 1676665 h 2604781"/>
              <a:gd name="connsiteX9" fmla="*/ 153102 w 524958"/>
              <a:gd name="connsiteY9" fmla="*/ 2051569 h 2604781"/>
              <a:gd name="connsiteX10" fmla="*/ 79950 w 524958"/>
              <a:gd name="connsiteY10" fmla="*/ 2234449 h 2604781"/>
              <a:gd name="connsiteX11" fmla="*/ 52518 w 524958"/>
              <a:gd name="connsiteY11" fmla="*/ 2362465 h 2604781"/>
              <a:gd name="connsiteX12" fmla="*/ 79950 w 524958"/>
              <a:gd name="connsiteY12" fmla="*/ 2545345 h 2604781"/>
              <a:gd name="connsiteX13" fmla="*/ 281118 w 524958"/>
              <a:gd name="connsiteY13" fmla="*/ 2508769 h 2604781"/>
              <a:gd name="connsiteX14" fmla="*/ 418278 w 524958"/>
              <a:gd name="connsiteY14" fmla="*/ 2600209 h 2604781"/>
              <a:gd name="connsiteX15" fmla="*/ 409134 w 524958"/>
              <a:gd name="connsiteY15" fmla="*/ 2481337 h 2604781"/>
              <a:gd name="connsiteX16" fmla="*/ 509718 w 524958"/>
              <a:gd name="connsiteY16" fmla="*/ 2435617 h 2604781"/>
              <a:gd name="connsiteX17" fmla="*/ 500574 w 524958"/>
              <a:gd name="connsiteY17" fmla="*/ 2353321 h 2604781"/>
              <a:gd name="connsiteX18" fmla="*/ 473142 w 524958"/>
              <a:gd name="connsiteY18" fmla="*/ 2298457 h 2604781"/>
              <a:gd name="connsiteX19" fmla="*/ 427422 w 524958"/>
              <a:gd name="connsiteY19" fmla="*/ 2234449 h 2604781"/>
              <a:gd name="connsiteX20" fmla="*/ 354270 w 524958"/>
              <a:gd name="connsiteY20" fmla="*/ 2106433 h 2604781"/>
              <a:gd name="connsiteX21" fmla="*/ 335982 w 524958"/>
              <a:gd name="connsiteY21" fmla="*/ 1777249 h 2604781"/>
              <a:gd name="connsiteX22" fmla="*/ 308550 w 524958"/>
              <a:gd name="connsiteY22" fmla="*/ 1265185 h 2604781"/>
              <a:gd name="connsiteX23" fmla="*/ 271974 w 524958"/>
              <a:gd name="connsiteY23" fmla="*/ 597673 h 2604781"/>
              <a:gd name="connsiteX24" fmla="*/ 281118 w 524958"/>
              <a:gd name="connsiteY24" fmla="*/ 414793 h 2604781"/>
              <a:gd name="connsiteX25" fmla="*/ 345126 w 524958"/>
              <a:gd name="connsiteY25" fmla="*/ 305065 h 2604781"/>
              <a:gd name="connsiteX26" fmla="*/ 381702 w 524958"/>
              <a:gd name="connsiteY26" fmla="*/ 222769 h 2604781"/>
              <a:gd name="connsiteX27" fmla="*/ 363414 w 524958"/>
              <a:gd name="connsiteY27" fmla="*/ 122185 h 2604781"/>
              <a:gd name="connsiteX28" fmla="*/ 281118 w 524958"/>
              <a:gd name="connsiteY28" fmla="*/ 39889 h 2604781"/>
              <a:gd name="connsiteX29" fmla="*/ 226254 w 524958"/>
              <a:gd name="connsiteY29" fmla="*/ 30745 h 2604781"/>
              <a:gd name="connsiteX30" fmla="*/ 193891 w 524958"/>
              <a:gd name="connsiteY30" fmla="*/ 224359 h 2604781"/>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81702 w 524958"/>
              <a:gd name="connsiteY26" fmla="*/ 203661 h 2585673"/>
              <a:gd name="connsiteX27" fmla="*/ 363414 w 524958"/>
              <a:gd name="connsiteY27" fmla="*/ 103077 h 2585673"/>
              <a:gd name="connsiteX28" fmla="*/ 281118 w 524958"/>
              <a:gd name="connsiteY28" fmla="*/ 20781 h 2585673"/>
              <a:gd name="connsiteX29" fmla="*/ 226254 w 524958"/>
              <a:gd name="connsiteY29" fmla="*/ 11637 h 2585673"/>
              <a:gd name="connsiteX30" fmla="*/ 221536 w 524958"/>
              <a:gd name="connsiteY30" fmla="*/ 90604 h 2585673"/>
              <a:gd name="connsiteX31" fmla="*/ 193891 w 524958"/>
              <a:gd name="connsiteY31"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364476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345126 w 524958"/>
              <a:gd name="connsiteY25" fmla="*/ 364476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345126 w 524958"/>
              <a:gd name="connsiteY25" fmla="*/ 364476 h 2585673"/>
              <a:gd name="connsiteX26" fmla="*/ 280613 w 524958"/>
              <a:gd name="connsiteY26" fmla="*/ 359878 h 2585673"/>
              <a:gd name="connsiteX27" fmla="*/ 290459 w 524958"/>
              <a:gd name="connsiteY27" fmla="*/ 352334 h 2585673"/>
              <a:gd name="connsiteX28" fmla="*/ 381702 w 524958"/>
              <a:gd name="connsiteY28" fmla="*/ 203661 h 2585673"/>
              <a:gd name="connsiteX29" fmla="*/ 363414 w 524958"/>
              <a:gd name="connsiteY29" fmla="*/ 103077 h 2585673"/>
              <a:gd name="connsiteX30" fmla="*/ 281118 w 524958"/>
              <a:gd name="connsiteY30" fmla="*/ 20781 h 2585673"/>
              <a:gd name="connsiteX31" fmla="*/ 226254 w 524958"/>
              <a:gd name="connsiteY31" fmla="*/ 11637 h 2585673"/>
              <a:gd name="connsiteX32" fmla="*/ 221536 w 524958"/>
              <a:gd name="connsiteY32" fmla="*/ 90604 h 2585673"/>
              <a:gd name="connsiteX33" fmla="*/ 193891 w 524958"/>
              <a:gd name="connsiteY33"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286050 w 524958"/>
              <a:gd name="connsiteY25" fmla="*/ 442995 h 2585673"/>
              <a:gd name="connsiteX26" fmla="*/ 280613 w 524958"/>
              <a:gd name="connsiteY26" fmla="*/ 359878 h 2585673"/>
              <a:gd name="connsiteX27" fmla="*/ 290459 w 524958"/>
              <a:gd name="connsiteY27" fmla="*/ 352334 h 2585673"/>
              <a:gd name="connsiteX28" fmla="*/ 381702 w 524958"/>
              <a:gd name="connsiteY28" fmla="*/ 203661 h 2585673"/>
              <a:gd name="connsiteX29" fmla="*/ 363414 w 524958"/>
              <a:gd name="connsiteY29" fmla="*/ 103077 h 2585673"/>
              <a:gd name="connsiteX30" fmla="*/ 281118 w 524958"/>
              <a:gd name="connsiteY30" fmla="*/ 20781 h 2585673"/>
              <a:gd name="connsiteX31" fmla="*/ 226254 w 524958"/>
              <a:gd name="connsiteY31" fmla="*/ 11637 h 2585673"/>
              <a:gd name="connsiteX32" fmla="*/ 221536 w 524958"/>
              <a:gd name="connsiteY32" fmla="*/ 90604 h 2585673"/>
              <a:gd name="connsiteX33" fmla="*/ 193891 w 524958"/>
              <a:gd name="connsiteY33" fmla="*/ 205251 h 2585673"/>
              <a:gd name="connsiteX0" fmla="*/ 193891 w 603487"/>
              <a:gd name="connsiteY0" fmla="*/ 205251 h 2585673"/>
              <a:gd name="connsiteX1" fmla="*/ 111595 w 603487"/>
              <a:gd name="connsiteY1" fmla="*/ 145020 h 2585673"/>
              <a:gd name="connsiteX2" fmla="*/ 65875 w 603487"/>
              <a:gd name="connsiteY2" fmla="*/ 260114 h 2585673"/>
              <a:gd name="connsiteX3" fmla="*/ 6798 w 603487"/>
              <a:gd name="connsiteY3" fmla="*/ 194517 h 2585673"/>
              <a:gd name="connsiteX4" fmla="*/ 25086 w 603487"/>
              <a:gd name="connsiteY4" fmla="*/ 267669 h 2585673"/>
              <a:gd name="connsiteX5" fmla="*/ 52518 w 603487"/>
              <a:gd name="connsiteY5" fmla="*/ 331677 h 2585673"/>
              <a:gd name="connsiteX6" fmla="*/ 79950 w 603487"/>
              <a:gd name="connsiteY6" fmla="*/ 569421 h 2585673"/>
              <a:gd name="connsiteX7" fmla="*/ 125670 w 603487"/>
              <a:gd name="connsiteY7" fmla="*/ 1154637 h 2585673"/>
              <a:gd name="connsiteX8" fmla="*/ 162246 w 603487"/>
              <a:gd name="connsiteY8" fmla="*/ 1657557 h 2585673"/>
              <a:gd name="connsiteX9" fmla="*/ 153102 w 603487"/>
              <a:gd name="connsiteY9" fmla="*/ 2032461 h 2585673"/>
              <a:gd name="connsiteX10" fmla="*/ 79950 w 603487"/>
              <a:gd name="connsiteY10" fmla="*/ 2215341 h 2585673"/>
              <a:gd name="connsiteX11" fmla="*/ 52518 w 603487"/>
              <a:gd name="connsiteY11" fmla="*/ 2343357 h 2585673"/>
              <a:gd name="connsiteX12" fmla="*/ 79950 w 603487"/>
              <a:gd name="connsiteY12" fmla="*/ 2526237 h 2585673"/>
              <a:gd name="connsiteX13" fmla="*/ 281118 w 603487"/>
              <a:gd name="connsiteY13" fmla="*/ 2489661 h 2585673"/>
              <a:gd name="connsiteX14" fmla="*/ 418278 w 603487"/>
              <a:gd name="connsiteY14" fmla="*/ 2581101 h 2585673"/>
              <a:gd name="connsiteX15" fmla="*/ 409134 w 603487"/>
              <a:gd name="connsiteY15" fmla="*/ 2462229 h 2585673"/>
              <a:gd name="connsiteX16" fmla="*/ 509718 w 603487"/>
              <a:gd name="connsiteY16" fmla="*/ 2416509 h 2585673"/>
              <a:gd name="connsiteX17" fmla="*/ 500574 w 603487"/>
              <a:gd name="connsiteY17" fmla="*/ 2334213 h 2585673"/>
              <a:gd name="connsiteX18" fmla="*/ 591295 w 603487"/>
              <a:gd name="connsiteY18" fmla="*/ 2200830 h 2585673"/>
              <a:gd name="connsiteX19" fmla="*/ 427422 w 603487"/>
              <a:gd name="connsiteY19" fmla="*/ 2215341 h 2585673"/>
              <a:gd name="connsiteX20" fmla="*/ 354270 w 603487"/>
              <a:gd name="connsiteY20" fmla="*/ 2087325 h 2585673"/>
              <a:gd name="connsiteX21" fmla="*/ 335982 w 603487"/>
              <a:gd name="connsiteY21" fmla="*/ 1758141 h 2585673"/>
              <a:gd name="connsiteX22" fmla="*/ 308550 w 603487"/>
              <a:gd name="connsiteY22" fmla="*/ 1246077 h 2585673"/>
              <a:gd name="connsiteX23" fmla="*/ 271974 w 603487"/>
              <a:gd name="connsiteY23" fmla="*/ 578565 h 2585673"/>
              <a:gd name="connsiteX24" fmla="*/ 281118 w 603487"/>
              <a:gd name="connsiteY24" fmla="*/ 552723 h 2585673"/>
              <a:gd name="connsiteX25" fmla="*/ 286050 w 603487"/>
              <a:gd name="connsiteY25" fmla="*/ 442995 h 2585673"/>
              <a:gd name="connsiteX26" fmla="*/ 280613 w 603487"/>
              <a:gd name="connsiteY26" fmla="*/ 359878 h 2585673"/>
              <a:gd name="connsiteX27" fmla="*/ 290459 w 603487"/>
              <a:gd name="connsiteY27" fmla="*/ 352334 h 2585673"/>
              <a:gd name="connsiteX28" fmla="*/ 381702 w 603487"/>
              <a:gd name="connsiteY28" fmla="*/ 203661 h 2585673"/>
              <a:gd name="connsiteX29" fmla="*/ 363414 w 603487"/>
              <a:gd name="connsiteY29" fmla="*/ 103077 h 2585673"/>
              <a:gd name="connsiteX30" fmla="*/ 281118 w 603487"/>
              <a:gd name="connsiteY30" fmla="*/ 20781 h 2585673"/>
              <a:gd name="connsiteX31" fmla="*/ 226254 w 603487"/>
              <a:gd name="connsiteY31" fmla="*/ 11637 h 2585673"/>
              <a:gd name="connsiteX32" fmla="*/ 221536 w 603487"/>
              <a:gd name="connsiteY32" fmla="*/ 90604 h 2585673"/>
              <a:gd name="connsiteX33" fmla="*/ 193891 w 603487"/>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354270 w 598795"/>
              <a:gd name="connsiteY20" fmla="*/ 2087325 h 2585673"/>
              <a:gd name="connsiteX21" fmla="*/ 335982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472423 w 598795"/>
              <a:gd name="connsiteY20" fmla="*/ 2008806 h 2585673"/>
              <a:gd name="connsiteX21" fmla="*/ 335982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472423 w 598795"/>
              <a:gd name="connsiteY20" fmla="*/ 2008806 h 2585673"/>
              <a:gd name="connsiteX21" fmla="*/ 395058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09134 w 593641"/>
              <a:gd name="connsiteY15" fmla="*/ 2462229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462229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383711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383711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493603"/>
              <a:gd name="connsiteX1" fmla="*/ 111595 w 593641"/>
              <a:gd name="connsiteY1" fmla="*/ 145020 h 2493603"/>
              <a:gd name="connsiteX2" fmla="*/ 65875 w 593641"/>
              <a:gd name="connsiteY2" fmla="*/ 260114 h 2493603"/>
              <a:gd name="connsiteX3" fmla="*/ 6798 w 593641"/>
              <a:gd name="connsiteY3" fmla="*/ 194517 h 2493603"/>
              <a:gd name="connsiteX4" fmla="*/ 25086 w 593641"/>
              <a:gd name="connsiteY4" fmla="*/ 267669 h 2493603"/>
              <a:gd name="connsiteX5" fmla="*/ 52518 w 593641"/>
              <a:gd name="connsiteY5" fmla="*/ 331677 h 2493603"/>
              <a:gd name="connsiteX6" fmla="*/ 79950 w 593641"/>
              <a:gd name="connsiteY6" fmla="*/ 569421 h 2493603"/>
              <a:gd name="connsiteX7" fmla="*/ 125670 w 593641"/>
              <a:gd name="connsiteY7" fmla="*/ 1154637 h 2493603"/>
              <a:gd name="connsiteX8" fmla="*/ 162246 w 593641"/>
              <a:gd name="connsiteY8" fmla="*/ 1657557 h 2493603"/>
              <a:gd name="connsiteX9" fmla="*/ 153102 w 593641"/>
              <a:gd name="connsiteY9" fmla="*/ 2032461 h 2493603"/>
              <a:gd name="connsiteX10" fmla="*/ 79950 w 593641"/>
              <a:gd name="connsiteY10" fmla="*/ 2215341 h 2493603"/>
              <a:gd name="connsiteX11" fmla="*/ 52518 w 593641"/>
              <a:gd name="connsiteY11" fmla="*/ 2343357 h 2493603"/>
              <a:gd name="connsiteX12" fmla="*/ 257179 w 593641"/>
              <a:gd name="connsiteY12" fmla="*/ 2369199 h 2493603"/>
              <a:gd name="connsiteX13" fmla="*/ 281118 w 593641"/>
              <a:gd name="connsiteY13" fmla="*/ 2489661 h 2493603"/>
              <a:gd name="connsiteX14" fmla="*/ 359202 w 593641"/>
              <a:gd name="connsiteY14" fmla="*/ 2345544 h 2493603"/>
              <a:gd name="connsiteX15" fmla="*/ 468211 w 593641"/>
              <a:gd name="connsiteY15" fmla="*/ 2383711 h 2493603"/>
              <a:gd name="connsiteX16" fmla="*/ 509718 w 593641"/>
              <a:gd name="connsiteY16" fmla="*/ 2416509 h 2493603"/>
              <a:gd name="connsiteX17" fmla="*/ 559650 w 593641"/>
              <a:gd name="connsiteY17" fmla="*/ 2334214 h 2493603"/>
              <a:gd name="connsiteX18" fmla="*/ 591295 w 593641"/>
              <a:gd name="connsiteY18" fmla="*/ 2200830 h 2493603"/>
              <a:gd name="connsiteX19" fmla="*/ 545575 w 593641"/>
              <a:gd name="connsiteY19" fmla="*/ 2136822 h 2493603"/>
              <a:gd name="connsiteX20" fmla="*/ 472423 w 593641"/>
              <a:gd name="connsiteY20" fmla="*/ 2008806 h 2493603"/>
              <a:gd name="connsiteX21" fmla="*/ 395058 w 593641"/>
              <a:gd name="connsiteY21" fmla="*/ 1758141 h 2493603"/>
              <a:gd name="connsiteX22" fmla="*/ 308550 w 593641"/>
              <a:gd name="connsiteY22" fmla="*/ 1246077 h 2493603"/>
              <a:gd name="connsiteX23" fmla="*/ 271974 w 593641"/>
              <a:gd name="connsiteY23" fmla="*/ 578565 h 2493603"/>
              <a:gd name="connsiteX24" fmla="*/ 281118 w 593641"/>
              <a:gd name="connsiteY24" fmla="*/ 552723 h 2493603"/>
              <a:gd name="connsiteX25" fmla="*/ 286050 w 593641"/>
              <a:gd name="connsiteY25" fmla="*/ 442995 h 2493603"/>
              <a:gd name="connsiteX26" fmla="*/ 280613 w 593641"/>
              <a:gd name="connsiteY26" fmla="*/ 359878 h 2493603"/>
              <a:gd name="connsiteX27" fmla="*/ 290459 w 593641"/>
              <a:gd name="connsiteY27" fmla="*/ 352334 h 2493603"/>
              <a:gd name="connsiteX28" fmla="*/ 381702 w 593641"/>
              <a:gd name="connsiteY28" fmla="*/ 203661 h 2493603"/>
              <a:gd name="connsiteX29" fmla="*/ 363414 w 593641"/>
              <a:gd name="connsiteY29" fmla="*/ 103077 h 2493603"/>
              <a:gd name="connsiteX30" fmla="*/ 281118 w 593641"/>
              <a:gd name="connsiteY30" fmla="*/ 20781 h 2493603"/>
              <a:gd name="connsiteX31" fmla="*/ 226254 w 593641"/>
              <a:gd name="connsiteY31" fmla="*/ 11637 h 2493603"/>
              <a:gd name="connsiteX32" fmla="*/ 221536 w 593641"/>
              <a:gd name="connsiteY32" fmla="*/ 90604 h 2493603"/>
              <a:gd name="connsiteX33" fmla="*/ 193891 w 593641"/>
              <a:gd name="connsiteY33" fmla="*/ 205251 h 2493603"/>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79950 w 593641"/>
              <a:gd name="connsiteY10" fmla="*/ 2215341 h 2424759"/>
              <a:gd name="connsiteX11" fmla="*/ 52518 w 593641"/>
              <a:gd name="connsiteY11" fmla="*/ 2343357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79950 w 593641"/>
              <a:gd name="connsiteY10" fmla="*/ 2215341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84746 w 593641"/>
              <a:gd name="connsiteY7" fmla="*/ 997600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139026 w 593641"/>
              <a:gd name="connsiteY6" fmla="*/ 569421 h 2424759"/>
              <a:gd name="connsiteX7" fmla="*/ 184746 w 593641"/>
              <a:gd name="connsiteY7" fmla="*/ 997600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54433 w 595556"/>
              <a:gd name="connsiteY6" fmla="*/ 331677 h 2424759"/>
              <a:gd name="connsiteX7" fmla="*/ 140941 w 595556"/>
              <a:gd name="connsiteY7" fmla="*/ 569421 h 2424759"/>
              <a:gd name="connsiteX8" fmla="*/ 186661 w 595556"/>
              <a:gd name="connsiteY8" fmla="*/ 997600 h 2424759"/>
              <a:gd name="connsiteX9" fmla="*/ 223237 w 595556"/>
              <a:gd name="connsiteY9" fmla="*/ 1422000 h 2424759"/>
              <a:gd name="connsiteX10" fmla="*/ 273169 w 595556"/>
              <a:gd name="connsiteY10" fmla="*/ 1718385 h 2424759"/>
              <a:gd name="connsiteX11" fmla="*/ 318171 w 595556"/>
              <a:gd name="connsiteY11" fmla="*/ 1979784 h 2424759"/>
              <a:gd name="connsiteX12" fmla="*/ 290739 w 595556"/>
              <a:gd name="connsiteY12" fmla="*/ 2186319 h 2424759"/>
              <a:gd name="connsiteX13" fmla="*/ 259094 w 595556"/>
              <a:gd name="connsiteY13" fmla="*/ 2369199 h 2424759"/>
              <a:gd name="connsiteX14" fmla="*/ 283033 w 595556"/>
              <a:gd name="connsiteY14" fmla="*/ 2411143 h 2424759"/>
              <a:gd name="connsiteX15" fmla="*/ 361117 w 595556"/>
              <a:gd name="connsiteY15" fmla="*/ 2345544 h 2424759"/>
              <a:gd name="connsiteX16" fmla="*/ 470126 w 595556"/>
              <a:gd name="connsiteY16" fmla="*/ 2383711 h 2424759"/>
              <a:gd name="connsiteX17" fmla="*/ 511633 w 595556"/>
              <a:gd name="connsiteY17" fmla="*/ 2416509 h 2424759"/>
              <a:gd name="connsiteX18" fmla="*/ 561565 w 595556"/>
              <a:gd name="connsiteY18" fmla="*/ 2334214 h 2424759"/>
              <a:gd name="connsiteX19" fmla="*/ 593210 w 595556"/>
              <a:gd name="connsiteY19" fmla="*/ 2200830 h 2424759"/>
              <a:gd name="connsiteX20" fmla="*/ 547490 w 595556"/>
              <a:gd name="connsiteY20" fmla="*/ 2136822 h 2424759"/>
              <a:gd name="connsiteX21" fmla="*/ 474338 w 595556"/>
              <a:gd name="connsiteY21" fmla="*/ 2008806 h 2424759"/>
              <a:gd name="connsiteX22" fmla="*/ 396973 w 595556"/>
              <a:gd name="connsiteY22" fmla="*/ 1758141 h 2424759"/>
              <a:gd name="connsiteX23" fmla="*/ 310465 w 595556"/>
              <a:gd name="connsiteY23" fmla="*/ 1246077 h 2424759"/>
              <a:gd name="connsiteX24" fmla="*/ 273889 w 595556"/>
              <a:gd name="connsiteY24" fmla="*/ 578565 h 2424759"/>
              <a:gd name="connsiteX25" fmla="*/ 283033 w 595556"/>
              <a:gd name="connsiteY25" fmla="*/ 552723 h 2424759"/>
              <a:gd name="connsiteX26" fmla="*/ 287965 w 595556"/>
              <a:gd name="connsiteY26" fmla="*/ 442995 h 2424759"/>
              <a:gd name="connsiteX27" fmla="*/ 282528 w 595556"/>
              <a:gd name="connsiteY27" fmla="*/ 359878 h 2424759"/>
              <a:gd name="connsiteX28" fmla="*/ 292374 w 595556"/>
              <a:gd name="connsiteY28" fmla="*/ 352334 h 2424759"/>
              <a:gd name="connsiteX29" fmla="*/ 383617 w 595556"/>
              <a:gd name="connsiteY29" fmla="*/ 203661 h 2424759"/>
              <a:gd name="connsiteX30" fmla="*/ 365329 w 595556"/>
              <a:gd name="connsiteY30" fmla="*/ 103077 h 2424759"/>
              <a:gd name="connsiteX31" fmla="*/ 283033 w 595556"/>
              <a:gd name="connsiteY31" fmla="*/ 20781 h 2424759"/>
              <a:gd name="connsiteX32" fmla="*/ 228169 w 595556"/>
              <a:gd name="connsiteY32" fmla="*/ 11637 h 2424759"/>
              <a:gd name="connsiteX33" fmla="*/ 223451 w 595556"/>
              <a:gd name="connsiteY33" fmla="*/ 90604 h 2424759"/>
              <a:gd name="connsiteX34" fmla="*/ 195806 w 595556"/>
              <a:gd name="connsiteY34"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80683 w 595556"/>
              <a:gd name="connsiteY6" fmla="*/ 340250 h 2424759"/>
              <a:gd name="connsiteX7" fmla="*/ 54433 w 595556"/>
              <a:gd name="connsiteY7" fmla="*/ 331677 h 2424759"/>
              <a:gd name="connsiteX8" fmla="*/ 140941 w 595556"/>
              <a:gd name="connsiteY8" fmla="*/ 569421 h 2424759"/>
              <a:gd name="connsiteX9" fmla="*/ 186661 w 595556"/>
              <a:gd name="connsiteY9" fmla="*/ 997600 h 2424759"/>
              <a:gd name="connsiteX10" fmla="*/ 223237 w 595556"/>
              <a:gd name="connsiteY10" fmla="*/ 1422000 h 2424759"/>
              <a:gd name="connsiteX11" fmla="*/ 273169 w 595556"/>
              <a:gd name="connsiteY11" fmla="*/ 1718385 h 2424759"/>
              <a:gd name="connsiteX12" fmla="*/ 318171 w 595556"/>
              <a:gd name="connsiteY12" fmla="*/ 1979784 h 2424759"/>
              <a:gd name="connsiteX13" fmla="*/ 290739 w 595556"/>
              <a:gd name="connsiteY13" fmla="*/ 2186319 h 2424759"/>
              <a:gd name="connsiteX14" fmla="*/ 259094 w 595556"/>
              <a:gd name="connsiteY14" fmla="*/ 2369199 h 2424759"/>
              <a:gd name="connsiteX15" fmla="*/ 283033 w 595556"/>
              <a:gd name="connsiteY15" fmla="*/ 2411143 h 2424759"/>
              <a:gd name="connsiteX16" fmla="*/ 361117 w 595556"/>
              <a:gd name="connsiteY16" fmla="*/ 2345544 h 2424759"/>
              <a:gd name="connsiteX17" fmla="*/ 470126 w 595556"/>
              <a:gd name="connsiteY17" fmla="*/ 2383711 h 2424759"/>
              <a:gd name="connsiteX18" fmla="*/ 511633 w 595556"/>
              <a:gd name="connsiteY18" fmla="*/ 2416509 h 2424759"/>
              <a:gd name="connsiteX19" fmla="*/ 561565 w 595556"/>
              <a:gd name="connsiteY19" fmla="*/ 2334214 h 2424759"/>
              <a:gd name="connsiteX20" fmla="*/ 593210 w 595556"/>
              <a:gd name="connsiteY20" fmla="*/ 2200830 h 2424759"/>
              <a:gd name="connsiteX21" fmla="*/ 547490 w 595556"/>
              <a:gd name="connsiteY21" fmla="*/ 2136822 h 2424759"/>
              <a:gd name="connsiteX22" fmla="*/ 474338 w 595556"/>
              <a:gd name="connsiteY22" fmla="*/ 2008806 h 2424759"/>
              <a:gd name="connsiteX23" fmla="*/ 396973 w 595556"/>
              <a:gd name="connsiteY23" fmla="*/ 1758141 h 2424759"/>
              <a:gd name="connsiteX24" fmla="*/ 310465 w 595556"/>
              <a:gd name="connsiteY24" fmla="*/ 1246077 h 2424759"/>
              <a:gd name="connsiteX25" fmla="*/ 273889 w 595556"/>
              <a:gd name="connsiteY25" fmla="*/ 578565 h 2424759"/>
              <a:gd name="connsiteX26" fmla="*/ 283033 w 595556"/>
              <a:gd name="connsiteY26" fmla="*/ 552723 h 2424759"/>
              <a:gd name="connsiteX27" fmla="*/ 287965 w 595556"/>
              <a:gd name="connsiteY27" fmla="*/ 442995 h 2424759"/>
              <a:gd name="connsiteX28" fmla="*/ 282528 w 595556"/>
              <a:gd name="connsiteY28" fmla="*/ 359878 h 2424759"/>
              <a:gd name="connsiteX29" fmla="*/ 292374 w 595556"/>
              <a:gd name="connsiteY29" fmla="*/ 352334 h 2424759"/>
              <a:gd name="connsiteX30" fmla="*/ 383617 w 595556"/>
              <a:gd name="connsiteY30" fmla="*/ 203661 h 2424759"/>
              <a:gd name="connsiteX31" fmla="*/ 365329 w 595556"/>
              <a:gd name="connsiteY31" fmla="*/ 103077 h 2424759"/>
              <a:gd name="connsiteX32" fmla="*/ 283033 w 595556"/>
              <a:gd name="connsiteY32" fmla="*/ 20781 h 2424759"/>
              <a:gd name="connsiteX33" fmla="*/ 228169 w 595556"/>
              <a:gd name="connsiteY33" fmla="*/ 11637 h 2424759"/>
              <a:gd name="connsiteX34" fmla="*/ 223451 w 595556"/>
              <a:gd name="connsiteY34" fmla="*/ 90604 h 2424759"/>
              <a:gd name="connsiteX35" fmla="*/ 195806 w 595556"/>
              <a:gd name="connsiteY35"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80683 w 595556"/>
              <a:gd name="connsiteY6" fmla="*/ 340250 h 2424759"/>
              <a:gd name="connsiteX7" fmla="*/ 113510 w 595556"/>
              <a:gd name="connsiteY7" fmla="*/ 488715 h 2424759"/>
              <a:gd name="connsiteX8" fmla="*/ 140941 w 595556"/>
              <a:gd name="connsiteY8" fmla="*/ 569421 h 2424759"/>
              <a:gd name="connsiteX9" fmla="*/ 186661 w 595556"/>
              <a:gd name="connsiteY9" fmla="*/ 997600 h 2424759"/>
              <a:gd name="connsiteX10" fmla="*/ 223237 w 595556"/>
              <a:gd name="connsiteY10" fmla="*/ 1422000 h 2424759"/>
              <a:gd name="connsiteX11" fmla="*/ 273169 w 595556"/>
              <a:gd name="connsiteY11" fmla="*/ 1718385 h 2424759"/>
              <a:gd name="connsiteX12" fmla="*/ 318171 w 595556"/>
              <a:gd name="connsiteY12" fmla="*/ 1979784 h 2424759"/>
              <a:gd name="connsiteX13" fmla="*/ 290739 w 595556"/>
              <a:gd name="connsiteY13" fmla="*/ 2186319 h 2424759"/>
              <a:gd name="connsiteX14" fmla="*/ 259094 w 595556"/>
              <a:gd name="connsiteY14" fmla="*/ 2369199 h 2424759"/>
              <a:gd name="connsiteX15" fmla="*/ 283033 w 595556"/>
              <a:gd name="connsiteY15" fmla="*/ 2411143 h 2424759"/>
              <a:gd name="connsiteX16" fmla="*/ 361117 w 595556"/>
              <a:gd name="connsiteY16" fmla="*/ 2345544 h 2424759"/>
              <a:gd name="connsiteX17" fmla="*/ 470126 w 595556"/>
              <a:gd name="connsiteY17" fmla="*/ 2383711 h 2424759"/>
              <a:gd name="connsiteX18" fmla="*/ 511633 w 595556"/>
              <a:gd name="connsiteY18" fmla="*/ 2416509 h 2424759"/>
              <a:gd name="connsiteX19" fmla="*/ 561565 w 595556"/>
              <a:gd name="connsiteY19" fmla="*/ 2334214 h 2424759"/>
              <a:gd name="connsiteX20" fmla="*/ 593210 w 595556"/>
              <a:gd name="connsiteY20" fmla="*/ 2200830 h 2424759"/>
              <a:gd name="connsiteX21" fmla="*/ 547490 w 595556"/>
              <a:gd name="connsiteY21" fmla="*/ 2136822 h 2424759"/>
              <a:gd name="connsiteX22" fmla="*/ 474338 w 595556"/>
              <a:gd name="connsiteY22" fmla="*/ 2008806 h 2424759"/>
              <a:gd name="connsiteX23" fmla="*/ 396973 w 595556"/>
              <a:gd name="connsiteY23" fmla="*/ 1758141 h 2424759"/>
              <a:gd name="connsiteX24" fmla="*/ 310465 w 595556"/>
              <a:gd name="connsiteY24" fmla="*/ 1246077 h 2424759"/>
              <a:gd name="connsiteX25" fmla="*/ 273889 w 595556"/>
              <a:gd name="connsiteY25" fmla="*/ 578565 h 2424759"/>
              <a:gd name="connsiteX26" fmla="*/ 283033 w 595556"/>
              <a:gd name="connsiteY26" fmla="*/ 552723 h 2424759"/>
              <a:gd name="connsiteX27" fmla="*/ 287965 w 595556"/>
              <a:gd name="connsiteY27" fmla="*/ 442995 h 2424759"/>
              <a:gd name="connsiteX28" fmla="*/ 282528 w 595556"/>
              <a:gd name="connsiteY28" fmla="*/ 359878 h 2424759"/>
              <a:gd name="connsiteX29" fmla="*/ 292374 w 595556"/>
              <a:gd name="connsiteY29" fmla="*/ 352334 h 2424759"/>
              <a:gd name="connsiteX30" fmla="*/ 383617 w 595556"/>
              <a:gd name="connsiteY30" fmla="*/ 203661 h 2424759"/>
              <a:gd name="connsiteX31" fmla="*/ 365329 w 595556"/>
              <a:gd name="connsiteY31" fmla="*/ 103077 h 2424759"/>
              <a:gd name="connsiteX32" fmla="*/ 283033 w 595556"/>
              <a:gd name="connsiteY32" fmla="*/ 20781 h 2424759"/>
              <a:gd name="connsiteX33" fmla="*/ 228169 w 595556"/>
              <a:gd name="connsiteY33" fmla="*/ 11637 h 2424759"/>
              <a:gd name="connsiteX34" fmla="*/ 223451 w 595556"/>
              <a:gd name="connsiteY34" fmla="*/ 90604 h 2424759"/>
              <a:gd name="connsiteX35" fmla="*/ 195806 w 595556"/>
              <a:gd name="connsiteY35" fmla="*/ 205251 h 2424759"/>
              <a:gd name="connsiteX0" fmla="*/ 188226 w 587976"/>
              <a:gd name="connsiteY0" fmla="*/ 205251 h 2424759"/>
              <a:gd name="connsiteX1" fmla="*/ 105930 w 587976"/>
              <a:gd name="connsiteY1" fmla="*/ 145020 h 2424759"/>
              <a:gd name="connsiteX2" fmla="*/ 60210 w 587976"/>
              <a:gd name="connsiteY2" fmla="*/ 260114 h 2424759"/>
              <a:gd name="connsiteX3" fmla="*/ 1133 w 587976"/>
              <a:gd name="connsiteY3" fmla="*/ 194517 h 2424759"/>
              <a:gd name="connsiteX4" fmla="*/ 53411 w 587976"/>
              <a:gd name="connsiteY4" fmla="*/ 268274 h 2424759"/>
              <a:gd name="connsiteX5" fmla="*/ 19421 w 587976"/>
              <a:gd name="connsiteY5" fmla="*/ 267669 h 2424759"/>
              <a:gd name="connsiteX6" fmla="*/ 73103 w 587976"/>
              <a:gd name="connsiteY6" fmla="*/ 340250 h 2424759"/>
              <a:gd name="connsiteX7" fmla="*/ 105930 w 587976"/>
              <a:gd name="connsiteY7" fmla="*/ 488715 h 2424759"/>
              <a:gd name="connsiteX8" fmla="*/ 133361 w 587976"/>
              <a:gd name="connsiteY8" fmla="*/ 569421 h 2424759"/>
              <a:gd name="connsiteX9" fmla="*/ 179081 w 587976"/>
              <a:gd name="connsiteY9" fmla="*/ 997600 h 2424759"/>
              <a:gd name="connsiteX10" fmla="*/ 215657 w 587976"/>
              <a:gd name="connsiteY10" fmla="*/ 1422000 h 2424759"/>
              <a:gd name="connsiteX11" fmla="*/ 265589 w 587976"/>
              <a:gd name="connsiteY11" fmla="*/ 1718385 h 2424759"/>
              <a:gd name="connsiteX12" fmla="*/ 310591 w 587976"/>
              <a:gd name="connsiteY12" fmla="*/ 1979784 h 2424759"/>
              <a:gd name="connsiteX13" fmla="*/ 283159 w 587976"/>
              <a:gd name="connsiteY13" fmla="*/ 2186319 h 2424759"/>
              <a:gd name="connsiteX14" fmla="*/ 251514 w 587976"/>
              <a:gd name="connsiteY14" fmla="*/ 2369199 h 2424759"/>
              <a:gd name="connsiteX15" fmla="*/ 275453 w 587976"/>
              <a:gd name="connsiteY15" fmla="*/ 2411143 h 2424759"/>
              <a:gd name="connsiteX16" fmla="*/ 353537 w 587976"/>
              <a:gd name="connsiteY16" fmla="*/ 2345544 h 2424759"/>
              <a:gd name="connsiteX17" fmla="*/ 462546 w 587976"/>
              <a:gd name="connsiteY17" fmla="*/ 2383711 h 2424759"/>
              <a:gd name="connsiteX18" fmla="*/ 504053 w 587976"/>
              <a:gd name="connsiteY18" fmla="*/ 2416509 h 2424759"/>
              <a:gd name="connsiteX19" fmla="*/ 553985 w 587976"/>
              <a:gd name="connsiteY19" fmla="*/ 2334214 h 2424759"/>
              <a:gd name="connsiteX20" fmla="*/ 585630 w 587976"/>
              <a:gd name="connsiteY20" fmla="*/ 2200830 h 2424759"/>
              <a:gd name="connsiteX21" fmla="*/ 539910 w 587976"/>
              <a:gd name="connsiteY21" fmla="*/ 2136822 h 2424759"/>
              <a:gd name="connsiteX22" fmla="*/ 466758 w 587976"/>
              <a:gd name="connsiteY22" fmla="*/ 2008806 h 2424759"/>
              <a:gd name="connsiteX23" fmla="*/ 389393 w 587976"/>
              <a:gd name="connsiteY23" fmla="*/ 1758141 h 2424759"/>
              <a:gd name="connsiteX24" fmla="*/ 302885 w 587976"/>
              <a:gd name="connsiteY24" fmla="*/ 1246077 h 2424759"/>
              <a:gd name="connsiteX25" fmla="*/ 266309 w 587976"/>
              <a:gd name="connsiteY25" fmla="*/ 578565 h 2424759"/>
              <a:gd name="connsiteX26" fmla="*/ 275453 w 587976"/>
              <a:gd name="connsiteY26" fmla="*/ 552723 h 2424759"/>
              <a:gd name="connsiteX27" fmla="*/ 280385 w 587976"/>
              <a:gd name="connsiteY27" fmla="*/ 442995 h 2424759"/>
              <a:gd name="connsiteX28" fmla="*/ 274948 w 587976"/>
              <a:gd name="connsiteY28" fmla="*/ 359878 h 2424759"/>
              <a:gd name="connsiteX29" fmla="*/ 284794 w 587976"/>
              <a:gd name="connsiteY29" fmla="*/ 352334 h 2424759"/>
              <a:gd name="connsiteX30" fmla="*/ 376037 w 587976"/>
              <a:gd name="connsiteY30" fmla="*/ 203661 h 2424759"/>
              <a:gd name="connsiteX31" fmla="*/ 357749 w 587976"/>
              <a:gd name="connsiteY31" fmla="*/ 103077 h 2424759"/>
              <a:gd name="connsiteX32" fmla="*/ 275453 w 587976"/>
              <a:gd name="connsiteY32" fmla="*/ 20781 h 2424759"/>
              <a:gd name="connsiteX33" fmla="*/ 220589 w 587976"/>
              <a:gd name="connsiteY33" fmla="*/ 11637 h 2424759"/>
              <a:gd name="connsiteX34" fmla="*/ 215871 w 587976"/>
              <a:gd name="connsiteY34" fmla="*/ 90604 h 2424759"/>
              <a:gd name="connsiteX35" fmla="*/ 188226 w 587976"/>
              <a:gd name="connsiteY35"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33237 w 587852"/>
              <a:gd name="connsiteY9" fmla="*/ 569421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92313 w 587852"/>
              <a:gd name="connsiteY9" fmla="*/ 804978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33237 w 587852"/>
              <a:gd name="connsiteY9" fmla="*/ 647940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78373 w 587852"/>
              <a:gd name="connsiteY6" fmla="*/ 267669 h 2424759"/>
              <a:gd name="connsiteX7" fmla="*/ 72979 w 587852"/>
              <a:gd name="connsiteY7" fmla="*/ 340250 h 2424759"/>
              <a:gd name="connsiteX8" fmla="*/ 105806 w 587852"/>
              <a:gd name="connsiteY8" fmla="*/ 488715 h 2424759"/>
              <a:gd name="connsiteX9" fmla="*/ 133237 w 587852"/>
              <a:gd name="connsiteY9" fmla="*/ 647940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578565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418769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72088 w 571838"/>
              <a:gd name="connsiteY0" fmla="*/ 205251 h 2424759"/>
              <a:gd name="connsiteX1" fmla="*/ 89792 w 571838"/>
              <a:gd name="connsiteY1" fmla="*/ 145020 h 2424759"/>
              <a:gd name="connsiteX2" fmla="*/ 44072 w 571838"/>
              <a:gd name="connsiteY2" fmla="*/ 260114 h 2424759"/>
              <a:gd name="connsiteX3" fmla="*/ 44071 w 571838"/>
              <a:gd name="connsiteY3" fmla="*/ 194517 h 2424759"/>
              <a:gd name="connsiteX4" fmla="*/ 50127 w 571838"/>
              <a:gd name="connsiteY4" fmla="*/ 268273 h 2424759"/>
              <a:gd name="connsiteX5" fmla="*/ 37273 w 571838"/>
              <a:gd name="connsiteY5" fmla="*/ 268274 h 2424759"/>
              <a:gd name="connsiteX6" fmla="*/ 3282 w 571838"/>
              <a:gd name="connsiteY6" fmla="*/ 346188 h 2424759"/>
              <a:gd name="connsiteX7" fmla="*/ 56965 w 571838"/>
              <a:gd name="connsiteY7" fmla="*/ 418769 h 2424759"/>
              <a:gd name="connsiteX8" fmla="*/ 89792 w 571838"/>
              <a:gd name="connsiteY8" fmla="*/ 488715 h 2424759"/>
              <a:gd name="connsiteX9" fmla="*/ 117223 w 571838"/>
              <a:gd name="connsiteY9" fmla="*/ 647940 h 2424759"/>
              <a:gd name="connsiteX10" fmla="*/ 162943 w 571838"/>
              <a:gd name="connsiteY10" fmla="*/ 997600 h 2424759"/>
              <a:gd name="connsiteX11" fmla="*/ 199519 w 571838"/>
              <a:gd name="connsiteY11" fmla="*/ 1422000 h 2424759"/>
              <a:gd name="connsiteX12" fmla="*/ 249451 w 571838"/>
              <a:gd name="connsiteY12" fmla="*/ 1718385 h 2424759"/>
              <a:gd name="connsiteX13" fmla="*/ 294453 w 571838"/>
              <a:gd name="connsiteY13" fmla="*/ 1979784 h 2424759"/>
              <a:gd name="connsiteX14" fmla="*/ 267021 w 571838"/>
              <a:gd name="connsiteY14" fmla="*/ 2186319 h 2424759"/>
              <a:gd name="connsiteX15" fmla="*/ 235376 w 571838"/>
              <a:gd name="connsiteY15" fmla="*/ 2369199 h 2424759"/>
              <a:gd name="connsiteX16" fmla="*/ 259315 w 571838"/>
              <a:gd name="connsiteY16" fmla="*/ 2411143 h 2424759"/>
              <a:gd name="connsiteX17" fmla="*/ 337399 w 571838"/>
              <a:gd name="connsiteY17" fmla="*/ 2345544 h 2424759"/>
              <a:gd name="connsiteX18" fmla="*/ 446408 w 571838"/>
              <a:gd name="connsiteY18" fmla="*/ 2383711 h 2424759"/>
              <a:gd name="connsiteX19" fmla="*/ 487915 w 571838"/>
              <a:gd name="connsiteY19" fmla="*/ 2416509 h 2424759"/>
              <a:gd name="connsiteX20" fmla="*/ 537847 w 571838"/>
              <a:gd name="connsiteY20" fmla="*/ 2334214 h 2424759"/>
              <a:gd name="connsiteX21" fmla="*/ 569492 w 571838"/>
              <a:gd name="connsiteY21" fmla="*/ 2200830 h 2424759"/>
              <a:gd name="connsiteX22" fmla="*/ 523772 w 571838"/>
              <a:gd name="connsiteY22" fmla="*/ 2136822 h 2424759"/>
              <a:gd name="connsiteX23" fmla="*/ 450620 w 571838"/>
              <a:gd name="connsiteY23" fmla="*/ 2008806 h 2424759"/>
              <a:gd name="connsiteX24" fmla="*/ 373255 w 571838"/>
              <a:gd name="connsiteY24" fmla="*/ 1758141 h 2424759"/>
              <a:gd name="connsiteX25" fmla="*/ 286747 w 571838"/>
              <a:gd name="connsiteY25" fmla="*/ 1246077 h 2424759"/>
              <a:gd name="connsiteX26" fmla="*/ 250171 w 571838"/>
              <a:gd name="connsiteY26" fmla="*/ 814122 h 2424759"/>
              <a:gd name="connsiteX27" fmla="*/ 259315 w 571838"/>
              <a:gd name="connsiteY27" fmla="*/ 552723 h 2424759"/>
              <a:gd name="connsiteX28" fmla="*/ 264247 w 571838"/>
              <a:gd name="connsiteY28" fmla="*/ 442995 h 2424759"/>
              <a:gd name="connsiteX29" fmla="*/ 258810 w 571838"/>
              <a:gd name="connsiteY29" fmla="*/ 359878 h 2424759"/>
              <a:gd name="connsiteX30" fmla="*/ 268656 w 571838"/>
              <a:gd name="connsiteY30" fmla="*/ 352334 h 2424759"/>
              <a:gd name="connsiteX31" fmla="*/ 359899 w 571838"/>
              <a:gd name="connsiteY31" fmla="*/ 203661 h 2424759"/>
              <a:gd name="connsiteX32" fmla="*/ 341611 w 571838"/>
              <a:gd name="connsiteY32" fmla="*/ 103077 h 2424759"/>
              <a:gd name="connsiteX33" fmla="*/ 259315 w 571838"/>
              <a:gd name="connsiteY33" fmla="*/ 20781 h 2424759"/>
              <a:gd name="connsiteX34" fmla="*/ 204451 w 571838"/>
              <a:gd name="connsiteY34" fmla="*/ 11637 h 2424759"/>
              <a:gd name="connsiteX35" fmla="*/ 199733 w 571838"/>
              <a:gd name="connsiteY35" fmla="*/ 90604 h 2424759"/>
              <a:gd name="connsiteX36" fmla="*/ 172088 w 571838"/>
              <a:gd name="connsiteY36" fmla="*/ 205251 h 2424759"/>
              <a:gd name="connsiteX0" fmla="*/ 182170 w 581920"/>
              <a:gd name="connsiteY0" fmla="*/ 205251 h 2424759"/>
              <a:gd name="connsiteX1" fmla="*/ 99874 w 581920"/>
              <a:gd name="connsiteY1" fmla="*/ 145020 h 2424759"/>
              <a:gd name="connsiteX2" fmla="*/ 54154 w 581920"/>
              <a:gd name="connsiteY2" fmla="*/ 260114 h 2424759"/>
              <a:gd name="connsiteX3" fmla="*/ 54153 w 581920"/>
              <a:gd name="connsiteY3" fmla="*/ 194517 h 2424759"/>
              <a:gd name="connsiteX4" fmla="*/ 1133 w 581920"/>
              <a:gd name="connsiteY4" fmla="*/ 268273 h 2424759"/>
              <a:gd name="connsiteX5" fmla="*/ 47355 w 581920"/>
              <a:gd name="connsiteY5" fmla="*/ 268274 h 2424759"/>
              <a:gd name="connsiteX6" fmla="*/ 13364 w 581920"/>
              <a:gd name="connsiteY6" fmla="*/ 346188 h 2424759"/>
              <a:gd name="connsiteX7" fmla="*/ 67047 w 581920"/>
              <a:gd name="connsiteY7" fmla="*/ 418769 h 2424759"/>
              <a:gd name="connsiteX8" fmla="*/ 99874 w 581920"/>
              <a:gd name="connsiteY8" fmla="*/ 488715 h 2424759"/>
              <a:gd name="connsiteX9" fmla="*/ 127305 w 581920"/>
              <a:gd name="connsiteY9" fmla="*/ 647940 h 2424759"/>
              <a:gd name="connsiteX10" fmla="*/ 173025 w 581920"/>
              <a:gd name="connsiteY10" fmla="*/ 997600 h 2424759"/>
              <a:gd name="connsiteX11" fmla="*/ 209601 w 581920"/>
              <a:gd name="connsiteY11" fmla="*/ 1422000 h 2424759"/>
              <a:gd name="connsiteX12" fmla="*/ 259533 w 581920"/>
              <a:gd name="connsiteY12" fmla="*/ 1718385 h 2424759"/>
              <a:gd name="connsiteX13" fmla="*/ 304535 w 581920"/>
              <a:gd name="connsiteY13" fmla="*/ 1979784 h 2424759"/>
              <a:gd name="connsiteX14" fmla="*/ 277103 w 581920"/>
              <a:gd name="connsiteY14" fmla="*/ 2186319 h 2424759"/>
              <a:gd name="connsiteX15" fmla="*/ 245458 w 581920"/>
              <a:gd name="connsiteY15" fmla="*/ 2369199 h 2424759"/>
              <a:gd name="connsiteX16" fmla="*/ 269397 w 581920"/>
              <a:gd name="connsiteY16" fmla="*/ 2411143 h 2424759"/>
              <a:gd name="connsiteX17" fmla="*/ 347481 w 581920"/>
              <a:gd name="connsiteY17" fmla="*/ 2345544 h 2424759"/>
              <a:gd name="connsiteX18" fmla="*/ 456490 w 581920"/>
              <a:gd name="connsiteY18" fmla="*/ 2383711 h 2424759"/>
              <a:gd name="connsiteX19" fmla="*/ 497997 w 581920"/>
              <a:gd name="connsiteY19" fmla="*/ 2416509 h 2424759"/>
              <a:gd name="connsiteX20" fmla="*/ 547929 w 581920"/>
              <a:gd name="connsiteY20" fmla="*/ 2334214 h 2424759"/>
              <a:gd name="connsiteX21" fmla="*/ 579574 w 581920"/>
              <a:gd name="connsiteY21" fmla="*/ 2200830 h 2424759"/>
              <a:gd name="connsiteX22" fmla="*/ 533854 w 581920"/>
              <a:gd name="connsiteY22" fmla="*/ 2136822 h 2424759"/>
              <a:gd name="connsiteX23" fmla="*/ 460702 w 581920"/>
              <a:gd name="connsiteY23" fmla="*/ 2008806 h 2424759"/>
              <a:gd name="connsiteX24" fmla="*/ 383337 w 581920"/>
              <a:gd name="connsiteY24" fmla="*/ 1758141 h 2424759"/>
              <a:gd name="connsiteX25" fmla="*/ 296829 w 581920"/>
              <a:gd name="connsiteY25" fmla="*/ 1246077 h 2424759"/>
              <a:gd name="connsiteX26" fmla="*/ 260253 w 581920"/>
              <a:gd name="connsiteY26" fmla="*/ 814122 h 2424759"/>
              <a:gd name="connsiteX27" fmla="*/ 269397 w 581920"/>
              <a:gd name="connsiteY27" fmla="*/ 552723 h 2424759"/>
              <a:gd name="connsiteX28" fmla="*/ 274329 w 581920"/>
              <a:gd name="connsiteY28" fmla="*/ 442995 h 2424759"/>
              <a:gd name="connsiteX29" fmla="*/ 268892 w 581920"/>
              <a:gd name="connsiteY29" fmla="*/ 359878 h 2424759"/>
              <a:gd name="connsiteX30" fmla="*/ 278738 w 581920"/>
              <a:gd name="connsiteY30" fmla="*/ 352334 h 2424759"/>
              <a:gd name="connsiteX31" fmla="*/ 369981 w 581920"/>
              <a:gd name="connsiteY31" fmla="*/ 203661 h 2424759"/>
              <a:gd name="connsiteX32" fmla="*/ 351693 w 581920"/>
              <a:gd name="connsiteY32" fmla="*/ 103077 h 2424759"/>
              <a:gd name="connsiteX33" fmla="*/ 269397 w 581920"/>
              <a:gd name="connsiteY33" fmla="*/ 20781 h 2424759"/>
              <a:gd name="connsiteX34" fmla="*/ 214533 w 581920"/>
              <a:gd name="connsiteY34" fmla="*/ 11637 h 2424759"/>
              <a:gd name="connsiteX35" fmla="*/ 209815 w 581920"/>
              <a:gd name="connsiteY35" fmla="*/ 90604 h 2424759"/>
              <a:gd name="connsiteX36" fmla="*/ 182170 w 581920"/>
              <a:gd name="connsiteY36" fmla="*/ 205251 h 2424759"/>
              <a:gd name="connsiteX0" fmla="*/ 255007 w 654757"/>
              <a:gd name="connsiteY0" fmla="*/ 205251 h 2424759"/>
              <a:gd name="connsiteX1" fmla="*/ 172711 w 654757"/>
              <a:gd name="connsiteY1" fmla="*/ 145020 h 2424759"/>
              <a:gd name="connsiteX2" fmla="*/ 126991 w 654757"/>
              <a:gd name="connsiteY2" fmla="*/ 260114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0 w 654757"/>
              <a:gd name="connsiteY2" fmla="*/ 194517 h 2424759"/>
              <a:gd name="connsiteX3" fmla="*/ 73970 w 654757"/>
              <a:gd name="connsiteY3" fmla="*/ 268273 h 2424759"/>
              <a:gd name="connsiteX4" fmla="*/ 2039 w 654757"/>
              <a:gd name="connsiteY4" fmla="*/ 268274 h 2424759"/>
              <a:gd name="connsiteX5" fmla="*/ 86201 w 654757"/>
              <a:gd name="connsiteY5" fmla="*/ 346188 h 2424759"/>
              <a:gd name="connsiteX6" fmla="*/ 139884 w 654757"/>
              <a:gd name="connsiteY6" fmla="*/ 418769 h 2424759"/>
              <a:gd name="connsiteX7" fmla="*/ 172711 w 654757"/>
              <a:gd name="connsiteY7" fmla="*/ 488715 h 2424759"/>
              <a:gd name="connsiteX8" fmla="*/ 200142 w 654757"/>
              <a:gd name="connsiteY8" fmla="*/ 647940 h 2424759"/>
              <a:gd name="connsiteX9" fmla="*/ 245862 w 654757"/>
              <a:gd name="connsiteY9" fmla="*/ 997600 h 2424759"/>
              <a:gd name="connsiteX10" fmla="*/ 282438 w 654757"/>
              <a:gd name="connsiteY10" fmla="*/ 1422000 h 2424759"/>
              <a:gd name="connsiteX11" fmla="*/ 332370 w 654757"/>
              <a:gd name="connsiteY11" fmla="*/ 1718385 h 2424759"/>
              <a:gd name="connsiteX12" fmla="*/ 377372 w 654757"/>
              <a:gd name="connsiteY12" fmla="*/ 1979784 h 2424759"/>
              <a:gd name="connsiteX13" fmla="*/ 349940 w 654757"/>
              <a:gd name="connsiteY13" fmla="*/ 2186319 h 2424759"/>
              <a:gd name="connsiteX14" fmla="*/ 318295 w 654757"/>
              <a:gd name="connsiteY14" fmla="*/ 2369199 h 2424759"/>
              <a:gd name="connsiteX15" fmla="*/ 342234 w 654757"/>
              <a:gd name="connsiteY15" fmla="*/ 2411143 h 2424759"/>
              <a:gd name="connsiteX16" fmla="*/ 420318 w 654757"/>
              <a:gd name="connsiteY16" fmla="*/ 2345544 h 2424759"/>
              <a:gd name="connsiteX17" fmla="*/ 529327 w 654757"/>
              <a:gd name="connsiteY17" fmla="*/ 2383711 h 2424759"/>
              <a:gd name="connsiteX18" fmla="*/ 570834 w 654757"/>
              <a:gd name="connsiteY18" fmla="*/ 2416509 h 2424759"/>
              <a:gd name="connsiteX19" fmla="*/ 620766 w 654757"/>
              <a:gd name="connsiteY19" fmla="*/ 2334214 h 2424759"/>
              <a:gd name="connsiteX20" fmla="*/ 652411 w 654757"/>
              <a:gd name="connsiteY20" fmla="*/ 2200830 h 2424759"/>
              <a:gd name="connsiteX21" fmla="*/ 606691 w 654757"/>
              <a:gd name="connsiteY21" fmla="*/ 2136822 h 2424759"/>
              <a:gd name="connsiteX22" fmla="*/ 533539 w 654757"/>
              <a:gd name="connsiteY22" fmla="*/ 2008806 h 2424759"/>
              <a:gd name="connsiteX23" fmla="*/ 456174 w 654757"/>
              <a:gd name="connsiteY23" fmla="*/ 1758141 h 2424759"/>
              <a:gd name="connsiteX24" fmla="*/ 369666 w 654757"/>
              <a:gd name="connsiteY24" fmla="*/ 1246077 h 2424759"/>
              <a:gd name="connsiteX25" fmla="*/ 333090 w 654757"/>
              <a:gd name="connsiteY25" fmla="*/ 814122 h 2424759"/>
              <a:gd name="connsiteX26" fmla="*/ 342234 w 654757"/>
              <a:gd name="connsiteY26" fmla="*/ 552723 h 2424759"/>
              <a:gd name="connsiteX27" fmla="*/ 347166 w 654757"/>
              <a:gd name="connsiteY27" fmla="*/ 442995 h 2424759"/>
              <a:gd name="connsiteX28" fmla="*/ 341729 w 654757"/>
              <a:gd name="connsiteY28" fmla="*/ 359878 h 2424759"/>
              <a:gd name="connsiteX29" fmla="*/ 351575 w 654757"/>
              <a:gd name="connsiteY29" fmla="*/ 352334 h 2424759"/>
              <a:gd name="connsiteX30" fmla="*/ 442818 w 654757"/>
              <a:gd name="connsiteY30" fmla="*/ 203661 h 2424759"/>
              <a:gd name="connsiteX31" fmla="*/ 424530 w 654757"/>
              <a:gd name="connsiteY31" fmla="*/ 103077 h 2424759"/>
              <a:gd name="connsiteX32" fmla="*/ 342234 w 654757"/>
              <a:gd name="connsiteY32" fmla="*/ 20781 h 2424759"/>
              <a:gd name="connsiteX33" fmla="*/ 287370 w 654757"/>
              <a:gd name="connsiteY33" fmla="*/ 11637 h 2424759"/>
              <a:gd name="connsiteX34" fmla="*/ 282652 w 654757"/>
              <a:gd name="connsiteY34" fmla="*/ 90604 h 2424759"/>
              <a:gd name="connsiteX35" fmla="*/ 255007 w 654757"/>
              <a:gd name="connsiteY35" fmla="*/ 205251 h 2424759"/>
              <a:gd name="connsiteX0" fmla="*/ 187835 w 587585"/>
              <a:gd name="connsiteY0" fmla="*/ 205251 h 2424759"/>
              <a:gd name="connsiteX1" fmla="*/ 105539 w 587585"/>
              <a:gd name="connsiteY1" fmla="*/ 145020 h 2424759"/>
              <a:gd name="connsiteX2" fmla="*/ 59818 w 587585"/>
              <a:gd name="connsiteY2" fmla="*/ 194517 h 2424759"/>
              <a:gd name="connsiteX3" fmla="*/ 6798 w 587585"/>
              <a:gd name="connsiteY3" fmla="*/ 268273 h 2424759"/>
              <a:gd name="connsiteX4" fmla="*/ 19029 w 587585"/>
              <a:gd name="connsiteY4" fmla="*/ 346188 h 2424759"/>
              <a:gd name="connsiteX5" fmla="*/ 72712 w 587585"/>
              <a:gd name="connsiteY5" fmla="*/ 418769 h 2424759"/>
              <a:gd name="connsiteX6" fmla="*/ 105539 w 587585"/>
              <a:gd name="connsiteY6" fmla="*/ 488715 h 2424759"/>
              <a:gd name="connsiteX7" fmla="*/ 132970 w 587585"/>
              <a:gd name="connsiteY7" fmla="*/ 647940 h 2424759"/>
              <a:gd name="connsiteX8" fmla="*/ 178690 w 587585"/>
              <a:gd name="connsiteY8" fmla="*/ 997600 h 2424759"/>
              <a:gd name="connsiteX9" fmla="*/ 215266 w 587585"/>
              <a:gd name="connsiteY9" fmla="*/ 1422000 h 2424759"/>
              <a:gd name="connsiteX10" fmla="*/ 265198 w 587585"/>
              <a:gd name="connsiteY10" fmla="*/ 1718385 h 2424759"/>
              <a:gd name="connsiteX11" fmla="*/ 310200 w 587585"/>
              <a:gd name="connsiteY11" fmla="*/ 1979784 h 2424759"/>
              <a:gd name="connsiteX12" fmla="*/ 282768 w 587585"/>
              <a:gd name="connsiteY12" fmla="*/ 2186319 h 2424759"/>
              <a:gd name="connsiteX13" fmla="*/ 251123 w 587585"/>
              <a:gd name="connsiteY13" fmla="*/ 2369199 h 2424759"/>
              <a:gd name="connsiteX14" fmla="*/ 275062 w 587585"/>
              <a:gd name="connsiteY14" fmla="*/ 2411143 h 2424759"/>
              <a:gd name="connsiteX15" fmla="*/ 353146 w 587585"/>
              <a:gd name="connsiteY15" fmla="*/ 2345544 h 2424759"/>
              <a:gd name="connsiteX16" fmla="*/ 462155 w 587585"/>
              <a:gd name="connsiteY16" fmla="*/ 2383711 h 2424759"/>
              <a:gd name="connsiteX17" fmla="*/ 503662 w 587585"/>
              <a:gd name="connsiteY17" fmla="*/ 2416509 h 2424759"/>
              <a:gd name="connsiteX18" fmla="*/ 553594 w 587585"/>
              <a:gd name="connsiteY18" fmla="*/ 2334214 h 2424759"/>
              <a:gd name="connsiteX19" fmla="*/ 585239 w 587585"/>
              <a:gd name="connsiteY19" fmla="*/ 2200830 h 2424759"/>
              <a:gd name="connsiteX20" fmla="*/ 539519 w 587585"/>
              <a:gd name="connsiteY20" fmla="*/ 2136822 h 2424759"/>
              <a:gd name="connsiteX21" fmla="*/ 466367 w 587585"/>
              <a:gd name="connsiteY21" fmla="*/ 2008806 h 2424759"/>
              <a:gd name="connsiteX22" fmla="*/ 389002 w 587585"/>
              <a:gd name="connsiteY22" fmla="*/ 1758141 h 2424759"/>
              <a:gd name="connsiteX23" fmla="*/ 302494 w 587585"/>
              <a:gd name="connsiteY23" fmla="*/ 1246077 h 2424759"/>
              <a:gd name="connsiteX24" fmla="*/ 265918 w 587585"/>
              <a:gd name="connsiteY24" fmla="*/ 814122 h 2424759"/>
              <a:gd name="connsiteX25" fmla="*/ 275062 w 587585"/>
              <a:gd name="connsiteY25" fmla="*/ 552723 h 2424759"/>
              <a:gd name="connsiteX26" fmla="*/ 279994 w 587585"/>
              <a:gd name="connsiteY26" fmla="*/ 442995 h 2424759"/>
              <a:gd name="connsiteX27" fmla="*/ 274557 w 587585"/>
              <a:gd name="connsiteY27" fmla="*/ 359878 h 2424759"/>
              <a:gd name="connsiteX28" fmla="*/ 284403 w 587585"/>
              <a:gd name="connsiteY28" fmla="*/ 352334 h 2424759"/>
              <a:gd name="connsiteX29" fmla="*/ 375646 w 587585"/>
              <a:gd name="connsiteY29" fmla="*/ 203661 h 2424759"/>
              <a:gd name="connsiteX30" fmla="*/ 357358 w 587585"/>
              <a:gd name="connsiteY30" fmla="*/ 103077 h 2424759"/>
              <a:gd name="connsiteX31" fmla="*/ 275062 w 587585"/>
              <a:gd name="connsiteY31" fmla="*/ 20781 h 2424759"/>
              <a:gd name="connsiteX32" fmla="*/ 220198 w 587585"/>
              <a:gd name="connsiteY32" fmla="*/ 11637 h 2424759"/>
              <a:gd name="connsiteX33" fmla="*/ 215480 w 587585"/>
              <a:gd name="connsiteY33" fmla="*/ 90604 h 2424759"/>
              <a:gd name="connsiteX34" fmla="*/ 187835 w 587585"/>
              <a:gd name="connsiteY34" fmla="*/ 205251 h 2424759"/>
              <a:gd name="connsiteX0" fmla="*/ 183186 w 582936"/>
              <a:gd name="connsiteY0" fmla="*/ 205251 h 2424759"/>
              <a:gd name="connsiteX1" fmla="*/ 100890 w 582936"/>
              <a:gd name="connsiteY1" fmla="*/ 145020 h 2424759"/>
              <a:gd name="connsiteX2" fmla="*/ 55169 w 582936"/>
              <a:gd name="connsiteY2" fmla="*/ 194517 h 2424759"/>
              <a:gd name="connsiteX3" fmla="*/ 2149 w 582936"/>
              <a:gd name="connsiteY3" fmla="*/ 268273 h 2424759"/>
              <a:gd name="connsiteX4" fmla="*/ 68063 w 582936"/>
              <a:gd name="connsiteY4" fmla="*/ 418769 h 2424759"/>
              <a:gd name="connsiteX5" fmla="*/ 100890 w 582936"/>
              <a:gd name="connsiteY5" fmla="*/ 488715 h 2424759"/>
              <a:gd name="connsiteX6" fmla="*/ 128321 w 582936"/>
              <a:gd name="connsiteY6" fmla="*/ 647940 h 2424759"/>
              <a:gd name="connsiteX7" fmla="*/ 174041 w 582936"/>
              <a:gd name="connsiteY7" fmla="*/ 997600 h 2424759"/>
              <a:gd name="connsiteX8" fmla="*/ 210617 w 582936"/>
              <a:gd name="connsiteY8" fmla="*/ 1422000 h 2424759"/>
              <a:gd name="connsiteX9" fmla="*/ 260549 w 582936"/>
              <a:gd name="connsiteY9" fmla="*/ 1718385 h 2424759"/>
              <a:gd name="connsiteX10" fmla="*/ 305551 w 582936"/>
              <a:gd name="connsiteY10" fmla="*/ 1979784 h 2424759"/>
              <a:gd name="connsiteX11" fmla="*/ 278119 w 582936"/>
              <a:gd name="connsiteY11" fmla="*/ 2186319 h 2424759"/>
              <a:gd name="connsiteX12" fmla="*/ 246474 w 582936"/>
              <a:gd name="connsiteY12" fmla="*/ 2369199 h 2424759"/>
              <a:gd name="connsiteX13" fmla="*/ 270413 w 582936"/>
              <a:gd name="connsiteY13" fmla="*/ 2411143 h 2424759"/>
              <a:gd name="connsiteX14" fmla="*/ 348497 w 582936"/>
              <a:gd name="connsiteY14" fmla="*/ 2345544 h 2424759"/>
              <a:gd name="connsiteX15" fmla="*/ 457506 w 582936"/>
              <a:gd name="connsiteY15" fmla="*/ 2383711 h 2424759"/>
              <a:gd name="connsiteX16" fmla="*/ 499013 w 582936"/>
              <a:gd name="connsiteY16" fmla="*/ 2416509 h 2424759"/>
              <a:gd name="connsiteX17" fmla="*/ 548945 w 582936"/>
              <a:gd name="connsiteY17" fmla="*/ 2334214 h 2424759"/>
              <a:gd name="connsiteX18" fmla="*/ 580590 w 582936"/>
              <a:gd name="connsiteY18" fmla="*/ 2200830 h 2424759"/>
              <a:gd name="connsiteX19" fmla="*/ 534870 w 582936"/>
              <a:gd name="connsiteY19" fmla="*/ 2136822 h 2424759"/>
              <a:gd name="connsiteX20" fmla="*/ 461718 w 582936"/>
              <a:gd name="connsiteY20" fmla="*/ 2008806 h 2424759"/>
              <a:gd name="connsiteX21" fmla="*/ 384353 w 582936"/>
              <a:gd name="connsiteY21" fmla="*/ 1758141 h 2424759"/>
              <a:gd name="connsiteX22" fmla="*/ 297845 w 582936"/>
              <a:gd name="connsiteY22" fmla="*/ 1246077 h 2424759"/>
              <a:gd name="connsiteX23" fmla="*/ 261269 w 582936"/>
              <a:gd name="connsiteY23" fmla="*/ 814122 h 2424759"/>
              <a:gd name="connsiteX24" fmla="*/ 270413 w 582936"/>
              <a:gd name="connsiteY24" fmla="*/ 552723 h 2424759"/>
              <a:gd name="connsiteX25" fmla="*/ 275345 w 582936"/>
              <a:gd name="connsiteY25" fmla="*/ 442995 h 2424759"/>
              <a:gd name="connsiteX26" fmla="*/ 269908 w 582936"/>
              <a:gd name="connsiteY26" fmla="*/ 359878 h 2424759"/>
              <a:gd name="connsiteX27" fmla="*/ 279754 w 582936"/>
              <a:gd name="connsiteY27" fmla="*/ 352334 h 2424759"/>
              <a:gd name="connsiteX28" fmla="*/ 370997 w 582936"/>
              <a:gd name="connsiteY28" fmla="*/ 203661 h 2424759"/>
              <a:gd name="connsiteX29" fmla="*/ 352709 w 582936"/>
              <a:gd name="connsiteY29" fmla="*/ 103077 h 2424759"/>
              <a:gd name="connsiteX30" fmla="*/ 270413 w 582936"/>
              <a:gd name="connsiteY30" fmla="*/ 20781 h 2424759"/>
              <a:gd name="connsiteX31" fmla="*/ 215549 w 582936"/>
              <a:gd name="connsiteY31" fmla="*/ 11637 h 2424759"/>
              <a:gd name="connsiteX32" fmla="*/ 210831 w 582936"/>
              <a:gd name="connsiteY32" fmla="*/ 90604 h 2424759"/>
              <a:gd name="connsiteX33" fmla="*/ 183186 w 582936"/>
              <a:gd name="connsiteY33"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418769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340250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340250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238" h="2424759">
                <a:moveTo>
                  <a:pt x="133488" y="205251"/>
                </a:moveTo>
                <a:cubicBezTo>
                  <a:pt x="114378" y="227481"/>
                  <a:pt x="72528" y="146809"/>
                  <a:pt x="51192" y="145020"/>
                </a:cubicBezTo>
                <a:cubicBezTo>
                  <a:pt x="29856" y="143231"/>
                  <a:pt x="10942" y="161979"/>
                  <a:pt x="5471" y="194517"/>
                </a:cubicBezTo>
                <a:cubicBezTo>
                  <a:pt x="0" y="227055"/>
                  <a:pt x="10745" y="291217"/>
                  <a:pt x="18365" y="340250"/>
                </a:cubicBezTo>
                <a:cubicBezTo>
                  <a:pt x="25985" y="389283"/>
                  <a:pt x="41149" y="437433"/>
                  <a:pt x="51192" y="488715"/>
                </a:cubicBezTo>
                <a:cubicBezTo>
                  <a:pt x="61235" y="539997"/>
                  <a:pt x="66431" y="563126"/>
                  <a:pt x="78623" y="647940"/>
                </a:cubicBezTo>
                <a:cubicBezTo>
                  <a:pt x="90815" y="732754"/>
                  <a:pt x="110627" y="868590"/>
                  <a:pt x="124343" y="997600"/>
                </a:cubicBezTo>
                <a:cubicBezTo>
                  <a:pt x="138059" y="1126610"/>
                  <a:pt x="146501" y="1301869"/>
                  <a:pt x="160919" y="1422000"/>
                </a:cubicBezTo>
                <a:cubicBezTo>
                  <a:pt x="175337" y="1542131"/>
                  <a:pt x="195029" y="1625421"/>
                  <a:pt x="210851" y="1718385"/>
                </a:cubicBezTo>
                <a:cubicBezTo>
                  <a:pt x="226673" y="1811349"/>
                  <a:pt x="252925" y="1901795"/>
                  <a:pt x="255853" y="1979784"/>
                </a:cubicBezTo>
                <a:cubicBezTo>
                  <a:pt x="258781" y="2057773"/>
                  <a:pt x="238267" y="2121417"/>
                  <a:pt x="228421" y="2186319"/>
                </a:cubicBezTo>
                <a:cubicBezTo>
                  <a:pt x="218575" y="2251221"/>
                  <a:pt x="198060" y="2331728"/>
                  <a:pt x="196776" y="2369199"/>
                </a:cubicBezTo>
                <a:cubicBezTo>
                  <a:pt x="195492" y="2406670"/>
                  <a:pt x="203711" y="2415085"/>
                  <a:pt x="220715" y="2411143"/>
                </a:cubicBezTo>
                <a:cubicBezTo>
                  <a:pt x="237719" y="2407201"/>
                  <a:pt x="267617" y="2350116"/>
                  <a:pt x="298799" y="2345544"/>
                </a:cubicBezTo>
                <a:cubicBezTo>
                  <a:pt x="329981" y="2340972"/>
                  <a:pt x="382722" y="2404600"/>
                  <a:pt x="407808" y="2383711"/>
                </a:cubicBezTo>
                <a:cubicBezTo>
                  <a:pt x="432894" y="2395539"/>
                  <a:pt x="434075" y="2424759"/>
                  <a:pt x="449315" y="2416509"/>
                </a:cubicBezTo>
                <a:cubicBezTo>
                  <a:pt x="464555" y="2408259"/>
                  <a:pt x="515189" y="2357075"/>
                  <a:pt x="499247" y="2334214"/>
                </a:cubicBezTo>
                <a:cubicBezTo>
                  <a:pt x="522689" y="2330984"/>
                  <a:pt x="533238" y="2233729"/>
                  <a:pt x="530892" y="2200830"/>
                </a:cubicBezTo>
                <a:cubicBezTo>
                  <a:pt x="528546" y="2167931"/>
                  <a:pt x="504984" y="2168826"/>
                  <a:pt x="485172" y="2136822"/>
                </a:cubicBezTo>
                <a:cubicBezTo>
                  <a:pt x="465360" y="2104818"/>
                  <a:pt x="437106" y="2071919"/>
                  <a:pt x="412020" y="2008806"/>
                </a:cubicBezTo>
                <a:cubicBezTo>
                  <a:pt x="386934" y="1945693"/>
                  <a:pt x="361967" y="1885262"/>
                  <a:pt x="334655" y="1758141"/>
                </a:cubicBezTo>
                <a:cubicBezTo>
                  <a:pt x="307343" y="1631020"/>
                  <a:pt x="268661" y="1403414"/>
                  <a:pt x="248147" y="1246077"/>
                </a:cubicBezTo>
                <a:cubicBezTo>
                  <a:pt x="227633" y="1088741"/>
                  <a:pt x="216143" y="929681"/>
                  <a:pt x="211571" y="814122"/>
                </a:cubicBezTo>
                <a:cubicBezTo>
                  <a:pt x="206999" y="698563"/>
                  <a:pt x="218369" y="614577"/>
                  <a:pt x="220715" y="552723"/>
                </a:cubicBezTo>
                <a:cubicBezTo>
                  <a:pt x="223061" y="490869"/>
                  <a:pt x="225731" y="475136"/>
                  <a:pt x="225647" y="442995"/>
                </a:cubicBezTo>
                <a:cubicBezTo>
                  <a:pt x="225563" y="410854"/>
                  <a:pt x="219475" y="374988"/>
                  <a:pt x="220210" y="359878"/>
                </a:cubicBezTo>
                <a:cubicBezTo>
                  <a:pt x="220945" y="344768"/>
                  <a:pt x="223054" y="378370"/>
                  <a:pt x="230056" y="352334"/>
                </a:cubicBezTo>
                <a:cubicBezTo>
                  <a:pt x="206614" y="207753"/>
                  <a:pt x="309140" y="245204"/>
                  <a:pt x="321299" y="203661"/>
                </a:cubicBezTo>
                <a:cubicBezTo>
                  <a:pt x="333458" y="162118"/>
                  <a:pt x="319775" y="133557"/>
                  <a:pt x="303011" y="103077"/>
                </a:cubicBezTo>
                <a:cubicBezTo>
                  <a:pt x="286247" y="72597"/>
                  <a:pt x="243575" y="36021"/>
                  <a:pt x="220715" y="20781"/>
                </a:cubicBezTo>
                <a:cubicBezTo>
                  <a:pt x="197855" y="5541"/>
                  <a:pt x="175781" y="0"/>
                  <a:pt x="165851" y="11637"/>
                </a:cubicBezTo>
                <a:cubicBezTo>
                  <a:pt x="155921" y="23274"/>
                  <a:pt x="166527" y="58335"/>
                  <a:pt x="161133" y="90604"/>
                </a:cubicBezTo>
                <a:cubicBezTo>
                  <a:pt x="155739" y="122873"/>
                  <a:pt x="151812" y="183095"/>
                  <a:pt x="133488" y="205251"/>
                </a:cubicBezTo>
                <a:close/>
              </a:path>
            </a:pathLst>
          </a:cu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756783" y="1219200"/>
            <a:ext cx="687799" cy="2353147"/>
          </a:xfrm>
          <a:custGeom>
            <a:avLst/>
            <a:gdLst>
              <a:gd name="connsiteX0" fmla="*/ 135636 w 525780"/>
              <a:gd name="connsiteY0" fmla="*/ 42672 h 2580132"/>
              <a:gd name="connsiteX1" fmla="*/ 53340 w 525780"/>
              <a:gd name="connsiteY1" fmla="*/ 60960 h 2580132"/>
              <a:gd name="connsiteX2" fmla="*/ 7620 w 525780"/>
              <a:gd name="connsiteY2" fmla="*/ 97536 h 2580132"/>
              <a:gd name="connsiteX3" fmla="*/ 7620 w 525780"/>
              <a:gd name="connsiteY3" fmla="*/ 188976 h 2580132"/>
              <a:gd name="connsiteX4" fmla="*/ 25908 w 525780"/>
              <a:gd name="connsiteY4" fmla="*/ 262128 h 2580132"/>
              <a:gd name="connsiteX5" fmla="*/ 53340 w 525780"/>
              <a:gd name="connsiteY5" fmla="*/ 326136 h 2580132"/>
              <a:gd name="connsiteX6" fmla="*/ 80772 w 525780"/>
              <a:gd name="connsiteY6" fmla="*/ 563880 h 2580132"/>
              <a:gd name="connsiteX7" fmla="*/ 126492 w 525780"/>
              <a:gd name="connsiteY7" fmla="*/ 1149096 h 2580132"/>
              <a:gd name="connsiteX8" fmla="*/ 163068 w 525780"/>
              <a:gd name="connsiteY8" fmla="*/ 1652016 h 2580132"/>
              <a:gd name="connsiteX9" fmla="*/ 153924 w 525780"/>
              <a:gd name="connsiteY9" fmla="*/ 2026920 h 2580132"/>
              <a:gd name="connsiteX10" fmla="*/ 80772 w 525780"/>
              <a:gd name="connsiteY10" fmla="*/ 2209800 h 2580132"/>
              <a:gd name="connsiteX11" fmla="*/ 53340 w 525780"/>
              <a:gd name="connsiteY11" fmla="*/ 2337816 h 2580132"/>
              <a:gd name="connsiteX12" fmla="*/ 80772 w 525780"/>
              <a:gd name="connsiteY12" fmla="*/ 2520696 h 2580132"/>
              <a:gd name="connsiteX13" fmla="*/ 281940 w 525780"/>
              <a:gd name="connsiteY13" fmla="*/ 2484120 h 2580132"/>
              <a:gd name="connsiteX14" fmla="*/ 419100 w 525780"/>
              <a:gd name="connsiteY14" fmla="*/ 2575560 h 2580132"/>
              <a:gd name="connsiteX15" fmla="*/ 409956 w 525780"/>
              <a:gd name="connsiteY15" fmla="*/ 2456688 h 2580132"/>
              <a:gd name="connsiteX16" fmla="*/ 510540 w 525780"/>
              <a:gd name="connsiteY16" fmla="*/ 2410968 h 2580132"/>
              <a:gd name="connsiteX17" fmla="*/ 501396 w 525780"/>
              <a:gd name="connsiteY17" fmla="*/ 2328672 h 2580132"/>
              <a:gd name="connsiteX18" fmla="*/ 473964 w 525780"/>
              <a:gd name="connsiteY18" fmla="*/ 2273808 h 2580132"/>
              <a:gd name="connsiteX19" fmla="*/ 428244 w 525780"/>
              <a:gd name="connsiteY19" fmla="*/ 2209800 h 2580132"/>
              <a:gd name="connsiteX20" fmla="*/ 355092 w 525780"/>
              <a:gd name="connsiteY20" fmla="*/ 2081784 h 2580132"/>
              <a:gd name="connsiteX21" fmla="*/ 336804 w 525780"/>
              <a:gd name="connsiteY21" fmla="*/ 1752600 h 2580132"/>
              <a:gd name="connsiteX22" fmla="*/ 309372 w 525780"/>
              <a:gd name="connsiteY22" fmla="*/ 1240536 h 2580132"/>
              <a:gd name="connsiteX23" fmla="*/ 272796 w 525780"/>
              <a:gd name="connsiteY23" fmla="*/ 573024 h 2580132"/>
              <a:gd name="connsiteX24" fmla="*/ 281940 w 525780"/>
              <a:gd name="connsiteY24" fmla="*/ 390144 h 2580132"/>
              <a:gd name="connsiteX25" fmla="*/ 345948 w 525780"/>
              <a:gd name="connsiteY25" fmla="*/ 280416 h 2580132"/>
              <a:gd name="connsiteX26" fmla="*/ 382524 w 525780"/>
              <a:gd name="connsiteY26" fmla="*/ 198120 h 2580132"/>
              <a:gd name="connsiteX27" fmla="*/ 364236 w 525780"/>
              <a:gd name="connsiteY27" fmla="*/ 97536 h 2580132"/>
              <a:gd name="connsiteX28" fmla="*/ 281940 w 525780"/>
              <a:gd name="connsiteY28" fmla="*/ 15240 h 2580132"/>
              <a:gd name="connsiteX29" fmla="*/ 227076 w 525780"/>
              <a:gd name="connsiteY29" fmla="*/ 6096 h 2580132"/>
              <a:gd name="connsiteX30" fmla="*/ 135636 w 525780"/>
              <a:gd name="connsiteY30" fmla="*/ 42672 h 2580132"/>
              <a:gd name="connsiteX0" fmla="*/ 134814 w 524958"/>
              <a:gd name="connsiteY0" fmla="*/ 42672 h 2580132"/>
              <a:gd name="connsiteX1" fmla="*/ 52518 w 524958"/>
              <a:gd name="connsiteY1" fmla="*/ 60960 h 2580132"/>
              <a:gd name="connsiteX2" fmla="*/ 65875 w 524958"/>
              <a:gd name="connsiteY2" fmla="*/ 254573 h 2580132"/>
              <a:gd name="connsiteX3" fmla="*/ 6798 w 524958"/>
              <a:gd name="connsiteY3" fmla="*/ 188976 h 2580132"/>
              <a:gd name="connsiteX4" fmla="*/ 25086 w 524958"/>
              <a:gd name="connsiteY4" fmla="*/ 262128 h 2580132"/>
              <a:gd name="connsiteX5" fmla="*/ 52518 w 524958"/>
              <a:gd name="connsiteY5" fmla="*/ 326136 h 2580132"/>
              <a:gd name="connsiteX6" fmla="*/ 79950 w 524958"/>
              <a:gd name="connsiteY6" fmla="*/ 563880 h 2580132"/>
              <a:gd name="connsiteX7" fmla="*/ 125670 w 524958"/>
              <a:gd name="connsiteY7" fmla="*/ 1149096 h 2580132"/>
              <a:gd name="connsiteX8" fmla="*/ 162246 w 524958"/>
              <a:gd name="connsiteY8" fmla="*/ 1652016 h 2580132"/>
              <a:gd name="connsiteX9" fmla="*/ 153102 w 524958"/>
              <a:gd name="connsiteY9" fmla="*/ 2026920 h 2580132"/>
              <a:gd name="connsiteX10" fmla="*/ 79950 w 524958"/>
              <a:gd name="connsiteY10" fmla="*/ 2209800 h 2580132"/>
              <a:gd name="connsiteX11" fmla="*/ 52518 w 524958"/>
              <a:gd name="connsiteY11" fmla="*/ 2337816 h 2580132"/>
              <a:gd name="connsiteX12" fmla="*/ 79950 w 524958"/>
              <a:gd name="connsiteY12" fmla="*/ 2520696 h 2580132"/>
              <a:gd name="connsiteX13" fmla="*/ 281118 w 524958"/>
              <a:gd name="connsiteY13" fmla="*/ 2484120 h 2580132"/>
              <a:gd name="connsiteX14" fmla="*/ 418278 w 524958"/>
              <a:gd name="connsiteY14" fmla="*/ 2575560 h 2580132"/>
              <a:gd name="connsiteX15" fmla="*/ 409134 w 524958"/>
              <a:gd name="connsiteY15" fmla="*/ 2456688 h 2580132"/>
              <a:gd name="connsiteX16" fmla="*/ 509718 w 524958"/>
              <a:gd name="connsiteY16" fmla="*/ 2410968 h 2580132"/>
              <a:gd name="connsiteX17" fmla="*/ 500574 w 524958"/>
              <a:gd name="connsiteY17" fmla="*/ 2328672 h 2580132"/>
              <a:gd name="connsiteX18" fmla="*/ 473142 w 524958"/>
              <a:gd name="connsiteY18" fmla="*/ 2273808 h 2580132"/>
              <a:gd name="connsiteX19" fmla="*/ 427422 w 524958"/>
              <a:gd name="connsiteY19" fmla="*/ 2209800 h 2580132"/>
              <a:gd name="connsiteX20" fmla="*/ 354270 w 524958"/>
              <a:gd name="connsiteY20" fmla="*/ 2081784 h 2580132"/>
              <a:gd name="connsiteX21" fmla="*/ 335982 w 524958"/>
              <a:gd name="connsiteY21" fmla="*/ 1752600 h 2580132"/>
              <a:gd name="connsiteX22" fmla="*/ 308550 w 524958"/>
              <a:gd name="connsiteY22" fmla="*/ 1240536 h 2580132"/>
              <a:gd name="connsiteX23" fmla="*/ 271974 w 524958"/>
              <a:gd name="connsiteY23" fmla="*/ 573024 h 2580132"/>
              <a:gd name="connsiteX24" fmla="*/ 281118 w 524958"/>
              <a:gd name="connsiteY24" fmla="*/ 390144 h 2580132"/>
              <a:gd name="connsiteX25" fmla="*/ 345126 w 524958"/>
              <a:gd name="connsiteY25" fmla="*/ 280416 h 2580132"/>
              <a:gd name="connsiteX26" fmla="*/ 381702 w 524958"/>
              <a:gd name="connsiteY26" fmla="*/ 198120 h 2580132"/>
              <a:gd name="connsiteX27" fmla="*/ 363414 w 524958"/>
              <a:gd name="connsiteY27" fmla="*/ 97536 h 2580132"/>
              <a:gd name="connsiteX28" fmla="*/ 281118 w 524958"/>
              <a:gd name="connsiteY28" fmla="*/ 15240 h 2580132"/>
              <a:gd name="connsiteX29" fmla="*/ 226254 w 524958"/>
              <a:gd name="connsiteY29" fmla="*/ 6096 h 2580132"/>
              <a:gd name="connsiteX30" fmla="*/ 134814 w 524958"/>
              <a:gd name="connsiteY30" fmla="*/ 42672 h 2580132"/>
              <a:gd name="connsiteX0" fmla="*/ 134814 w 524958"/>
              <a:gd name="connsiteY0" fmla="*/ 42672 h 2580132"/>
              <a:gd name="connsiteX1" fmla="*/ 111595 w 524958"/>
              <a:gd name="connsiteY1" fmla="*/ 139479 h 2580132"/>
              <a:gd name="connsiteX2" fmla="*/ 65875 w 524958"/>
              <a:gd name="connsiteY2" fmla="*/ 254573 h 2580132"/>
              <a:gd name="connsiteX3" fmla="*/ 6798 w 524958"/>
              <a:gd name="connsiteY3" fmla="*/ 188976 h 2580132"/>
              <a:gd name="connsiteX4" fmla="*/ 25086 w 524958"/>
              <a:gd name="connsiteY4" fmla="*/ 262128 h 2580132"/>
              <a:gd name="connsiteX5" fmla="*/ 52518 w 524958"/>
              <a:gd name="connsiteY5" fmla="*/ 326136 h 2580132"/>
              <a:gd name="connsiteX6" fmla="*/ 79950 w 524958"/>
              <a:gd name="connsiteY6" fmla="*/ 563880 h 2580132"/>
              <a:gd name="connsiteX7" fmla="*/ 125670 w 524958"/>
              <a:gd name="connsiteY7" fmla="*/ 1149096 h 2580132"/>
              <a:gd name="connsiteX8" fmla="*/ 162246 w 524958"/>
              <a:gd name="connsiteY8" fmla="*/ 1652016 h 2580132"/>
              <a:gd name="connsiteX9" fmla="*/ 153102 w 524958"/>
              <a:gd name="connsiteY9" fmla="*/ 2026920 h 2580132"/>
              <a:gd name="connsiteX10" fmla="*/ 79950 w 524958"/>
              <a:gd name="connsiteY10" fmla="*/ 2209800 h 2580132"/>
              <a:gd name="connsiteX11" fmla="*/ 52518 w 524958"/>
              <a:gd name="connsiteY11" fmla="*/ 2337816 h 2580132"/>
              <a:gd name="connsiteX12" fmla="*/ 79950 w 524958"/>
              <a:gd name="connsiteY12" fmla="*/ 2520696 h 2580132"/>
              <a:gd name="connsiteX13" fmla="*/ 281118 w 524958"/>
              <a:gd name="connsiteY13" fmla="*/ 2484120 h 2580132"/>
              <a:gd name="connsiteX14" fmla="*/ 418278 w 524958"/>
              <a:gd name="connsiteY14" fmla="*/ 2575560 h 2580132"/>
              <a:gd name="connsiteX15" fmla="*/ 409134 w 524958"/>
              <a:gd name="connsiteY15" fmla="*/ 2456688 h 2580132"/>
              <a:gd name="connsiteX16" fmla="*/ 509718 w 524958"/>
              <a:gd name="connsiteY16" fmla="*/ 2410968 h 2580132"/>
              <a:gd name="connsiteX17" fmla="*/ 500574 w 524958"/>
              <a:gd name="connsiteY17" fmla="*/ 2328672 h 2580132"/>
              <a:gd name="connsiteX18" fmla="*/ 473142 w 524958"/>
              <a:gd name="connsiteY18" fmla="*/ 2273808 h 2580132"/>
              <a:gd name="connsiteX19" fmla="*/ 427422 w 524958"/>
              <a:gd name="connsiteY19" fmla="*/ 2209800 h 2580132"/>
              <a:gd name="connsiteX20" fmla="*/ 354270 w 524958"/>
              <a:gd name="connsiteY20" fmla="*/ 2081784 h 2580132"/>
              <a:gd name="connsiteX21" fmla="*/ 335982 w 524958"/>
              <a:gd name="connsiteY21" fmla="*/ 1752600 h 2580132"/>
              <a:gd name="connsiteX22" fmla="*/ 308550 w 524958"/>
              <a:gd name="connsiteY22" fmla="*/ 1240536 h 2580132"/>
              <a:gd name="connsiteX23" fmla="*/ 271974 w 524958"/>
              <a:gd name="connsiteY23" fmla="*/ 573024 h 2580132"/>
              <a:gd name="connsiteX24" fmla="*/ 281118 w 524958"/>
              <a:gd name="connsiteY24" fmla="*/ 390144 h 2580132"/>
              <a:gd name="connsiteX25" fmla="*/ 345126 w 524958"/>
              <a:gd name="connsiteY25" fmla="*/ 280416 h 2580132"/>
              <a:gd name="connsiteX26" fmla="*/ 381702 w 524958"/>
              <a:gd name="connsiteY26" fmla="*/ 198120 h 2580132"/>
              <a:gd name="connsiteX27" fmla="*/ 363414 w 524958"/>
              <a:gd name="connsiteY27" fmla="*/ 97536 h 2580132"/>
              <a:gd name="connsiteX28" fmla="*/ 281118 w 524958"/>
              <a:gd name="connsiteY28" fmla="*/ 15240 h 2580132"/>
              <a:gd name="connsiteX29" fmla="*/ 226254 w 524958"/>
              <a:gd name="connsiteY29" fmla="*/ 6096 h 2580132"/>
              <a:gd name="connsiteX30" fmla="*/ 134814 w 524958"/>
              <a:gd name="connsiteY30" fmla="*/ 42672 h 2580132"/>
              <a:gd name="connsiteX0" fmla="*/ 193891 w 524958"/>
              <a:gd name="connsiteY0" fmla="*/ 224359 h 2604781"/>
              <a:gd name="connsiteX1" fmla="*/ 111595 w 524958"/>
              <a:gd name="connsiteY1" fmla="*/ 164128 h 2604781"/>
              <a:gd name="connsiteX2" fmla="*/ 65875 w 524958"/>
              <a:gd name="connsiteY2" fmla="*/ 279222 h 2604781"/>
              <a:gd name="connsiteX3" fmla="*/ 6798 w 524958"/>
              <a:gd name="connsiteY3" fmla="*/ 213625 h 2604781"/>
              <a:gd name="connsiteX4" fmla="*/ 25086 w 524958"/>
              <a:gd name="connsiteY4" fmla="*/ 286777 h 2604781"/>
              <a:gd name="connsiteX5" fmla="*/ 52518 w 524958"/>
              <a:gd name="connsiteY5" fmla="*/ 350785 h 2604781"/>
              <a:gd name="connsiteX6" fmla="*/ 79950 w 524958"/>
              <a:gd name="connsiteY6" fmla="*/ 588529 h 2604781"/>
              <a:gd name="connsiteX7" fmla="*/ 125670 w 524958"/>
              <a:gd name="connsiteY7" fmla="*/ 1173745 h 2604781"/>
              <a:gd name="connsiteX8" fmla="*/ 162246 w 524958"/>
              <a:gd name="connsiteY8" fmla="*/ 1676665 h 2604781"/>
              <a:gd name="connsiteX9" fmla="*/ 153102 w 524958"/>
              <a:gd name="connsiteY9" fmla="*/ 2051569 h 2604781"/>
              <a:gd name="connsiteX10" fmla="*/ 79950 w 524958"/>
              <a:gd name="connsiteY10" fmla="*/ 2234449 h 2604781"/>
              <a:gd name="connsiteX11" fmla="*/ 52518 w 524958"/>
              <a:gd name="connsiteY11" fmla="*/ 2362465 h 2604781"/>
              <a:gd name="connsiteX12" fmla="*/ 79950 w 524958"/>
              <a:gd name="connsiteY12" fmla="*/ 2545345 h 2604781"/>
              <a:gd name="connsiteX13" fmla="*/ 281118 w 524958"/>
              <a:gd name="connsiteY13" fmla="*/ 2508769 h 2604781"/>
              <a:gd name="connsiteX14" fmla="*/ 418278 w 524958"/>
              <a:gd name="connsiteY14" fmla="*/ 2600209 h 2604781"/>
              <a:gd name="connsiteX15" fmla="*/ 409134 w 524958"/>
              <a:gd name="connsiteY15" fmla="*/ 2481337 h 2604781"/>
              <a:gd name="connsiteX16" fmla="*/ 509718 w 524958"/>
              <a:gd name="connsiteY16" fmla="*/ 2435617 h 2604781"/>
              <a:gd name="connsiteX17" fmla="*/ 500574 w 524958"/>
              <a:gd name="connsiteY17" fmla="*/ 2353321 h 2604781"/>
              <a:gd name="connsiteX18" fmla="*/ 473142 w 524958"/>
              <a:gd name="connsiteY18" fmla="*/ 2298457 h 2604781"/>
              <a:gd name="connsiteX19" fmla="*/ 427422 w 524958"/>
              <a:gd name="connsiteY19" fmla="*/ 2234449 h 2604781"/>
              <a:gd name="connsiteX20" fmla="*/ 354270 w 524958"/>
              <a:gd name="connsiteY20" fmla="*/ 2106433 h 2604781"/>
              <a:gd name="connsiteX21" fmla="*/ 335982 w 524958"/>
              <a:gd name="connsiteY21" fmla="*/ 1777249 h 2604781"/>
              <a:gd name="connsiteX22" fmla="*/ 308550 w 524958"/>
              <a:gd name="connsiteY22" fmla="*/ 1265185 h 2604781"/>
              <a:gd name="connsiteX23" fmla="*/ 271974 w 524958"/>
              <a:gd name="connsiteY23" fmla="*/ 597673 h 2604781"/>
              <a:gd name="connsiteX24" fmla="*/ 281118 w 524958"/>
              <a:gd name="connsiteY24" fmla="*/ 414793 h 2604781"/>
              <a:gd name="connsiteX25" fmla="*/ 345126 w 524958"/>
              <a:gd name="connsiteY25" fmla="*/ 305065 h 2604781"/>
              <a:gd name="connsiteX26" fmla="*/ 381702 w 524958"/>
              <a:gd name="connsiteY26" fmla="*/ 222769 h 2604781"/>
              <a:gd name="connsiteX27" fmla="*/ 363414 w 524958"/>
              <a:gd name="connsiteY27" fmla="*/ 122185 h 2604781"/>
              <a:gd name="connsiteX28" fmla="*/ 281118 w 524958"/>
              <a:gd name="connsiteY28" fmla="*/ 39889 h 2604781"/>
              <a:gd name="connsiteX29" fmla="*/ 226254 w 524958"/>
              <a:gd name="connsiteY29" fmla="*/ 30745 h 2604781"/>
              <a:gd name="connsiteX30" fmla="*/ 193891 w 524958"/>
              <a:gd name="connsiteY30" fmla="*/ 224359 h 2604781"/>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81702 w 524958"/>
              <a:gd name="connsiteY26" fmla="*/ 203661 h 2585673"/>
              <a:gd name="connsiteX27" fmla="*/ 363414 w 524958"/>
              <a:gd name="connsiteY27" fmla="*/ 103077 h 2585673"/>
              <a:gd name="connsiteX28" fmla="*/ 281118 w 524958"/>
              <a:gd name="connsiteY28" fmla="*/ 20781 h 2585673"/>
              <a:gd name="connsiteX29" fmla="*/ 226254 w 524958"/>
              <a:gd name="connsiteY29" fmla="*/ 11637 h 2585673"/>
              <a:gd name="connsiteX30" fmla="*/ 221536 w 524958"/>
              <a:gd name="connsiteY30" fmla="*/ 90604 h 2585673"/>
              <a:gd name="connsiteX31" fmla="*/ 193891 w 524958"/>
              <a:gd name="connsiteY31"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364476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345126 w 524958"/>
              <a:gd name="connsiteY25" fmla="*/ 364476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345126 w 524958"/>
              <a:gd name="connsiteY25" fmla="*/ 364476 h 2585673"/>
              <a:gd name="connsiteX26" fmla="*/ 280613 w 524958"/>
              <a:gd name="connsiteY26" fmla="*/ 359878 h 2585673"/>
              <a:gd name="connsiteX27" fmla="*/ 290459 w 524958"/>
              <a:gd name="connsiteY27" fmla="*/ 352334 h 2585673"/>
              <a:gd name="connsiteX28" fmla="*/ 381702 w 524958"/>
              <a:gd name="connsiteY28" fmla="*/ 203661 h 2585673"/>
              <a:gd name="connsiteX29" fmla="*/ 363414 w 524958"/>
              <a:gd name="connsiteY29" fmla="*/ 103077 h 2585673"/>
              <a:gd name="connsiteX30" fmla="*/ 281118 w 524958"/>
              <a:gd name="connsiteY30" fmla="*/ 20781 h 2585673"/>
              <a:gd name="connsiteX31" fmla="*/ 226254 w 524958"/>
              <a:gd name="connsiteY31" fmla="*/ 11637 h 2585673"/>
              <a:gd name="connsiteX32" fmla="*/ 221536 w 524958"/>
              <a:gd name="connsiteY32" fmla="*/ 90604 h 2585673"/>
              <a:gd name="connsiteX33" fmla="*/ 193891 w 524958"/>
              <a:gd name="connsiteY33"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286050 w 524958"/>
              <a:gd name="connsiteY25" fmla="*/ 442995 h 2585673"/>
              <a:gd name="connsiteX26" fmla="*/ 280613 w 524958"/>
              <a:gd name="connsiteY26" fmla="*/ 359878 h 2585673"/>
              <a:gd name="connsiteX27" fmla="*/ 290459 w 524958"/>
              <a:gd name="connsiteY27" fmla="*/ 352334 h 2585673"/>
              <a:gd name="connsiteX28" fmla="*/ 381702 w 524958"/>
              <a:gd name="connsiteY28" fmla="*/ 203661 h 2585673"/>
              <a:gd name="connsiteX29" fmla="*/ 363414 w 524958"/>
              <a:gd name="connsiteY29" fmla="*/ 103077 h 2585673"/>
              <a:gd name="connsiteX30" fmla="*/ 281118 w 524958"/>
              <a:gd name="connsiteY30" fmla="*/ 20781 h 2585673"/>
              <a:gd name="connsiteX31" fmla="*/ 226254 w 524958"/>
              <a:gd name="connsiteY31" fmla="*/ 11637 h 2585673"/>
              <a:gd name="connsiteX32" fmla="*/ 221536 w 524958"/>
              <a:gd name="connsiteY32" fmla="*/ 90604 h 2585673"/>
              <a:gd name="connsiteX33" fmla="*/ 193891 w 524958"/>
              <a:gd name="connsiteY33" fmla="*/ 205251 h 2585673"/>
              <a:gd name="connsiteX0" fmla="*/ 193891 w 603487"/>
              <a:gd name="connsiteY0" fmla="*/ 205251 h 2585673"/>
              <a:gd name="connsiteX1" fmla="*/ 111595 w 603487"/>
              <a:gd name="connsiteY1" fmla="*/ 145020 h 2585673"/>
              <a:gd name="connsiteX2" fmla="*/ 65875 w 603487"/>
              <a:gd name="connsiteY2" fmla="*/ 260114 h 2585673"/>
              <a:gd name="connsiteX3" fmla="*/ 6798 w 603487"/>
              <a:gd name="connsiteY3" fmla="*/ 194517 h 2585673"/>
              <a:gd name="connsiteX4" fmla="*/ 25086 w 603487"/>
              <a:gd name="connsiteY4" fmla="*/ 267669 h 2585673"/>
              <a:gd name="connsiteX5" fmla="*/ 52518 w 603487"/>
              <a:gd name="connsiteY5" fmla="*/ 331677 h 2585673"/>
              <a:gd name="connsiteX6" fmla="*/ 79950 w 603487"/>
              <a:gd name="connsiteY6" fmla="*/ 569421 h 2585673"/>
              <a:gd name="connsiteX7" fmla="*/ 125670 w 603487"/>
              <a:gd name="connsiteY7" fmla="*/ 1154637 h 2585673"/>
              <a:gd name="connsiteX8" fmla="*/ 162246 w 603487"/>
              <a:gd name="connsiteY8" fmla="*/ 1657557 h 2585673"/>
              <a:gd name="connsiteX9" fmla="*/ 153102 w 603487"/>
              <a:gd name="connsiteY9" fmla="*/ 2032461 h 2585673"/>
              <a:gd name="connsiteX10" fmla="*/ 79950 w 603487"/>
              <a:gd name="connsiteY10" fmla="*/ 2215341 h 2585673"/>
              <a:gd name="connsiteX11" fmla="*/ 52518 w 603487"/>
              <a:gd name="connsiteY11" fmla="*/ 2343357 h 2585673"/>
              <a:gd name="connsiteX12" fmla="*/ 79950 w 603487"/>
              <a:gd name="connsiteY12" fmla="*/ 2526237 h 2585673"/>
              <a:gd name="connsiteX13" fmla="*/ 281118 w 603487"/>
              <a:gd name="connsiteY13" fmla="*/ 2489661 h 2585673"/>
              <a:gd name="connsiteX14" fmla="*/ 418278 w 603487"/>
              <a:gd name="connsiteY14" fmla="*/ 2581101 h 2585673"/>
              <a:gd name="connsiteX15" fmla="*/ 409134 w 603487"/>
              <a:gd name="connsiteY15" fmla="*/ 2462229 h 2585673"/>
              <a:gd name="connsiteX16" fmla="*/ 509718 w 603487"/>
              <a:gd name="connsiteY16" fmla="*/ 2416509 h 2585673"/>
              <a:gd name="connsiteX17" fmla="*/ 500574 w 603487"/>
              <a:gd name="connsiteY17" fmla="*/ 2334213 h 2585673"/>
              <a:gd name="connsiteX18" fmla="*/ 591295 w 603487"/>
              <a:gd name="connsiteY18" fmla="*/ 2200830 h 2585673"/>
              <a:gd name="connsiteX19" fmla="*/ 427422 w 603487"/>
              <a:gd name="connsiteY19" fmla="*/ 2215341 h 2585673"/>
              <a:gd name="connsiteX20" fmla="*/ 354270 w 603487"/>
              <a:gd name="connsiteY20" fmla="*/ 2087325 h 2585673"/>
              <a:gd name="connsiteX21" fmla="*/ 335982 w 603487"/>
              <a:gd name="connsiteY21" fmla="*/ 1758141 h 2585673"/>
              <a:gd name="connsiteX22" fmla="*/ 308550 w 603487"/>
              <a:gd name="connsiteY22" fmla="*/ 1246077 h 2585673"/>
              <a:gd name="connsiteX23" fmla="*/ 271974 w 603487"/>
              <a:gd name="connsiteY23" fmla="*/ 578565 h 2585673"/>
              <a:gd name="connsiteX24" fmla="*/ 281118 w 603487"/>
              <a:gd name="connsiteY24" fmla="*/ 552723 h 2585673"/>
              <a:gd name="connsiteX25" fmla="*/ 286050 w 603487"/>
              <a:gd name="connsiteY25" fmla="*/ 442995 h 2585673"/>
              <a:gd name="connsiteX26" fmla="*/ 280613 w 603487"/>
              <a:gd name="connsiteY26" fmla="*/ 359878 h 2585673"/>
              <a:gd name="connsiteX27" fmla="*/ 290459 w 603487"/>
              <a:gd name="connsiteY27" fmla="*/ 352334 h 2585673"/>
              <a:gd name="connsiteX28" fmla="*/ 381702 w 603487"/>
              <a:gd name="connsiteY28" fmla="*/ 203661 h 2585673"/>
              <a:gd name="connsiteX29" fmla="*/ 363414 w 603487"/>
              <a:gd name="connsiteY29" fmla="*/ 103077 h 2585673"/>
              <a:gd name="connsiteX30" fmla="*/ 281118 w 603487"/>
              <a:gd name="connsiteY30" fmla="*/ 20781 h 2585673"/>
              <a:gd name="connsiteX31" fmla="*/ 226254 w 603487"/>
              <a:gd name="connsiteY31" fmla="*/ 11637 h 2585673"/>
              <a:gd name="connsiteX32" fmla="*/ 221536 w 603487"/>
              <a:gd name="connsiteY32" fmla="*/ 90604 h 2585673"/>
              <a:gd name="connsiteX33" fmla="*/ 193891 w 603487"/>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354270 w 598795"/>
              <a:gd name="connsiteY20" fmla="*/ 2087325 h 2585673"/>
              <a:gd name="connsiteX21" fmla="*/ 335982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472423 w 598795"/>
              <a:gd name="connsiteY20" fmla="*/ 2008806 h 2585673"/>
              <a:gd name="connsiteX21" fmla="*/ 335982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472423 w 598795"/>
              <a:gd name="connsiteY20" fmla="*/ 2008806 h 2585673"/>
              <a:gd name="connsiteX21" fmla="*/ 395058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09134 w 593641"/>
              <a:gd name="connsiteY15" fmla="*/ 2462229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462229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383711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383711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493603"/>
              <a:gd name="connsiteX1" fmla="*/ 111595 w 593641"/>
              <a:gd name="connsiteY1" fmla="*/ 145020 h 2493603"/>
              <a:gd name="connsiteX2" fmla="*/ 65875 w 593641"/>
              <a:gd name="connsiteY2" fmla="*/ 260114 h 2493603"/>
              <a:gd name="connsiteX3" fmla="*/ 6798 w 593641"/>
              <a:gd name="connsiteY3" fmla="*/ 194517 h 2493603"/>
              <a:gd name="connsiteX4" fmla="*/ 25086 w 593641"/>
              <a:gd name="connsiteY4" fmla="*/ 267669 h 2493603"/>
              <a:gd name="connsiteX5" fmla="*/ 52518 w 593641"/>
              <a:gd name="connsiteY5" fmla="*/ 331677 h 2493603"/>
              <a:gd name="connsiteX6" fmla="*/ 79950 w 593641"/>
              <a:gd name="connsiteY6" fmla="*/ 569421 h 2493603"/>
              <a:gd name="connsiteX7" fmla="*/ 125670 w 593641"/>
              <a:gd name="connsiteY7" fmla="*/ 1154637 h 2493603"/>
              <a:gd name="connsiteX8" fmla="*/ 162246 w 593641"/>
              <a:gd name="connsiteY8" fmla="*/ 1657557 h 2493603"/>
              <a:gd name="connsiteX9" fmla="*/ 153102 w 593641"/>
              <a:gd name="connsiteY9" fmla="*/ 2032461 h 2493603"/>
              <a:gd name="connsiteX10" fmla="*/ 79950 w 593641"/>
              <a:gd name="connsiteY10" fmla="*/ 2215341 h 2493603"/>
              <a:gd name="connsiteX11" fmla="*/ 52518 w 593641"/>
              <a:gd name="connsiteY11" fmla="*/ 2343357 h 2493603"/>
              <a:gd name="connsiteX12" fmla="*/ 257179 w 593641"/>
              <a:gd name="connsiteY12" fmla="*/ 2369199 h 2493603"/>
              <a:gd name="connsiteX13" fmla="*/ 281118 w 593641"/>
              <a:gd name="connsiteY13" fmla="*/ 2489661 h 2493603"/>
              <a:gd name="connsiteX14" fmla="*/ 359202 w 593641"/>
              <a:gd name="connsiteY14" fmla="*/ 2345544 h 2493603"/>
              <a:gd name="connsiteX15" fmla="*/ 468211 w 593641"/>
              <a:gd name="connsiteY15" fmla="*/ 2383711 h 2493603"/>
              <a:gd name="connsiteX16" fmla="*/ 509718 w 593641"/>
              <a:gd name="connsiteY16" fmla="*/ 2416509 h 2493603"/>
              <a:gd name="connsiteX17" fmla="*/ 559650 w 593641"/>
              <a:gd name="connsiteY17" fmla="*/ 2334214 h 2493603"/>
              <a:gd name="connsiteX18" fmla="*/ 591295 w 593641"/>
              <a:gd name="connsiteY18" fmla="*/ 2200830 h 2493603"/>
              <a:gd name="connsiteX19" fmla="*/ 545575 w 593641"/>
              <a:gd name="connsiteY19" fmla="*/ 2136822 h 2493603"/>
              <a:gd name="connsiteX20" fmla="*/ 472423 w 593641"/>
              <a:gd name="connsiteY20" fmla="*/ 2008806 h 2493603"/>
              <a:gd name="connsiteX21" fmla="*/ 395058 w 593641"/>
              <a:gd name="connsiteY21" fmla="*/ 1758141 h 2493603"/>
              <a:gd name="connsiteX22" fmla="*/ 308550 w 593641"/>
              <a:gd name="connsiteY22" fmla="*/ 1246077 h 2493603"/>
              <a:gd name="connsiteX23" fmla="*/ 271974 w 593641"/>
              <a:gd name="connsiteY23" fmla="*/ 578565 h 2493603"/>
              <a:gd name="connsiteX24" fmla="*/ 281118 w 593641"/>
              <a:gd name="connsiteY24" fmla="*/ 552723 h 2493603"/>
              <a:gd name="connsiteX25" fmla="*/ 286050 w 593641"/>
              <a:gd name="connsiteY25" fmla="*/ 442995 h 2493603"/>
              <a:gd name="connsiteX26" fmla="*/ 280613 w 593641"/>
              <a:gd name="connsiteY26" fmla="*/ 359878 h 2493603"/>
              <a:gd name="connsiteX27" fmla="*/ 290459 w 593641"/>
              <a:gd name="connsiteY27" fmla="*/ 352334 h 2493603"/>
              <a:gd name="connsiteX28" fmla="*/ 381702 w 593641"/>
              <a:gd name="connsiteY28" fmla="*/ 203661 h 2493603"/>
              <a:gd name="connsiteX29" fmla="*/ 363414 w 593641"/>
              <a:gd name="connsiteY29" fmla="*/ 103077 h 2493603"/>
              <a:gd name="connsiteX30" fmla="*/ 281118 w 593641"/>
              <a:gd name="connsiteY30" fmla="*/ 20781 h 2493603"/>
              <a:gd name="connsiteX31" fmla="*/ 226254 w 593641"/>
              <a:gd name="connsiteY31" fmla="*/ 11637 h 2493603"/>
              <a:gd name="connsiteX32" fmla="*/ 221536 w 593641"/>
              <a:gd name="connsiteY32" fmla="*/ 90604 h 2493603"/>
              <a:gd name="connsiteX33" fmla="*/ 193891 w 593641"/>
              <a:gd name="connsiteY33" fmla="*/ 205251 h 2493603"/>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79950 w 593641"/>
              <a:gd name="connsiteY10" fmla="*/ 2215341 h 2424759"/>
              <a:gd name="connsiteX11" fmla="*/ 52518 w 593641"/>
              <a:gd name="connsiteY11" fmla="*/ 2343357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79950 w 593641"/>
              <a:gd name="connsiteY10" fmla="*/ 2215341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84746 w 593641"/>
              <a:gd name="connsiteY7" fmla="*/ 997600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139026 w 593641"/>
              <a:gd name="connsiteY6" fmla="*/ 569421 h 2424759"/>
              <a:gd name="connsiteX7" fmla="*/ 184746 w 593641"/>
              <a:gd name="connsiteY7" fmla="*/ 997600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54433 w 595556"/>
              <a:gd name="connsiteY6" fmla="*/ 331677 h 2424759"/>
              <a:gd name="connsiteX7" fmla="*/ 140941 w 595556"/>
              <a:gd name="connsiteY7" fmla="*/ 569421 h 2424759"/>
              <a:gd name="connsiteX8" fmla="*/ 186661 w 595556"/>
              <a:gd name="connsiteY8" fmla="*/ 997600 h 2424759"/>
              <a:gd name="connsiteX9" fmla="*/ 223237 w 595556"/>
              <a:gd name="connsiteY9" fmla="*/ 1422000 h 2424759"/>
              <a:gd name="connsiteX10" fmla="*/ 273169 w 595556"/>
              <a:gd name="connsiteY10" fmla="*/ 1718385 h 2424759"/>
              <a:gd name="connsiteX11" fmla="*/ 318171 w 595556"/>
              <a:gd name="connsiteY11" fmla="*/ 1979784 h 2424759"/>
              <a:gd name="connsiteX12" fmla="*/ 290739 w 595556"/>
              <a:gd name="connsiteY12" fmla="*/ 2186319 h 2424759"/>
              <a:gd name="connsiteX13" fmla="*/ 259094 w 595556"/>
              <a:gd name="connsiteY13" fmla="*/ 2369199 h 2424759"/>
              <a:gd name="connsiteX14" fmla="*/ 283033 w 595556"/>
              <a:gd name="connsiteY14" fmla="*/ 2411143 h 2424759"/>
              <a:gd name="connsiteX15" fmla="*/ 361117 w 595556"/>
              <a:gd name="connsiteY15" fmla="*/ 2345544 h 2424759"/>
              <a:gd name="connsiteX16" fmla="*/ 470126 w 595556"/>
              <a:gd name="connsiteY16" fmla="*/ 2383711 h 2424759"/>
              <a:gd name="connsiteX17" fmla="*/ 511633 w 595556"/>
              <a:gd name="connsiteY17" fmla="*/ 2416509 h 2424759"/>
              <a:gd name="connsiteX18" fmla="*/ 561565 w 595556"/>
              <a:gd name="connsiteY18" fmla="*/ 2334214 h 2424759"/>
              <a:gd name="connsiteX19" fmla="*/ 593210 w 595556"/>
              <a:gd name="connsiteY19" fmla="*/ 2200830 h 2424759"/>
              <a:gd name="connsiteX20" fmla="*/ 547490 w 595556"/>
              <a:gd name="connsiteY20" fmla="*/ 2136822 h 2424759"/>
              <a:gd name="connsiteX21" fmla="*/ 474338 w 595556"/>
              <a:gd name="connsiteY21" fmla="*/ 2008806 h 2424759"/>
              <a:gd name="connsiteX22" fmla="*/ 396973 w 595556"/>
              <a:gd name="connsiteY22" fmla="*/ 1758141 h 2424759"/>
              <a:gd name="connsiteX23" fmla="*/ 310465 w 595556"/>
              <a:gd name="connsiteY23" fmla="*/ 1246077 h 2424759"/>
              <a:gd name="connsiteX24" fmla="*/ 273889 w 595556"/>
              <a:gd name="connsiteY24" fmla="*/ 578565 h 2424759"/>
              <a:gd name="connsiteX25" fmla="*/ 283033 w 595556"/>
              <a:gd name="connsiteY25" fmla="*/ 552723 h 2424759"/>
              <a:gd name="connsiteX26" fmla="*/ 287965 w 595556"/>
              <a:gd name="connsiteY26" fmla="*/ 442995 h 2424759"/>
              <a:gd name="connsiteX27" fmla="*/ 282528 w 595556"/>
              <a:gd name="connsiteY27" fmla="*/ 359878 h 2424759"/>
              <a:gd name="connsiteX28" fmla="*/ 292374 w 595556"/>
              <a:gd name="connsiteY28" fmla="*/ 352334 h 2424759"/>
              <a:gd name="connsiteX29" fmla="*/ 383617 w 595556"/>
              <a:gd name="connsiteY29" fmla="*/ 203661 h 2424759"/>
              <a:gd name="connsiteX30" fmla="*/ 365329 w 595556"/>
              <a:gd name="connsiteY30" fmla="*/ 103077 h 2424759"/>
              <a:gd name="connsiteX31" fmla="*/ 283033 w 595556"/>
              <a:gd name="connsiteY31" fmla="*/ 20781 h 2424759"/>
              <a:gd name="connsiteX32" fmla="*/ 228169 w 595556"/>
              <a:gd name="connsiteY32" fmla="*/ 11637 h 2424759"/>
              <a:gd name="connsiteX33" fmla="*/ 223451 w 595556"/>
              <a:gd name="connsiteY33" fmla="*/ 90604 h 2424759"/>
              <a:gd name="connsiteX34" fmla="*/ 195806 w 595556"/>
              <a:gd name="connsiteY34"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80683 w 595556"/>
              <a:gd name="connsiteY6" fmla="*/ 340250 h 2424759"/>
              <a:gd name="connsiteX7" fmla="*/ 54433 w 595556"/>
              <a:gd name="connsiteY7" fmla="*/ 331677 h 2424759"/>
              <a:gd name="connsiteX8" fmla="*/ 140941 w 595556"/>
              <a:gd name="connsiteY8" fmla="*/ 569421 h 2424759"/>
              <a:gd name="connsiteX9" fmla="*/ 186661 w 595556"/>
              <a:gd name="connsiteY9" fmla="*/ 997600 h 2424759"/>
              <a:gd name="connsiteX10" fmla="*/ 223237 w 595556"/>
              <a:gd name="connsiteY10" fmla="*/ 1422000 h 2424759"/>
              <a:gd name="connsiteX11" fmla="*/ 273169 w 595556"/>
              <a:gd name="connsiteY11" fmla="*/ 1718385 h 2424759"/>
              <a:gd name="connsiteX12" fmla="*/ 318171 w 595556"/>
              <a:gd name="connsiteY12" fmla="*/ 1979784 h 2424759"/>
              <a:gd name="connsiteX13" fmla="*/ 290739 w 595556"/>
              <a:gd name="connsiteY13" fmla="*/ 2186319 h 2424759"/>
              <a:gd name="connsiteX14" fmla="*/ 259094 w 595556"/>
              <a:gd name="connsiteY14" fmla="*/ 2369199 h 2424759"/>
              <a:gd name="connsiteX15" fmla="*/ 283033 w 595556"/>
              <a:gd name="connsiteY15" fmla="*/ 2411143 h 2424759"/>
              <a:gd name="connsiteX16" fmla="*/ 361117 w 595556"/>
              <a:gd name="connsiteY16" fmla="*/ 2345544 h 2424759"/>
              <a:gd name="connsiteX17" fmla="*/ 470126 w 595556"/>
              <a:gd name="connsiteY17" fmla="*/ 2383711 h 2424759"/>
              <a:gd name="connsiteX18" fmla="*/ 511633 w 595556"/>
              <a:gd name="connsiteY18" fmla="*/ 2416509 h 2424759"/>
              <a:gd name="connsiteX19" fmla="*/ 561565 w 595556"/>
              <a:gd name="connsiteY19" fmla="*/ 2334214 h 2424759"/>
              <a:gd name="connsiteX20" fmla="*/ 593210 w 595556"/>
              <a:gd name="connsiteY20" fmla="*/ 2200830 h 2424759"/>
              <a:gd name="connsiteX21" fmla="*/ 547490 w 595556"/>
              <a:gd name="connsiteY21" fmla="*/ 2136822 h 2424759"/>
              <a:gd name="connsiteX22" fmla="*/ 474338 w 595556"/>
              <a:gd name="connsiteY22" fmla="*/ 2008806 h 2424759"/>
              <a:gd name="connsiteX23" fmla="*/ 396973 w 595556"/>
              <a:gd name="connsiteY23" fmla="*/ 1758141 h 2424759"/>
              <a:gd name="connsiteX24" fmla="*/ 310465 w 595556"/>
              <a:gd name="connsiteY24" fmla="*/ 1246077 h 2424759"/>
              <a:gd name="connsiteX25" fmla="*/ 273889 w 595556"/>
              <a:gd name="connsiteY25" fmla="*/ 578565 h 2424759"/>
              <a:gd name="connsiteX26" fmla="*/ 283033 w 595556"/>
              <a:gd name="connsiteY26" fmla="*/ 552723 h 2424759"/>
              <a:gd name="connsiteX27" fmla="*/ 287965 w 595556"/>
              <a:gd name="connsiteY27" fmla="*/ 442995 h 2424759"/>
              <a:gd name="connsiteX28" fmla="*/ 282528 w 595556"/>
              <a:gd name="connsiteY28" fmla="*/ 359878 h 2424759"/>
              <a:gd name="connsiteX29" fmla="*/ 292374 w 595556"/>
              <a:gd name="connsiteY29" fmla="*/ 352334 h 2424759"/>
              <a:gd name="connsiteX30" fmla="*/ 383617 w 595556"/>
              <a:gd name="connsiteY30" fmla="*/ 203661 h 2424759"/>
              <a:gd name="connsiteX31" fmla="*/ 365329 w 595556"/>
              <a:gd name="connsiteY31" fmla="*/ 103077 h 2424759"/>
              <a:gd name="connsiteX32" fmla="*/ 283033 w 595556"/>
              <a:gd name="connsiteY32" fmla="*/ 20781 h 2424759"/>
              <a:gd name="connsiteX33" fmla="*/ 228169 w 595556"/>
              <a:gd name="connsiteY33" fmla="*/ 11637 h 2424759"/>
              <a:gd name="connsiteX34" fmla="*/ 223451 w 595556"/>
              <a:gd name="connsiteY34" fmla="*/ 90604 h 2424759"/>
              <a:gd name="connsiteX35" fmla="*/ 195806 w 595556"/>
              <a:gd name="connsiteY35"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80683 w 595556"/>
              <a:gd name="connsiteY6" fmla="*/ 340250 h 2424759"/>
              <a:gd name="connsiteX7" fmla="*/ 113510 w 595556"/>
              <a:gd name="connsiteY7" fmla="*/ 488715 h 2424759"/>
              <a:gd name="connsiteX8" fmla="*/ 140941 w 595556"/>
              <a:gd name="connsiteY8" fmla="*/ 569421 h 2424759"/>
              <a:gd name="connsiteX9" fmla="*/ 186661 w 595556"/>
              <a:gd name="connsiteY9" fmla="*/ 997600 h 2424759"/>
              <a:gd name="connsiteX10" fmla="*/ 223237 w 595556"/>
              <a:gd name="connsiteY10" fmla="*/ 1422000 h 2424759"/>
              <a:gd name="connsiteX11" fmla="*/ 273169 w 595556"/>
              <a:gd name="connsiteY11" fmla="*/ 1718385 h 2424759"/>
              <a:gd name="connsiteX12" fmla="*/ 318171 w 595556"/>
              <a:gd name="connsiteY12" fmla="*/ 1979784 h 2424759"/>
              <a:gd name="connsiteX13" fmla="*/ 290739 w 595556"/>
              <a:gd name="connsiteY13" fmla="*/ 2186319 h 2424759"/>
              <a:gd name="connsiteX14" fmla="*/ 259094 w 595556"/>
              <a:gd name="connsiteY14" fmla="*/ 2369199 h 2424759"/>
              <a:gd name="connsiteX15" fmla="*/ 283033 w 595556"/>
              <a:gd name="connsiteY15" fmla="*/ 2411143 h 2424759"/>
              <a:gd name="connsiteX16" fmla="*/ 361117 w 595556"/>
              <a:gd name="connsiteY16" fmla="*/ 2345544 h 2424759"/>
              <a:gd name="connsiteX17" fmla="*/ 470126 w 595556"/>
              <a:gd name="connsiteY17" fmla="*/ 2383711 h 2424759"/>
              <a:gd name="connsiteX18" fmla="*/ 511633 w 595556"/>
              <a:gd name="connsiteY18" fmla="*/ 2416509 h 2424759"/>
              <a:gd name="connsiteX19" fmla="*/ 561565 w 595556"/>
              <a:gd name="connsiteY19" fmla="*/ 2334214 h 2424759"/>
              <a:gd name="connsiteX20" fmla="*/ 593210 w 595556"/>
              <a:gd name="connsiteY20" fmla="*/ 2200830 h 2424759"/>
              <a:gd name="connsiteX21" fmla="*/ 547490 w 595556"/>
              <a:gd name="connsiteY21" fmla="*/ 2136822 h 2424759"/>
              <a:gd name="connsiteX22" fmla="*/ 474338 w 595556"/>
              <a:gd name="connsiteY22" fmla="*/ 2008806 h 2424759"/>
              <a:gd name="connsiteX23" fmla="*/ 396973 w 595556"/>
              <a:gd name="connsiteY23" fmla="*/ 1758141 h 2424759"/>
              <a:gd name="connsiteX24" fmla="*/ 310465 w 595556"/>
              <a:gd name="connsiteY24" fmla="*/ 1246077 h 2424759"/>
              <a:gd name="connsiteX25" fmla="*/ 273889 w 595556"/>
              <a:gd name="connsiteY25" fmla="*/ 578565 h 2424759"/>
              <a:gd name="connsiteX26" fmla="*/ 283033 w 595556"/>
              <a:gd name="connsiteY26" fmla="*/ 552723 h 2424759"/>
              <a:gd name="connsiteX27" fmla="*/ 287965 w 595556"/>
              <a:gd name="connsiteY27" fmla="*/ 442995 h 2424759"/>
              <a:gd name="connsiteX28" fmla="*/ 282528 w 595556"/>
              <a:gd name="connsiteY28" fmla="*/ 359878 h 2424759"/>
              <a:gd name="connsiteX29" fmla="*/ 292374 w 595556"/>
              <a:gd name="connsiteY29" fmla="*/ 352334 h 2424759"/>
              <a:gd name="connsiteX30" fmla="*/ 383617 w 595556"/>
              <a:gd name="connsiteY30" fmla="*/ 203661 h 2424759"/>
              <a:gd name="connsiteX31" fmla="*/ 365329 w 595556"/>
              <a:gd name="connsiteY31" fmla="*/ 103077 h 2424759"/>
              <a:gd name="connsiteX32" fmla="*/ 283033 w 595556"/>
              <a:gd name="connsiteY32" fmla="*/ 20781 h 2424759"/>
              <a:gd name="connsiteX33" fmla="*/ 228169 w 595556"/>
              <a:gd name="connsiteY33" fmla="*/ 11637 h 2424759"/>
              <a:gd name="connsiteX34" fmla="*/ 223451 w 595556"/>
              <a:gd name="connsiteY34" fmla="*/ 90604 h 2424759"/>
              <a:gd name="connsiteX35" fmla="*/ 195806 w 595556"/>
              <a:gd name="connsiteY35" fmla="*/ 205251 h 2424759"/>
              <a:gd name="connsiteX0" fmla="*/ 188226 w 587976"/>
              <a:gd name="connsiteY0" fmla="*/ 205251 h 2424759"/>
              <a:gd name="connsiteX1" fmla="*/ 105930 w 587976"/>
              <a:gd name="connsiteY1" fmla="*/ 145020 h 2424759"/>
              <a:gd name="connsiteX2" fmla="*/ 60210 w 587976"/>
              <a:gd name="connsiteY2" fmla="*/ 260114 h 2424759"/>
              <a:gd name="connsiteX3" fmla="*/ 1133 w 587976"/>
              <a:gd name="connsiteY3" fmla="*/ 194517 h 2424759"/>
              <a:gd name="connsiteX4" fmla="*/ 53411 w 587976"/>
              <a:gd name="connsiteY4" fmla="*/ 268274 h 2424759"/>
              <a:gd name="connsiteX5" fmla="*/ 19421 w 587976"/>
              <a:gd name="connsiteY5" fmla="*/ 267669 h 2424759"/>
              <a:gd name="connsiteX6" fmla="*/ 73103 w 587976"/>
              <a:gd name="connsiteY6" fmla="*/ 340250 h 2424759"/>
              <a:gd name="connsiteX7" fmla="*/ 105930 w 587976"/>
              <a:gd name="connsiteY7" fmla="*/ 488715 h 2424759"/>
              <a:gd name="connsiteX8" fmla="*/ 133361 w 587976"/>
              <a:gd name="connsiteY8" fmla="*/ 569421 h 2424759"/>
              <a:gd name="connsiteX9" fmla="*/ 179081 w 587976"/>
              <a:gd name="connsiteY9" fmla="*/ 997600 h 2424759"/>
              <a:gd name="connsiteX10" fmla="*/ 215657 w 587976"/>
              <a:gd name="connsiteY10" fmla="*/ 1422000 h 2424759"/>
              <a:gd name="connsiteX11" fmla="*/ 265589 w 587976"/>
              <a:gd name="connsiteY11" fmla="*/ 1718385 h 2424759"/>
              <a:gd name="connsiteX12" fmla="*/ 310591 w 587976"/>
              <a:gd name="connsiteY12" fmla="*/ 1979784 h 2424759"/>
              <a:gd name="connsiteX13" fmla="*/ 283159 w 587976"/>
              <a:gd name="connsiteY13" fmla="*/ 2186319 h 2424759"/>
              <a:gd name="connsiteX14" fmla="*/ 251514 w 587976"/>
              <a:gd name="connsiteY14" fmla="*/ 2369199 h 2424759"/>
              <a:gd name="connsiteX15" fmla="*/ 275453 w 587976"/>
              <a:gd name="connsiteY15" fmla="*/ 2411143 h 2424759"/>
              <a:gd name="connsiteX16" fmla="*/ 353537 w 587976"/>
              <a:gd name="connsiteY16" fmla="*/ 2345544 h 2424759"/>
              <a:gd name="connsiteX17" fmla="*/ 462546 w 587976"/>
              <a:gd name="connsiteY17" fmla="*/ 2383711 h 2424759"/>
              <a:gd name="connsiteX18" fmla="*/ 504053 w 587976"/>
              <a:gd name="connsiteY18" fmla="*/ 2416509 h 2424759"/>
              <a:gd name="connsiteX19" fmla="*/ 553985 w 587976"/>
              <a:gd name="connsiteY19" fmla="*/ 2334214 h 2424759"/>
              <a:gd name="connsiteX20" fmla="*/ 585630 w 587976"/>
              <a:gd name="connsiteY20" fmla="*/ 2200830 h 2424759"/>
              <a:gd name="connsiteX21" fmla="*/ 539910 w 587976"/>
              <a:gd name="connsiteY21" fmla="*/ 2136822 h 2424759"/>
              <a:gd name="connsiteX22" fmla="*/ 466758 w 587976"/>
              <a:gd name="connsiteY22" fmla="*/ 2008806 h 2424759"/>
              <a:gd name="connsiteX23" fmla="*/ 389393 w 587976"/>
              <a:gd name="connsiteY23" fmla="*/ 1758141 h 2424759"/>
              <a:gd name="connsiteX24" fmla="*/ 302885 w 587976"/>
              <a:gd name="connsiteY24" fmla="*/ 1246077 h 2424759"/>
              <a:gd name="connsiteX25" fmla="*/ 266309 w 587976"/>
              <a:gd name="connsiteY25" fmla="*/ 578565 h 2424759"/>
              <a:gd name="connsiteX26" fmla="*/ 275453 w 587976"/>
              <a:gd name="connsiteY26" fmla="*/ 552723 h 2424759"/>
              <a:gd name="connsiteX27" fmla="*/ 280385 w 587976"/>
              <a:gd name="connsiteY27" fmla="*/ 442995 h 2424759"/>
              <a:gd name="connsiteX28" fmla="*/ 274948 w 587976"/>
              <a:gd name="connsiteY28" fmla="*/ 359878 h 2424759"/>
              <a:gd name="connsiteX29" fmla="*/ 284794 w 587976"/>
              <a:gd name="connsiteY29" fmla="*/ 352334 h 2424759"/>
              <a:gd name="connsiteX30" fmla="*/ 376037 w 587976"/>
              <a:gd name="connsiteY30" fmla="*/ 203661 h 2424759"/>
              <a:gd name="connsiteX31" fmla="*/ 357749 w 587976"/>
              <a:gd name="connsiteY31" fmla="*/ 103077 h 2424759"/>
              <a:gd name="connsiteX32" fmla="*/ 275453 w 587976"/>
              <a:gd name="connsiteY32" fmla="*/ 20781 h 2424759"/>
              <a:gd name="connsiteX33" fmla="*/ 220589 w 587976"/>
              <a:gd name="connsiteY33" fmla="*/ 11637 h 2424759"/>
              <a:gd name="connsiteX34" fmla="*/ 215871 w 587976"/>
              <a:gd name="connsiteY34" fmla="*/ 90604 h 2424759"/>
              <a:gd name="connsiteX35" fmla="*/ 188226 w 587976"/>
              <a:gd name="connsiteY35"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33237 w 587852"/>
              <a:gd name="connsiteY9" fmla="*/ 569421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92313 w 587852"/>
              <a:gd name="connsiteY9" fmla="*/ 804978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33237 w 587852"/>
              <a:gd name="connsiteY9" fmla="*/ 647940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78373 w 587852"/>
              <a:gd name="connsiteY6" fmla="*/ 267669 h 2424759"/>
              <a:gd name="connsiteX7" fmla="*/ 72979 w 587852"/>
              <a:gd name="connsiteY7" fmla="*/ 340250 h 2424759"/>
              <a:gd name="connsiteX8" fmla="*/ 105806 w 587852"/>
              <a:gd name="connsiteY8" fmla="*/ 488715 h 2424759"/>
              <a:gd name="connsiteX9" fmla="*/ 133237 w 587852"/>
              <a:gd name="connsiteY9" fmla="*/ 647940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578565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418769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72088 w 571838"/>
              <a:gd name="connsiteY0" fmla="*/ 205251 h 2424759"/>
              <a:gd name="connsiteX1" fmla="*/ 89792 w 571838"/>
              <a:gd name="connsiteY1" fmla="*/ 145020 h 2424759"/>
              <a:gd name="connsiteX2" fmla="*/ 44072 w 571838"/>
              <a:gd name="connsiteY2" fmla="*/ 260114 h 2424759"/>
              <a:gd name="connsiteX3" fmla="*/ 44071 w 571838"/>
              <a:gd name="connsiteY3" fmla="*/ 194517 h 2424759"/>
              <a:gd name="connsiteX4" fmla="*/ 50127 w 571838"/>
              <a:gd name="connsiteY4" fmla="*/ 268273 h 2424759"/>
              <a:gd name="connsiteX5" fmla="*/ 37273 w 571838"/>
              <a:gd name="connsiteY5" fmla="*/ 268274 h 2424759"/>
              <a:gd name="connsiteX6" fmla="*/ 3282 w 571838"/>
              <a:gd name="connsiteY6" fmla="*/ 346188 h 2424759"/>
              <a:gd name="connsiteX7" fmla="*/ 56965 w 571838"/>
              <a:gd name="connsiteY7" fmla="*/ 418769 h 2424759"/>
              <a:gd name="connsiteX8" fmla="*/ 89792 w 571838"/>
              <a:gd name="connsiteY8" fmla="*/ 488715 h 2424759"/>
              <a:gd name="connsiteX9" fmla="*/ 117223 w 571838"/>
              <a:gd name="connsiteY9" fmla="*/ 647940 h 2424759"/>
              <a:gd name="connsiteX10" fmla="*/ 162943 w 571838"/>
              <a:gd name="connsiteY10" fmla="*/ 997600 h 2424759"/>
              <a:gd name="connsiteX11" fmla="*/ 199519 w 571838"/>
              <a:gd name="connsiteY11" fmla="*/ 1422000 h 2424759"/>
              <a:gd name="connsiteX12" fmla="*/ 249451 w 571838"/>
              <a:gd name="connsiteY12" fmla="*/ 1718385 h 2424759"/>
              <a:gd name="connsiteX13" fmla="*/ 294453 w 571838"/>
              <a:gd name="connsiteY13" fmla="*/ 1979784 h 2424759"/>
              <a:gd name="connsiteX14" fmla="*/ 267021 w 571838"/>
              <a:gd name="connsiteY14" fmla="*/ 2186319 h 2424759"/>
              <a:gd name="connsiteX15" fmla="*/ 235376 w 571838"/>
              <a:gd name="connsiteY15" fmla="*/ 2369199 h 2424759"/>
              <a:gd name="connsiteX16" fmla="*/ 259315 w 571838"/>
              <a:gd name="connsiteY16" fmla="*/ 2411143 h 2424759"/>
              <a:gd name="connsiteX17" fmla="*/ 337399 w 571838"/>
              <a:gd name="connsiteY17" fmla="*/ 2345544 h 2424759"/>
              <a:gd name="connsiteX18" fmla="*/ 446408 w 571838"/>
              <a:gd name="connsiteY18" fmla="*/ 2383711 h 2424759"/>
              <a:gd name="connsiteX19" fmla="*/ 487915 w 571838"/>
              <a:gd name="connsiteY19" fmla="*/ 2416509 h 2424759"/>
              <a:gd name="connsiteX20" fmla="*/ 537847 w 571838"/>
              <a:gd name="connsiteY20" fmla="*/ 2334214 h 2424759"/>
              <a:gd name="connsiteX21" fmla="*/ 569492 w 571838"/>
              <a:gd name="connsiteY21" fmla="*/ 2200830 h 2424759"/>
              <a:gd name="connsiteX22" fmla="*/ 523772 w 571838"/>
              <a:gd name="connsiteY22" fmla="*/ 2136822 h 2424759"/>
              <a:gd name="connsiteX23" fmla="*/ 450620 w 571838"/>
              <a:gd name="connsiteY23" fmla="*/ 2008806 h 2424759"/>
              <a:gd name="connsiteX24" fmla="*/ 373255 w 571838"/>
              <a:gd name="connsiteY24" fmla="*/ 1758141 h 2424759"/>
              <a:gd name="connsiteX25" fmla="*/ 286747 w 571838"/>
              <a:gd name="connsiteY25" fmla="*/ 1246077 h 2424759"/>
              <a:gd name="connsiteX26" fmla="*/ 250171 w 571838"/>
              <a:gd name="connsiteY26" fmla="*/ 814122 h 2424759"/>
              <a:gd name="connsiteX27" fmla="*/ 259315 w 571838"/>
              <a:gd name="connsiteY27" fmla="*/ 552723 h 2424759"/>
              <a:gd name="connsiteX28" fmla="*/ 264247 w 571838"/>
              <a:gd name="connsiteY28" fmla="*/ 442995 h 2424759"/>
              <a:gd name="connsiteX29" fmla="*/ 258810 w 571838"/>
              <a:gd name="connsiteY29" fmla="*/ 359878 h 2424759"/>
              <a:gd name="connsiteX30" fmla="*/ 268656 w 571838"/>
              <a:gd name="connsiteY30" fmla="*/ 352334 h 2424759"/>
              <a:gd name="connsiteX31" fmla="*/ 359899 w 571838"/>
              <a:gd name="connsiteY31" fmla="*/ 203661 h 2424759"/>
              <a:gd name="connsiteX32" fmla="*/ 341611 w 571838"/>
              <a:gd name="connsiteY32" fmla="*/ 103077 h 2424759"/>
              <a:gd name="connsiteX33" fmla="*/ 259315 w 571838"/>
              <a:gd name="connsiteY33" fmla="*/ 20781 h 2424759"/>
              <a:gd name="connsiteX34" fmla="*/ 204451 w 571838"/>
              <a:gd name="connsiteY34" fmla="*/ 11637 h 2424759"/>
              <a:gd name="connsiteX35" fmla="*/ 199733 w 571838"/>
              <a:gd name="connsiteY35" fmla="*/ 90604 h 2424759"/>
              <a:gd name="connsiteX36" fmla="*/ 172088 w 571838"/>
              <a:gd name="connsiteY36" fmla="*/ 205251 h 2424759"/>
              <a:gd name="connsiteX0" fmla="*/ 182170 w 581920"/>
              <a:gd name="connsiteY0" fmla="*/ 205251 h 2424759"/>
              <a:gd name="connsiteX1" fmla="*/ 99874 w 581920"/>
              <a:gd name="connsiteY1" fmla="*/ 145020 h 2424759"/>
              <a:gd name="connsiteX2" fmla="*/ 54154 w 581920"/>
              <a:gd name="connsiteY2" fmla="*/ 260114 h 2424759"/>
              <a:gd name="connsiteX3" fmla="*/ 54153 w 581920"/>
              <a:gd name="connsiteY3" fmla="*/ 194517 h 2424759"/>
              <a:gd name="connsiteX4" fmla="*/ 1133 w 581920"/>
              <a:gd name="connsiteY4" fmla="*/ 268273 h 2424759"/>
              <a:gd name="connsiteX5" fmla="*/ 47355 w 581920"/>
              <a:gd name="connsiteY5" fmla="*/ 268274 h 2424759"/>
              <a:gd name="connsiteX6" fmla="*/ 13364 w 581920"/>
              <a:gd name="connsiteY6" fmla="*/ 346188 h 2424759"/>
              <a:gd name="connsiteX7" fmla="*/ 67047 w 581920"/>
              <a:gd name="connsiteY7" fmla="*/ 418769 h 2424759"/>
              <a:gd name="connsiteX8" fmla="*/ 99874 w 581920"/>
              <a:gd name="connsiteY8" fmla="*/ 488715 h 2424759"/>
              <a:gd name="connsiteX9" fmla="*/ 127305 w 581920"/>
              <a:gd name="connsiteY9" fmla="*/ 647940 h 2424759"/>
              <a:gd name="connsiteX10" fmla="*/ 173025 w 581920"/>
              <a:gd name="connsiteY10" fmla="*/ 997600 h 2424759"/>
              <a:gd name="connsiteX11" fmla="*/ 209601 w 581920"/>
              <a:gd name="connsiteY11" fmla="*/ 1422000 h 2424759"/>
              <a:gd name="connsiteX12" fmla="*/ 259533 w 581920"/>
              <a:gd name="connsiteY12" fmla="*/ 1718385 h 2424759"/>
              <a:gd name="connsiteX13" fmla="*/ 304535 w 581920"/>
              <a:gd name="connsiteY13" fmla="*/ 1979784 h 2424759"/>
              <a:gd name="connsiteX14" fmla="*/ 277103 w 581920"/>
              <a:gd name="connsiteY14" fmla="*/ 2186319 h 2424759"/>
              <a:gd name="connsiteX15" fmla="*/ 245458 w 581920"/>
              <a:gd name="connsiteY15" fmla="*/ 2369199 h 2424759"/>
              <a:gd name="connsiteX16" fmla="*/ 269397 w 581920"/>
              <a:gd name="connsiteY16" fmla="*/ 2411143 h 2424759"/>
              <a:gd name="connsiteX17" fmla="*/ 347481 w 581920"/>
              <a:gd name="connsiteY17" fmla="*/ 2345544 h 2424759"/>
              <a:gd name="connsiteX18" fmla="*/ 456490 w 581920"/>
              <a:gd name="connsiteY18" fmla="*/ 2383711 h 2424759"/>
              <a:gd name="connsiteX19" fmla="*/ 497997 w 581920"/>
              <a:gd name="connsiteY19" fmla="*/ 2416509 h 2424759"/>
              <a:gd name="connsiteX20" fmla="*/ 547929 w 581920"/>
              <a:gd name="connsiteY20" fmla="*/ 2334214 h 2424759"/>
              <a:gd name="connsiteX21" fmla="*/ 579574 w 581920"/>
              <a:gd name="connsiteY21" fmla="*/ 2200830 h 2424759"/>
              <a:gd name="connsiteX22" fmla="*/ 533854 w 581920"/>
              <a:gd name="connsiteY22" fmla="*/ 2136822 h 2424759"/>
              <a:gd name="connsiteX23" fmla="*/ 460702 w 581920"/>
              <a:gd name="connsiteY23" fmla="*/ 2008806 h 2424759"/>
              <a:gd name="connsiteX24" fmla="*/ 383337 w 581920"/>
              <a:gd name="connsiteY24" fmla="*/ 1758141 h 2424759"/>
              <a:gd name="connsiteX25" fmla="*/ 296829 w 581920"/>
              <a:gd name="connsiteY25" fmla="*/ 1246077 h 2424759"/>
              <a:gd name="connsiteX26" fmla="*/ 260253 w 581920"/>
              <a:gd name="connsiteY26" fmla="*/ 814122 h 2424759"/>
              <a:gd name="connsiteX27" fmla="*/ 269397 w 581920"/>
              <a:gd name="connsiteY27" fmla="*/ 552723 h 2424759"/>
              <a:gd name="connsiteX28" fmla="*/ 274329 w 581920"/>
              <a:gd name="connsiteY28" fmla="*/ 442995 h 2424759"/>
              <a:gd name="connsiteX29" fmla="*/ 268892 w 581920"/>
              <a:gd name="connsiteY29" fmla="*/ 359878 h 2424759"/>
              <a:gd name="connsiteX30" fmla="*/ 278738 w 581920"/>
              <a:gd name="connsiteY30" fmla="*/ 352334 h 2424759"/>
              <a:gd name="connsiteX31" fmla="*/ 369981 w 581920"/>
              <a:gd name="connsiteY31" fmla="*/ 203661 h 2424759"/>
              <a:gd name="connsiteX32" fmla="*/ 351693 w 581920"/>
              <a:gd name="connsiteY32" fmla="*/ 103077 h 2424759"/>
              <a:gd name="connsiteX33" fmla="*/ 269397 w 581920"/>
              <a:gd name="connsiteY33" fmla="*/ 20781 h 2424759"/>
              <a:gd name="connsiteX34" fmla="*/ 214533 w 581920"/>
              <a:gd name="connsiteY34" fmla="*/ 11637 h 2424759"/>
              <a:gd name="connsiteX35" fmla="*/ 209815 w 581920"/>
              <a:gd name="connsiteY35" fmla="*/ 90604 h 2424759"/>
              <a:gd name="connsiteX36" fmla="*/ 182170 w 581920"/>
              <a:gd name="connsiteY36" fmla="*/ 205251 h 2424759"/>
              <a:gd name="connsiteX0" fmla="*/ 255007 w 654757"/>
              <a:gd name="connsiteY0" fmla="*/ 205251 h 2424759"/>
              <a:gd name="connsiteX1" fmla="*/ 172711 w 654757"/>
              <a:gd name="connsiteY1" fmla="*/ 145020 h 2424759"/>
              <a:gd name="connsiteX2" fmla="*/ 126991 w 654757"/>
              <a:gd name="connsiteY2" fmla="*/ 260114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0 w 654757"/>
              <a:gd name="connsiteY2" fmla="*/ 194517 h 2424759"/>
              <a:gd name="connsiteX3" fmla="*/ 73970 w 654757"/>
              <a:gd name="connsiteY3" fmla="*/ 268273 h 2424759"/>
              <a:gd name="connsiteX4" fmla="*/ 2039 w 654757"/>
              <a:gd name="connsiteY4" fmla="*/ 268274 h 2424759"/>
              <a:gd name="connsiteX5" fmla="*/ 86201 w 654757"/>
              <a:gd name="connsiteY5" fmla="*/ 346188 h 2424759"/>
              <a:gd name="connsiteX6" fmla="*/ 139884 w 654757"/>
              <a:gd name="connsiteY6" fmla="*/ 418769 h 2424759"/>
              <a:gd name="connsiteX7" fmla="*/ 172711 w 654757"/>
              <a:gd name="connsiteY7" fmla="*/ 488715 h 2424759"/>
              <a:gd name="connsiteX8" fmla="*/ 200142 w 654757"/>
              <a:gd name="connsiteY8" fmla="*/ 647940 h 2424759"/>
              <a:gd name="connsiteX9" fmla="*/ 245862 w 654757"/>
              <a:gd name="connsiteY9" fmla="*/ 997600 h 2424759"/>
              <a:gd name="connsiteX10" fmla="*/ 282438 w 654757"/>
              <a:gd name="connsiteY10" fmla="*/ 1422000 h 2424759"/>
              <a:gd name="connsiteX11" fmla="*/ 332370 w 654757"/>
              <a:gd name="connsiteY11" fmla="*/ 1718385 h 2424759"/>
              <a:gd name="connsiteX12" fmla="*/ 377372 w 654757"/>
              <a:gd name="connsiteY12" fmla="*/ 1979784 h 2424759"/>
              <a:gd name="connsiteX13" fmla="*/ 349940 w 654757"/>
              <a:gd name="connsiteY13" fmla="*/ 2186319 h 2424759"/>
              <a:gd name="connsiteX14" fmla="*/ 318295 w 654757"/>
              <a:gd name="connsiteY14" fmla="*/ 2369199 h 2424759"/>
              <a:gd name="connsiteX15" fmla="*/ 342234 w 654757"/>
              <a:gd name="connsiteY15" fmla="*/ 2411143 h 2424759"/>
              <a:gd name="connsiteX16" fmla="*/ 420318 w 654757"/>
              <a:gd name="connsiteY16" fmla="*/ 2345544 h 2424759"/>
              <a:gd name="connsiteX17" fmla="*/ 529327 w 654757"/>
              <a:gd name="connsiteY17" fmla="*/ 2383711 h 2424759"/>
              <a:gd name="connsiteX18" fmla="*/ 570834 w 654757"/>
              <a:gd name="connsiteY18" fmla="*/ 2416509 h 2424759"/>
              <a:gd name="connsiteX19" fmla="*/ 620766 w 654757"/>
              <a:gd name="connsiteY19" fmla="*/ 2334214 h 2424759"/>
              <a:gd name="connsiteX20" fmla="*/ 652411 w 654757"/>
              <a:gd name="connsiteY20" fmla="*/ 2200830 h 2424759"/>
              <a:gd name="connsiteX21" fmla="*/ 606691 w 654757"/>
              <a:gd name="connsiteY21" fmla="*/ 2136822 h 2424759"/>
              <a:gd name="connsiteX22" fmla="*/ 533539 w 654757"/>
              <a:gd name="connsiteY22" fmla="*/ 2008806 h 2424759"/>
              <a:gd name="connsiteX23" fmla="*/ 456174 w 654757"/>
              <a:gd name="connsiteY23" fmla="*/ 1758141 h 2424759"/>
              <a:gd name="connsiteX24" fmla="*/ 369666 w 654757"/>
              <a:gd name="connsiteY24" fmla="*/ 1246077 h 2424759"/>
              <a:gd name="connsiteX25" fmla="*/ 333090 w 654757"/>
              <a:gd name="connsiteY25" fmla="*/ 814122 h 2424759"/>
              <a:gd name="connsiteX26" fmla="*/ 342234 w 654757"/>
              <a:gd name="connsiteY26" fmla="*/ 552723 h 2424759"/>
              <a:gd name="connsiteX27" fmla="*/ 347166 w 654757"/>
              <a:gd name="connsiteY27" fmla="*/ 442995 h 2424759"/>
              <a:gd name="connsiteX28" fmla="*/ 341729 w 654757"/>
              <a:gd name="connsiteY28" fmla="*/ 359878 h 2424759"/>
              <a:gd name="connsiteX29" fmla="*/ 351575 w 654757"/>
              <a:gd name="connsiteY29" fmla="*/ 352334 h 2424759"/>
              <a:gd name="connsiteX30" fmla="*/ 442818 w 654757"/>
              <a:gd name="connsiteY30" fmla="*/ 203661 h 2424759"/>
              <a:gd name="connsiteX31" fmla="*/ 424530 w 654757"/>
              <a:gd name="connsiteY31" fmla="*/ 103077 h 2424759"/>
              <a:gd name="connsiteX32" fmla="*/ 342234 w 654757"/>
              <a:gd name="connsiteY32" fmla="*/ 20781 h 2424759"/>
              <a:gd name="connsiteX33" fmla="*/ 287370 w 654757"/>
              <a:gd name="connsiteY33" fmla="*/ 11637 h 2424759"/>
              <a:gd name="connsiteX34" fmla="*/ 282652 w 654757"/>
              <a:gd name="connsiteY34" fmla="*/ 90604 h 2424759"/>
              <a:gd name="connsiteX35" fmla="*/ 255007 w 654757"/>
              <a:gd name="connsiteY35" fmla="*/ 205251 h 2424759"/>
              <a:gd name="connsiteX0" fmla="*/ 187835 w 587585"/>
              <a:gd name="connsiteY0" fmla="*/ 205251 h 2424759"/>
              <a:gd name="connsiteX1" fmla="*/ 105539 w 587585"/>
              <a:gd name="connsiteY1" fmla="*/ 145020 h 2424759"/>
              <a:gd name="connsiteX2" fmla="*/ 59818 w 587585"/>
              <a:gd name="connsiteY2" fmla="*/ 194517 h 2424759"/>
              <a:gd name="connsiteX3" fmla="*/ 6798 w 587585"/>
              <a:gd name="connsiteY3" fmla="*/ 268273 h 2424759"/>
              <a:gd name="connsiteX4" fmla="*/ 19029 w 587585"/>
              <a:gd name="connsiteY4" fmla="*/ 346188 h 2424759"/>
              <a:gd name="connsiteX5" fmla="*/ 72712 w 587585"/>
              <a:gd name="connsiteY5" fmla="*/ 418769 h 2424759"/>
              <a:gd name="connsiteX6" fmla="*/ 105539 w 587585"/>
              <a:gd name="connsiteY6" fmla="*/ 488715 h 2424759"/>
              <a:gd name="connsiteX7" fmla="*/ 132970 w 587585"/>
              <a:gd name="connsiteY7" fmla="*/ 647940 h 2424759"/>
              <a:gd name="connsiteX8" fmla="*/ 178690 w 587585"/>
              <a:gd name="connsiteY8" fmla="*/ 997600 h 2424759"/>
              <a:gd name="connsiteX9" fmla="*/ 215266 w 587585"/>
              <a:gd name="connsiteY9" fmla="*/ 1422000 h 2424759"/>
              <a:gd name="connsiteX10" fmla="*/ 265198 w 587585"/>
              <a:gd name="connsiteY10" fmla="*/ 1718385 h 2424759"/>
              <a:gd name="connsiteX11" fmla="*/ 310200 w 587585"/>
              <a:gd name="connsiteY11" fmla="*/ 1979784 h 2424759"/>
              <a:gd name="connsiteX12" fmla="*/ 282768 w 587585"/>
              <a:gd name="connsiteY12" fmla="*/ 2186319 h 2424759"/>
              <a:gd name="connsiteX13" fmla="*/ 251123 w 587585"/>
              <a:gd name="connsiteY13" fmla="*/ 2369199 h 2424759"/>
              <a:gd name="connsiteX14" fmla="*/ 275062 w 587585"/>
              <a:gd name="connsiteY14" fmla="*/ 2411143 h 2424759"/>
              <a:gd name="connsiteX15" fmla="*/ 353146 w 587585"/>
              <a:gd name="connsiteY15" fmla="*/ 2345544 h 2424759"/>
              <a:gd name="connsiteX16" fmla="*/ 462155 w 587585"/>
              <a:gd name="connsiteY16" fmla="*/ 2383711 h 2424759"/>
              <a:gd name="connsiteX17" fmla="*/ 503662 w 587585"/>
              <a:gd name="connsiteY17" fmla="*/ 2416509 h 2424759"/>
              <a:gd name="connsiteX18" fmla="*/ 553594 w 587585"/>
              <a:gd name="connsiteY18" fmla="*/ 2334214 h 2424759"/>
              <a:gd name="connsiteX19" fmla="*/ 585239 w 587585"/>
              <a:gd name="connsiteY19" fmla="*/ 2200830 h 2424759"/>
              <a:gd name="connsiteX20" fmla="*/ 539519 w 587585"/>
              <a:gd name="connsiteY20" fmla="*/ 2136822 h 2424759"/>
              <a:gd name="connsiteX21" fmla="*/ 466367 w 587585"/>
              <a:gd name="connsiteY21" fmla="*/ 2008806 h 2424759"/>
              <a:gd name="connsiteX22" fmla="*/ 389002 w 587585"/>
              <a:gd name="connsiteY22" fmla="*/ 1758141 h 2424759"/>
              <a:gd name="connsiteX23" fmla="*/ 302494 w 587585"/>
              <a:gd name="connsiteY23" fmla="*/ 1246077 h 2424759"/>
              <a:gd name="connsiteX24" fmla="*/ 265918 w 587585"/>
              <a:gd name="connsiteY24" fmla="*/ 814122 h 2424759"/>
              <a:gd name="connsiteX25" fmla="*/ 275062 w 587585"/>
              <a:gd name="connsiteY25" fmla="*/ 552723 h 2424759"/>
              <a:gd name="connsiteX26" fmla="*/ 279994 w 587585"/>
              <a:gd name="connsiteY26" fmla="*/ 442995 h 2424759"/>
              <a:gd name="connsiteX27" fmla="*/ 274557 w 587585"/>
              <a:gd name="connsiteY27" fmla="*/ 359878 h 2424759"/>
              <a:gd name="connsiteX28" fmla="*/ 284403 w 587585"/>
              <a:gd name="connsiteY28" fmla="*/ 352334 h 2424759"/>
              <a:gd name="connsiteX29" fmla="*/ 375646 w 587585"/>
              <a:gd name="connsiteY29" fmla="*/ 203661 h 2424759"/>
              <a:gd name="connsiteX30" fmla="*/ 357358 w 587585"/>
              <a:gd name="connsiteY30" fmla="*/ 103077 h 2424759"/>
              <a:gd name="connsiteX31" fmla="*/ 275062 w 587585"/>
              <a:gd name="connsiteY31" fmla="*/ 20781 h 2424759"/>
              <a:gd name="connsiteX32" fmla="*/ 220198 w 587585"/>
              <a:gd name="connsiteY32" fmla="*/ 11637 h 2424759"/>
              <a:gd name="connsiteX33" fmla="*/ 215480 w 587585"/>
              <a:gd name="connsiteY33" fmla="*/ 90604 h 2424759"/>
              <a:gd name="connsiteX34" fmla="*/ 187835 w 587585"/>
              <a:gd name="connsiteY34" fmla="*/ 205251 h 2424759"/>
              <a:gd name="connsiteX0" fmla="*/ 183186 w 582936"/>
              <a:gd name="connsiteY0" fmla="*/ 205251 h 2424759"/>
              <a:gd name="connsiteX1" fmla="*/ 100890 w 582936"/>
              <a:gd name="connsiteY1" fmla="*/ 145020 h 2424759"/>
              <a:gd name="connsiteX2" fmla="*/ 55169 w 582936"/>
              <a:gd name="connsiteY2" fmla="*/ 194517 h 2424759"/>
              <a:gd name="connsiteX3" fmla="*/ 2149 w 582936"/>
              <a:gd name="connsiteY3" fmla="*/ 268273 h 2424759"/>
              <a:gd name="connsiteX4" fmla="*/ 68063 w 582936"/>
              <a:gd name="connsiteY4" fmla="*/ 418769 h 2424759"/>
              <a:gd name="connsiteX5" fmla="*/ 100890 w 582936"/>
              <a:gd name="connsiteY5" fmla="*/ 488715 h 2424759"/>
              <a:gd name="connsiteX6" fmla="*/ 128321 w 582936"/>
              <a:gd name="connsiteY6" fmla="*/ 647940 h 2424759"/>
              <a:gd name="connsiteX7" fmla="*/ 174041 w 582936"/>
              <a:gd name="connsiteY7" fmla="*/ 997600 h 2424759"/>
              <a:gd name="connsiteX8" fmla="*/ 210617 w 582936"/>
              <a:gd name="connsiteY8" fmla="*/ 1422000 h 2424759"/>
              <a:gd name="connsiteX9" fmla="*/ 260549 w 582936"/>
              <a:gd name="connsiteY9" fmla="*/ 1718385 h 2424759"/>
              <a:gd name="connsiteX10" fmla="*/ 305551 w 582936"/>
              <a:gd name="connsiteY10" fmla="*/ 1979784 h 2424759"/>
              <a:gd name="connsiteX11" fmla="*/ 278119 w 582936"/>
              <a:gd name="connsiteY11" fmla="*/ 2186319 h 2424759"/>
              <a:gd name="connsiteX12" fmla="*/ 246474 w 582936"/>
              <a:gd name="connsiteY12" fmla="*/ 2369199 h 2424759"/>
              <a:gd name="connsiteX13" fmla="*/ 270413 w 582936"/>
              <a:gd name="connsiteY13" fmla="*/ 2411143 h 2424759"/>
              <a:gd name="connsiteX14" fmla="*/ 348497 w 582936"/>
              <a:gd name="connsiteY14" fmla="*/ 2345544 h 2424759"/>
              <a:gd name="connsiteX15" fmla="*/ 457506 w 582936"/>
              <a:gd name="connsiteY15" fmla="*/ 2383711 h 2424759"/>
              <a:gd name="connsiteX16" fmla="*/ 499013 w 582936"/>
              <a:gd name="connsiteY16" fmla="*/ 2416509 h 2424759"/>
              <a:gd name="connsiteX17" fmla="*/ 548945 w 582936"/>
              <a:gd name="connsiteY17" fmla="*/ 2334214 h 2424759"/>
              <a:gd name="connsiteX18" fmla="*/ 580590 w 582936"/>
              <a:gd name="connsiteY18" fmla="*/ 2200830 h 2424759"/>
              <a:gd name="connsiteX19" fmla="*/ 534870 w 582936"/>
              <a:gd name="connsiteY19" fmla="*/ 2136822 h 2424759"/>
              <a:gd name="connsiteX20" fmla="*/ 461718 w 582936"/>
              <a:gd name="connsiteY20" fmla="*/ 2008806 h 2424759"/>
              <a:gd name="connsiteX21" fmla="*/ 384353 w 582936"/>
              <a:gd name="connsiteY21" fmla="*/ 1758141 h 2424759"/>
              <a:gd name="connsiteX22" fmla="*/ 297845 w 582936"/>
              <a:gd name="connsiteY22" fmla="*/ 1246077 h 2424759"/>
              <a:gd name="connsiteX23" fmla="*/ 261269 w 582936"/>
              <a:gd name="connsiteY23" fmla="*/ 814122 h 2424759"/>
              <a:gd name="connsiteX24" fmla="*/ 270413 w 582936"/>
              <a:gd name="connsiteY24" fmla="*/ 552723 h 2424759"/>
              <a:gd name="connsiteX25" fmla="*/ 275345 w 582936"/>
              <a:gd name="connsiteY25" fmla="*/ 442995 h 2424759"/>
              <a:gd name="connsiteX26" fmla="*/ 269908 w 582936"/>
              <a:gd name="connsiteY26" fmla="*/ 359878 h 2424759"/>
              <a:gd name="connsiteX27" fmla="*/ 279754 w 582936"/>
              <a:gd name="connsiteY27" fmla="*/ 352334 h 2424759"/>
              <a:gd name="connsiteX28" fmla="*/ 370997 w 582936"/>
              <a:gd name="connsiteY28" fmla="*/ 203661 h 2424759"/>
              <a:gd name="connsiteX29" fmla="*/ 352709 w 582936"/>
              <a:gd name="connsiteY29" fmla="*/ 103077 h 2424759"/>
              <a:gd name="connsiteX30" fmla="*/ 270413 w 582936"/>
              <a:gd name="connsiteY30" fmla="*/ 20781 h 2424759"/>
              <a:gd name="connsiteX31" fmla="*/ 215549 w 582936"/>
              <a:gd name="connsiteY31" fmla="*/ 11637 h 2424759"/>
              <a:gd name="connsiteX32" fmla="*/ 210831 w 582936"/>
              <a:gd name="connsiteY32" fmla="*/ 90604 h 2424759"/>
              <a:gd name="connsiteX33" fmla="*/ 183186 w 582936"/>
              <a:gd name="connsiteY33"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418769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340250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340250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238" h="2424759">
                <a:moveTo>
                  <a:pt x="133488" y="205251"/>
                </a:moveTo>
                <a:cubicBezTo>
                  <a:pt x="114378" y="227481"/>
                  <a:pt x="72528" y="146809"/>
                  <a:pt x="51192" y="145020"/>
                </a:cubicBezTo>
                <a:cubicBezTo>
                  <a:pt x="29856" y="143231"/>
                  <a:pt x="10942" y="161979"/>
                  <a:pt x="5471" y="194517"/>
                </a:cubicBezTo>
                <a:cubicBezTo>
                  <a:pt x="0" y="227055"/>
                  <a:pt x="10745" y="291217"/>
                  <a:pt x="18365" y="340250"/>
                </a:cubicBezTo>
                <a:cubicBezTo>
                  <a:pt x="25985" y="389283"/>
                  <a:pt x="41149" y="437433"/>
                  <a:pt x="51192" y="488715"/>
                </a:cubicBezTo>
                <a:cubicBezTo>
                  <a:pt x="61235" y="539997"/>
                  <a:pt x="66431" y="563126"/>
                  <a:pt x="78623" y="647940"/>
                </a:cubicBezTo>
                <a:cubicBezTo>
                  <a:pt x="90815" y="732754"/>
                  <a:pt x="110627" y="868590"/>
                  <a:pt x="124343" y="997600"/>
                </a:cubicBezTo>
                <a:cubicBezTo>
                  <a:pt x="138059" y="1126610"/>
                  <a:pt x="146501" y="1301869"/>
                  <a:pt x="160919" y="1422000"/>
                </a:cubicBezTo>
                <a:cubicBezTo>
                  <a:pt x="175337" y="1542131"/>
                  <a:pt x="195029" y="1625421"/>
                  <a:pt x="210851" y="1718385"/>
                </a:cubicBezTo>
                <a:cubicBezTo>
                  <a:pt x="226673" y="1811349"/>
                  <a:pt x="252925" y="1901795"/>
                  <a:pt x="255853" y="1979784"/>
                </a:cubicBezTo>
                <a:cubicBezTo>
                  <a:pt x="258781" y="2057773"/>
                  <a:pt x="238267" y="2121417"/>
                  <a:pt x="228421" y="2186319"/>
                </a:cubicBezTo>
                <a:cubicBezTo>
                  <a:pt x="218575" y="2251221"/>
                  <a:pt x="198060" y="2331728"/>
                  <a:pt x="196776" y="2369199"/>
                </a:cubicBezTo>
                <a:cubicBezTo>
                  <a:pt x="195492" y="2406670"/>
                  <a:pt x="203711" y="2415085"/>
                  <a:pt x="220715" y="2411143"/>
                </a:cubicBezTo>
                <a:cubicBezTo>
                  <a:pt x="237719" y="2407201"/>
                  <a:pt x="267617" y="2350116"/>
                  <a:pt x="298799" y="2345544"/>
                </a:cubicBezTo>
                <a:cubicBezTo>
                  <a:pt x="329981" y="2340972"/>
                  <a:pt x="382722" y="2404600"/>
                  <a:pt x="407808" y="2383711"/>
                </a:cubicBezTo>
                <a:cubicBezTo>
                  <a:pt x="432894" y="2395539"/>
                  <a:pt x="434075" y="2424759"/>
                  <a:pt x="449315" y="2416509"/>
                </a:cubicBezTo>
                <a:cubicBezTo>
                  <a:pt x="464555" y="2408259"/>
                  <a:pt x="515189" y="2357075"/>
                  <a:pt x="499247" y="2334214"/>
                </a:cubicBezTo>
                <a:cubicBezTo>
                  <a:pt x="522689" y="2330984"/>
                  <a:pt x="533238" y="2233729"/>
                  <a:pt x="530892" y="2200830"/>
                </a:cubicBezTo>
                <a:cubicBezTo>
                  <a:pt x="528546" y="2167931"/>
                  <a:pt x="504984" y="2168826"/>
                  <a:pt x="485172" y="2136822"/>
                </a:cubicBezTo>
                <a:cubicBezTo>
                  <a:pt x="465360" y="2104818"/>
                  <a:pt x="437106" y="2071919"/>
                  <a:pt x="412020" y="2008806"/>
                </a:cubicBezTo>
                <a:cubicBezTo>
                  <a:pt x="386934" y="1945693"/>
                  <a:pt x="361967" y="1885262"/>
                  <a:pt x="334655" y="1758141"/>
                </a:cubicBezTo>
                <a:cubicBezTo>
                  <a:pt x="307343" y="1631020"/>
                  <a:pt x="268661" y="1403414"/>
                  <a:pt x="248147" y="1246077"/>
                </a:cubicBezTo>
                <a:cubicBezTo>
                  <a:pt x="227633" y="1088741"/>
                  <a:pt x="216143" y="929681"/>
                  <a:pt x="211571" y="814122"/>
                </a:cubicBezTo>
                <a:cubicBezTo>
                  <a:pt x="206999" y="698563"/>
                  <a:pt x="218369" y="614577"/>
                  <a:pt x="220715" y="552723"/>
                </a:cubicBezTo>
                <a:cubicBezTo>
                  <a:pt x="223061" y="490869"/>
                  <a:pt x="225731" y="475136"/>
                  <a:pt x="225647" y="442995"/>
                </a:cubicBezTo>
                <a:cubicBezTo>
                  <a:pt x="225563" y="410854"/>
                  <a:pt x="219475" y="374988"/>
                  <a:pt x="220210" y="359878"/>
                </a:cubicBezTo>
                <a:cubicBezTo>
                  <a:pt x="220945" y="344768"/>
                  <a:pt x="223054" y="378370"/>
                  <a:pt x="230056" y="352334"/>
                </a:cubicBezTo>
                <a:cubicBezTo>
                  <a:pt x="206614" y="207753"/>
                  <a:pt x="309140" y="245204"/>
                  <a:pt x="321299" y="203661"/>
                </a:cubicBezTo>
                <a:cubicBezTo>
                  <a:pt x="333458" y="162118"/>
                  <a:pt x="319775" y="133557"/>
                  <a:pt x="303011" y="103077"/>
                </a:cubicBezTo>
                <a:cubicBezTo>
                  <a:pt x="286247" y="72597"/>
                  <a:pt x="243575" y="36021"/>
                  <a:pt x="220715" y="20781"/>
                </a:cubicBezTo>
                <a:cubicBezTo>
                  <a:pt x="197855" y="5541"/>
                  <a:pt x="175781" y="0"/>
                  <a:pt x="165851" y="11637"/>
                </a:cubicBezTo>
                <a:cubicBezTo>
                  <a:pt x="155921" y="23274"/>
                  <a:pt x="166527" y="58335"/>
                  <a:pt x="161133" y="90604"/>
                </a:cubicBezTo>
                <a:cubicBezTo>
                  <a:pt x="155739" y="122873"/>
                  <a:pt x="151812" y="183095"/>
                  <a:pt x="133488" y="205251"/>
                </a:cubicBezTo>
                <a:close/>
              </a:path>
            </a:pathLst>
          </a:cu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5.1_B.jpg"/>
          <p:cNvPicPr>
            <a:picLocks noChangeAspect="1"/>
          </p:cNvPicPr>
          <p:nvPr/>
        </p:nvPicPr>
        <p:blipFill>
          <a:blip r:embed="rId2"/>
          <a:srcRect l="37037" r="39630" b="2755"/>
          <a:stretch>
            <a:fillRect/>
          </a:stretch>
        </p:blipFill>
        <p:spPr>
          <a:xfrm>
            <a:off x="228600" y="76200"/>
            <a:ext cx="475375" cy="1981200"/>
          </a:xfrm>
          <a:prstGeom prst="rect">
            <a:avLst/>
          </a:prstGeom>
        </p:spPr>
      </p:pic>
      <p:pic>
        <p:nvPicPr>
          <p:cNvPr id="3" name="Picture 2" descr="Fig._25.1_B.jpg"/>
          <p:cNvPicPr>
            <a:picLocks noChangeAspect="1"/>
          </p:cNvPicPr>
          <p:nvPr/>
        </p:nvPicPr>
        <p:blipFill>
          <a:blip r:embed="rId2">
            <a:clrChange>
              <a:clrFrom>
                <a:srgbClr val="FFFFFF"/>
              </a:clrFrom>
              <a:clrTo>
                <a:srgbClr val="FFFFFF">
                  <a:alpha val="0"/>
                </a:srgbClr>
              </a:clrTo>
            </a:clrChange>
          </a:blip>
          <a:srcRect l="37037" t="64763" r="39630" b="2857"/>
          <a:stretch>
            <a:fillRect/>
          </a:stretch>
        </p:blipFill>
        <p:spPr>
          <a:xfrm>
            <a:off x="609600" y="1066800"/>
            <a:ext cx="3733800" cy="5181600"/>
          </a:xfrm>
          <a:prstGeom prst="rect">
            <a:avLst/>
          </a:prstGeom>
        </p:spPr>
      </p:pic>
      <p:sp>
        <p:nvSpPr>
          <p:cNvPr id="4" name="Rectangle 3"/>
          <p:cNvSpPr/>
          <p:nvPr/>
        </p:nvSpPr>
        <p:spPr>
          <a:xfrm>
            <a:off x="213001" y="1447800"/>
            <a:ext cx="545662" cy="6858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txBox="1">
            <a:spLocks/>
          </p:cNvSpPr>
          <p:nvPr/>
        </p:nvSpPr>
        <p:spPr>
          <a:xfrm>
            <a:off x="4114800" y="123230"/>
            <a:ext cx="46482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Tibia &amp; Fibula: Distal View</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6" name="TextBox 5"/>
          <p:cNvSpPr txBox="1"/>
          <p:nvPr/>
        </p:nvSpPr>
        <p:spPr>
          <a:xfrm>
            <a:off x="1697548" y="6248400"/>
            <a:ext cx="1198052" cy="369332"/>
          </a:xfrm>
          <a:prstGeom prst="rect">
            <a:avLst/>
          </a:prstGeom>
          <a:noFill/>
        </p:spPr>
        <p:txBody>
          <a:bodyPr wrap="none" rtlCol="0">
            <a:spAutoFit/>
          </a:bodyPr>
          <a:lstStyle/>
          <a:p>
            <a:pPr algn="ctr"/>
            <a:r>
              <a:rPr lang="en-US" b="1" dirty="0" smtClean="0"/>
              <a:t>Posterior</a:t>
            </a:r>
            <a:endParaRPr lang="en-US" b="1" dirty="0"/>
          </a:p>
        </p:txBody>
      </p:sp>
      <p:sp>
        <p:nvSpPr>
          <p:cNvPr id="15" name="Freeform 14"/>
          <p:cNvSpPr/>
          <p:nvPr/>
        </p:nvSpPr>
        <p:spPr>
          <a:xfrm>
            <a:off x="3072275" y="4990461"/>
            <a:ext cx="341796" cy="1217517"/>
          </a:xfrm>
          <a:custGeom>
            <a:avLst/>
            <a:gdLst>
              <a:gd name="connsiteX0" fmla="*/ 120405 w 341796"/>
              <a:gd name="connsiteY0" fmla="*/ 1184506 h 1217517"/>
              <a:gd name="connsiteX1" fmla="*/ 295187 w 341796"/>
              <a:gd name="connsiteY1" fmla="*/ 1044696 h 1217517"/>
              <a:gd name="connsiteX2" fmla="*/ 341796 w 341796"/>
              <a:gd name="connsiteY2" fmla="*/ 776725 h 1217517"/>
              <a:gd name="connsiteX3" fmla="*/ 295187 w 341796"/>
              <a:gd name="connsiteY3" fmla="*/ 357294 h 1217517"/>
              <a:gd name="connsiteX4" fmla="*/ 190318 w 341796"/>
              <a:gd name="connsiteY4" fmla="*/ 7767 h 1217517"/>
              <a:gd name="connsiteX5" fmla="*/ 27189 w 341796"/>
              <a:gd name="connsiteY5" fmla="*/ 310690 h 1217517"/>
              <a:gd name="connsiteX6" fmla="*/ 85449 w 341796"/>
              <a:gd name="connsiteY6" fmla="*/ 706820 h 1217517"/>
              <a:gd name="connsiteX7" fmla="*/ 3884 w 341796"/>
              <a:gd name="connsiteY7" fmla="*/ 846631 h 1217517"/>
              <a:gd name="connsiteX8" fmla="*/ 120405 w 341796"/>
              <a:gd name="connsiteY8" fmla="*/ 1184506 h 121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796" h="1217517">
                <a:moveTo>
                  <a:pt x="120405" y="1184506"/>
                </a:moveTo>
                <a:cubicBezTo>
                  <a:pt x="168955" y="1217517"/>
                  <a:pt x="258289" y="1112660"/>
                  <a:pt x="295187" y="1044696"/>
                </a:cubicBezTo>
                <a:cubicBezTo>
                  <a:pt x="332086" y="976733"/>
                  <a:pt x="341796" y="891292"/>
                  <a:pt x="341796" y="776725"/>
                </a:cubicBezTo>
                <a:cubicBezTo>
                  <a:pt x="341796" y="662158"/>
                  <a:pt x="320433" y="485454"/>
                  <a:pt x="295187" y="357294"/>
                </a:cubicBezTo>
                <a:cubicBezTo>
                  <a:pt x="269941" y="229134"/>
                  <a:pt x="234984" y="15534"/>
                  <a:pt x="190318" y="7767"/>
                </a:cubicBezTo>
                <a:cubicBezTo>
                  <a:pt x="145652" y="0"/>
                  <a:pt x="44667" y="194181"/>
                  <a:pt x="27189" y="310690"/>
                </a:cubicBezTo>
                <a:cubicBezTo>
                  <a:pt x="9711" y="427199"/>
                  <a:pt x="89333" y="617497"/>
                  <a:pt x="85449" y="706820"/>
                </a:cubicBezTo>
                <a:cubicBezTo>
                  <a:pt x="81565" y="796143"/>
                  <a:pt x="0" y="768959"/>
                  <a:pt x="3884" y="846631"/>
                </a:cubicBezTo>
                <a:cubicBezTo>
                  <a:pt x="7768" y="924304"/>
                  <a:pt x="71855" y="1151495"/>
                  <a:pt x="120405" y="1184506"/>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1351646" y="4437044"/>
            <a:ext cx="421418" cy="1170914"/>
          </a:xfrm>
          <a:custGeom>
            <a:avLst/>
            <a:gdLst>
              <a:gd name="connsiteX0" fmla="*/ 396172 w 421418"/>
              <a:gd name="connsiteY0" fmla="*/ 992267 h 1170914"/>
              <a:gd name="connsiteX1" fmla="*/ 256346 w 421418"/>
              <a:gd name="connsiteY1" fmla="*/ 829154 h 1170914"/>
              <a:gd name="connsiteX2" fmla="*/ 221390 w 421418"/>
              <a:gd name="connsiteY2" fmla="*/ 619438 h 1170914"/>
              <a:gd name="connsiteX3" fmla="*/ 337911 w 421418"/>
              <a:gd name="connsiteY3" fmla="*/ 48545 h 1170914"/>
              <a:gd name="connsiteX4" fmla="*/ 163129 w 421418"/>
              <a:gd name="connsiteY4" fmla="*/ 328166 h 1170914"/>
              <a:gd name="connsiteX5" fmla="*/ 0 w 421418"/>
              <a:gd name="connsiteY5" fmla="*/ 840805 h 1170914"/>
              <a:gd name="connsiteX6" fmla="*/ 163129 w 421418"/>
              <a:gd name="connsiteY6" fmla="*/ 1073823 h 1170914"/>
              <a:gd name="connsiteX7" fmla="*/ 314607 w 421418"/>
              <a:gd name="connsiteY7" fmla="*/ 1167030 h 1170914"/>
              <a:gd name="connsiteX8" fmla="*/ 407824 w 421418"/>
              <a:gd name="connsiteY8" fmla="*/ 1050521 h 1170914"/>
              <a:gd name="connsiteX9" fmla="*/ 396172 w 421418"/>
              <a:gd name="connsiteY9" fmla="*/ 992267 h 117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1418" h="1170914">
                <a:moveTo>
                  <a:pt x="396172" y="992267"/>
                </a:moveTo>
                <a:cubicBezTo>
                  <a:pt x="370926" y="955373"/>
                  <a:pt x="285476" y="891292"/>
                  <a:pt x="256346" y="829154"/>
                </a:cubicBezTo>
                <a:cubicBezTo>
                  <a:pt x="227216" y="767016"/>
                  <a:pt x="207796" y="749539"/>
                  <a:pt x="221390" y="619438"/>
                </a:cubicBezTo>
                <a:cubicBezTo>
                  <a:pt x="234984" y="489337"/>
                  <a:pt x="347621" y="97090"/>
                  <a:pt x="337911" y="48545"/>
                </a:cubicBezTo>
                <a:cubicBezTo>
                  <a:pt x="328201" y="0"/>
                  <a:pt x="219448" y="196123"/>
                  <a:pt x="163129" y="328166"/>
                </a:cubicBezTo>
                <a:cubicBezTo>
                  <a:pt x="106811" y="460209"/>
                  <a:pt x="0" y="716529"/>
                  <a:pt x="0" y="840805"/>
                </a:cubicBezTo>
                <a:cubicBezTo>
                  <a:pt x="0" y="965081"/>
                  <a:pt x="110695" y="1019452"/>
                  <a:pt x="163129" y="1073823"/>
                </a:cubicBezTo>
                <a:cubicBezTo>
                  <a:pt x="215563" y="1128194"/>
                  <a:pt x="273825" y="1170914"/>
                  <a:pt x="314607" y="1167030"/>
                </a:cubicBezTo>
                <a:cubicBezTo>
                  <a:pt x="355389" y="1163146"/>
                  <a:pt x="398114" y="1083532"/>
                  <a:pt x="407824" y="1050521"/>
                </a:cubicBezTo>
                <a:cubicBezTo>
                  <a:pt x="417534" y="1017510"/>
                  <a:pt x="421418" y="1029161"/>
                  <a:pt x="396172" y="992267"/>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rot="16200000" flipH="1">
            <a:off x="1018743" y="4487052"/>
            <a:ext cx="710519" cy="245661"/>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5400000">
            <a:off x="2776989" y="4651146"/>
            <a:ext cx="1456424" cy="457199"/>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354648" y="3505200"/>
            <a:ext cx="1445952" cy="646331"/>
          </a:xfrm>
          <a:prstGeom prst="rect">
            <a:avLst/>
          </a:prstGeom>
          <a:noFill/>
        </p:spPr>
        <p:txBody>
          <a:bodyPr wrap="square" rtlCol="0">
            <a:spAutoFit/>
          </a:bodyPr>
          <a:lstStyle/>
          <a:p>
            <a:r>
              <a:rPr lang="en-US" dirty="0" smtClean="0"/>
              <a:t>Lateral </a:t>
            </a:r>
            <a:r>
              <a:rPr lang="en-US" dirty="0" err="1" smtClean="0"/>
              <a:t>malleolus</a:t>
            </a:r>
            <a:endParaRPr lang="en-US" dirty="0"/>
          </a:p>
        </p:txBody>
      </p:sp>
      <p:sp>
        <p:nvSpPr>
          <p:cNvPr id="30" name="TextBox 29"/>
          <p:cNvSpPr txBox="1"/>
          <p:nvPr/>
        </p:nvSpPr>
        <p:spPr>
          <a:xfrm>
            <a:off x="0" y="3782201"/>
            <a:ext cx="1981200" cy="369332"/>
          </a:xfrm>
          <a:prstGeom prst="rect">
            <a:avLst/>
          </a:prstGeom>
          <a:noFill/>
        </p:spPr>
        <p:txBody>
          <a:bodyPr wrap="square" rtlCol="0">
            <a:spAutoFit/>
          </a:bodyPr>
          <a:lstStyle/>
          <a:p>
            <a:r>
              <a:rPr lang="en-US" dirty="0" smtClean="0"/>
              <a:t>Medial </a:t>
            </a:r>
            <a:r>
              <a:rPr lang="en-US" dirty="0" err="1" smtClean="0"/>
              <a:t>malleolus</a:t>
            </a:r>
            <a:endParaRPr lang="en-US" dirty="0"/>
          </a:p>
        </p:txBody>
      </p:sp>
      <p:grpSp>
        <p:nvGrpSpPr>
          <p:cNvPr id="17" name="Group 16"/>
          <p:cNvGrpSpPr/>
          <p:nvPr/>
        </p:nvGrpSpPr>
        <p:grpSpPr>
          <a:xfrm>
            <a:off x="255767" y="5410200"/>
            <a:ext cx="2716033" cy="1304330"/>
            <a:chOff x="255767" y="5410200"/>
            <a:chExt cx="2716033" cy="1304330"/>
          </a:xfrm>
        </p:grpSpPr>
        <p:cxnSp>
          <p:nvCxnSpPr>
            <p:cNvPr id="22" name="Straight Arrow Connector 21"/>
            <p:cNvCxnSpPr/>
            <p:nvPr/>
          </p:nvCxnSpPr>
          <p:spPr>
            <a:xfrm flipV="1">
              <a:off x="1251172" y="5410200"/>
              <a:ext cx="1720628" cy="721229"/>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255767" y="5791200"/>
              <a:ext cx="1496833" cy="923330"/>
            </a:xfrm>
            <a:prstGeom prst="rect">
              <a:avLst/>
            </a:prstGeom>
            <a:noFill/>
          </p:spPr>
          <p:txBody>
            <a:bodyPr wrap="square" rtlCol="0">
              <a:spAutoFit/>
            </a:bodyPr>
            <a:lstStyle/>
            <a:p>
              <a:r>
                <a:rPr lang="en-US" dirty="0" smtClean="0"/>
                <a:t>Lateral </a:t>
              </a:r>
              <a:r>
                <a:rPr lang="en-US" dirty="0" err="1" smtClean="0"/>
                <a:t>malleolar</a:t>
              </a:r>
              <a:r>
                <a:rPr lang="en-US" dirty="0" smtClean="0"/>
                <a:t> </a:t>
              </a:r>
              <a:r>
                <a:rPr lang="en-US" dirty="0" err="1" smtClean="0"/>
                <a:t>fossa</a:t>
              </a:r>
              <a:endParaRPr lang="en-US" dirty="0"/>
            </a:p>
          </p:txBody>
        </p:sp>
      </p:grpSp>
      <p:sp>
        <p:nvSpPr>
          <p:cNvPr id="34" name="Rectangle 33"/>
          <p:cNvSpPr/>
          <p:nvPr/>
        </p:nvSpPr>
        <p:spPr>
          <a:xfrm>
            <a:off x="4953000" y="1295400"/>
            <a:ext cx="3657600" cy="3477875"/>
          </a:xfrm>
          <a:prstGeom prst="rect">
            <a:avLst/>
          </a:prstGeom>
        </p:spPr>
        <p:txBody>
          <a:bodyPr wrap="square">
            <a:spAutoFit/>
          </a:bodyPr>
          <a:lstStyle/>
          <a:p>
            <a:pPr>
              <a:buNone/>
            </a:pPr>
            <a:r>
              <a:rPr lang="en-US" sz="2000" dirty="0" smtClean="0">
                <a:solidFill>
                  <a:srgbClr val="000000"/>
                </a:solidFill>
              </a:rPr>
              <a:t>The distal end of the fibula and tibia articulate with the talus of the foot at the ankle joint.  The ankle is a synovial joint. </a:t>
            </a:r>
          </a:p>
          <a:p>
            <a:pPr>
              <a:buNone/>
            </a:pPr>
            <a:endParaRPr lang="en-US" sz="2000" dirty="0" smtClean="0">
              <a:solidFill>
                <a:srgbClr val="000000"/>
              </a:solidFill>
            </a:endParaRPr>
          </a:p>
          <a:p>
            <a:pPr>
              <a:buNone/>
            </a:pPr>
            <a:r>
              <a:rPr lang="en-US" sz="2000" dirty="0" smtClean="0">
                <a:solidFill>
                  <a:srgbClr val="000000"/>
                </a:solidFill>
              </a:rPr>
              <a:t>The </a:t>
            </a:r>
            <a:r>
              <a:rPr lang="en-US" sz="2000" b="1" dirty="0" smtClean="0">
                <a:solidFill>
                  <a:srgbClr val="000000"/>
                </a:solidFill>
              </a:rPr>
              <a:t>lateral </a:t>
            </a:r>
            <a:r>
              <a:rPr lang="en-US" sz="2000" b="1" dirty="0" err="1" smtClean="0">
                <a:solidFill>
                  <a:srgbClr val="000000"/>
                </a:solidFill>
              </a:rPr>
              <a:t>malleolar</a:t>
            </a:r>
            <a:r>
              <a:rPr lang="en-US" sz="2000" b="1" dirty="0" smtClean="0">
                <a:solidFill>
                  <a:srgbClr val="000000"/>
                </a:solidFill>
              </a:rPr>
              <a:t> </a:t>
            </a:r>
            <a:r>
              <a:rPr lang="en-US" sz="2000" b="1" dirty="0" err="1" smtClean="0">
                <a:solidFill>
                  <a:srgbClr val="000000"/>
                </a:solidFill>
              </a:rPr>
              <a:t>fossa</a:t>
            </a:r>
            <a:r>
              <a:rPr lang="en-US" sz="2000" b="1" dirty="0" smtClean="0">
                <a:solidFill>
                  <a:srgbClr val="000000"/>
                </a:solidFill>
              </a:rPr>
              <a:t> </a:t>
            </a:r>
            <a:r>
              <a:rPr lang="en-US" sz="2000" dirty="0" smtClean="0">
                <a:solidFill>
                  <a:srgbClr val="000000"/>
                </a:solidFill>
              </a:rPr>
              <a:t> is a rough depression in the fibula that provides a spot for attachment of the posterior </a:t>
            </a:r>
            <a:r>
              <a:rPr lang="en-US" sz="2000" dirty="0" err="1" smtClean="0">
                <a:solidFill>
                  <a:srgbClr val="000000"/>
                </a:solidFill>
              </a:rPr>
              <a:t>talofibular</a:t>
            </a:r>
            <a:r>
              <a:rPr lang="en-US" sz="2000" dirty="0" smtClean="0">
                <a:solidFill>
                  <a:srgbClr val="000000"/>
                </a:solidFill>
              </a:rPr>
              <a:t> and the transverse </a:t>
            </a:r>
            <a:r>
              <a:rPr lang="en-US" sz="2000" dirty="0" err="1" smtClean="0">
                <a:solidFill>
                  <a:srgbClr val="000000"/>
                </a:solidFill>
              </a:rPr>
              <a:t>tibiofibular</a:t>
            </a:r>
            <a:r>
              <a:rPr lang="en-US" sz="2000" dirty="0" smtClean="0">
                <a:solidFill>
                  <a:srgbClr val="000000"/>
                </a:solidFill>
              </a:rPr>
              <a:t> ligaments.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_27.44_B.jpg"/>
          <p:cNvPicPr>
            <a:picLocks noGrp="1" noChangeAspect="1"/>
          </p:cNvPicPr>
          <p:nvPr>
            <p:ph idx="1"/>
          </p:nvPr>
        </p:nvPicPr>
        <p:blipFill>
          <a:blip r:embed="rId2"/>
          <a:srcRect l="26429" t="16836" r="19695" b="25921"/>
          <a:stretch>
            <a:fillRect/>
          </a:stretch>
        </p:blipFill>
        <p:spPr>
          <a:xfrm>
            <a:off x="831689" y="1523688"/>
            <a:ext cx="4800600" cy="5100638"/>
          </a:xfrm>
        </p:spPr>
      </p:pic>
      <p:grpSp>
        <p:nvGrpSpPr>
          <p:cNvPr id="16" name="Group 15"/>
          <p:cNvGrpSpPr/>
          <p:nvPr/>
        </p:nvGrpSpPr>
        <p:grpSpPr>
          <a:xfrm>
            <a:off x="1254125" y="3063875"/>
            <a:ext cx="3622675" cy="3108325"/>
            <a:chOff x="1539875" y="3054568"/>
            <a:chExt cx="3622675" cy="3108325"/>
          </a:xfrm>
        </p:grpSpPr>
        <p:sp>
          <p:nvSpPr>
            <p:cNvPr id="8" name="Freeform 7"/>
            <p:cNvSpPr/>
            <p:nvPr/>
          </p:nvSpPr>
          <p:spPr>
            <a:xfrm>
              <a:off x="1539875" y="3054568"/>
              <a:ext cx="3622675" cy="3108325"/>
            </a:xfrm>
            <a:custGeom>
              <a:avLst/>
              <a:gdLst>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617133 w 3622675"/>
                <a:gd name="connsiteY12" fmla="*/ 1169458 h 3108325"/>
                <a:gd name="connsiteX13" fmla="*/ 1604433 w 3622675"/>
                <a:gd name="connsiteY13" fmla="*/ 1423458 h 3108325"/>
                <a:gd name="connsiteX14" fmla="*/ 1629833 w 3622675"/>
                <a:gd name="connsiteY14" fmla="*/ 1518708 h 3108325"/>
                <a:gd name="connsiteX15" fmla="*/ 1363133 w 3622675"/>
                <a:gd name="connsiteY15" fmla="*/ 1461558 h 3108325"/>
                <a:gd name="connsiteX16" fmla="*/ 1198033 w 3622675"/>
                <a:gd name="connsiteY16" fmla="*/ 1385358 h 3108325"/>
                <a:gd name="connsiteX17" fmla="*/ 1026583 w 3622675"/>
                <a:gd name="connsiteY17" fmla="*/ 1188508 h 3108325"/>
                <a:gd name="connsiteX18" fmla="*/ 1013883 w 3622675"/>
                <a:gd name="connsiteY18" fmla="*/ 1105958 h 3108325"/>
                <a:gd name="connsiteX19" fmla="*/ 1198033 w 3622675"/>
                <a:gd name="connsiteY19" fmla="*/ 972608 h 3108325"/>
                <a:gd name="connsiteX20" fmla="*/ 1293283 w 3622675"/>
                <a:gd name="connsiteY20" fmla="*/ 953558 h 3108325"/>
                <a:gd name="connsiteX21" fmla="*/ 1445683 w 3622675"/>
                <a:gd name="connsiteY21" fmla="*/ 1074208 h 3108325"/>
                <a:gd name="connsiteX22" fmla="*/ 1686983 w 3622675"/>
                <a:gd name="connsiteY22" fmla="*/ 991658 h 3108325"/>
                <a:gd name="connsiteX23" fmla="*/ 1953683 w 3622675"/>
                <a:gd name="connsiteY23" fmla="*/ 839258 h 3108325"/>
                <a:gd name="connsiteX24" fmla="*/ 2048933 w 3622675"/>
                <a:gd name="connsiteY24" fmla="*/ 750358 h 3108325"/>
                <a:gd name="connsiteX25" fmla="*/ 2214033 w 3622675"/>
                <a:gd name="connsiteY25" fmla="*/ 661458 h 3108325"/>
                <a:gd name="connsiteX26" fmla="*/ 2385483 w 3622675"/>
                <a:gd name="connsiteY26" fmla="*/ 655108 h 3108325"/>
                <a:gd name="connsiteX27" fmla="*/ 2525183 w 3622675"/>
                <a:gd name="connsiteY27" fmla="*/ 547158 h 3108325"/>
                <a:gd name="connsiteX28" fmla="*/ 2531533 w 3622675"/>
                <a:gd name="connsiteY28" fmla="*/ 439208 h 3108325"/>
                <a:gd name="connsiteX29" fmla="*/ 2277533 w 3622675"/>
                <a:gd name="connsiteY29" fmla="*/ 426508 h 3108325"/>
                <a:gd name="connsiteX30" fmla="*/ 2042583 w 3622675"/>
                <a:gd name="connsiteY30" fmla="*/ 388408 h 3108325"/>
                <a:gd name="connsiteX31" fmla="*/ 1725083 w 3622675"/>
                <a:gd name="connsiteY31" fmla="*/ 293158 h 3108325"/>
                <a:gd name="connsiteX32" fmla="*/ 1528233 w 3622675"/>
                <a:gd name="connsiteY32" fmla="*/ 286808 h 3108325"/>
                <a:gd name="connsiteX33" fmla="*/ 1280583 w 3622675"/>
                <a:gd name="connsiteY33" fmla="*/ 375708 h 3108325"/>
                <a:gd name="connsiteX34" fmla="*/ 1026583 w 3622675"/>
                <a:gd name="connsiteY34" fmla="*/ 451908 h 3108325"/>
                <a:gd name="connsiteX35" fmla="*/ 855133 w 3622675"/>
                <a:gd name="connsiteY35" fmla="*/ 337608 h 3108325"/>
                <a:gd name="connsiteX36" fmla="*/ 658283 w 3622675"/>
                <a:gd name="connsiteY36" fmla="*/ 121708 h 3108325"/>
                <a:gd name="connsiteX37" fmla="*/ 632883 w 3622675"/>
                <a:gd name="connsiteY37" fmla="*/ 13758 h 3108325"/>
                <a:gd name="connsiteX38" fmla="*/ 537633 w 3622675"/>
                <a:gd name="connsiteY38" fmla="*/ 204258 h 3108325"/>
                <a:gd name="connsiteX39" fmla="*/ 391583 w 3622675"/>
                <a:gd name="connsiteY39" fmla="*/ 286808 h 3108325"/>
                <a:gd name="connsiteX40" fmla="*/ 207433 w 3622675"/>
                <a:gd name="connsiteY40" fmla="*/ 490008 h 3108325"/>
                <a:gd name="connsiteX41" fmla="*/ 93133 w 3622675"/>
                <a:gd name="connsiteY41" fmla="*/ 820208 h 3108325"/>
                <a:gd name="connsiteX42" fmla="*/ 105833 w 3622675"/>
                <a:gd name="connsiteY42" fmla="*/ 1220258 h 3108325"/>
                <a:gd name="connsiteX43" fmla="*/ 48683 w 3622675"/>
                <a:gd name="connsiteY43" fmla="*/ 1410758 h 3108325"/>
                <a:gd name="connsiteX44" fmla="*/ 29633 w 3622675"/>
                <a:gd name="connsiteY44" fmla="*/ 1791758 h 3108325"/>
                <a:gd name="connsiteX45" fmla="*/ 226483 w 3622675"/>
                <a:gd name="connsiteY45" fmla="*/ 2363258 h 3108325"/>
                <a:gd name="connsiteX46" fmla="*/ 658283 w 3622675"/>
                <a:gd name="connsiteY46" fmla="*/ 2826808 h 3108325"/>
                <a:gd name="connsiteX47" fmla="*/ 1178983 w 3622675"/>
                <a:gd name="connsiteY47" fmla="*/ 3068108 h 3108325"/>
                <a:gd name="connsiteX48" fmla="*/ 1648883 w 3622675"/>
                <a:gd name="connsiteY48" fmla="*/ 3068108 h 3108325"/>
                <a:gd name="connsiteX49" fmla="*/ 1845733 w 3622675"/>
                <a:gd name="connsiteY49" fmla="*/ 2953808 h 3108325"/>
                <a:gd name="connsiteX50" fmla="*/ 1921933 w 3622675"/>
                <a:gd name="connsiteY50" fmla="*/ 3004608 h 3108325"/>
                <a:gd name="connsiteX51" fmla="*/ 1979083 w 3622675"/>
                <a:gd name="connsiteY51" fmla="*/ 3030008 h 3108325"/>
                <a:gd name="connsiteX52" fmla="*/ 2106083 w 3622675"/>
                <a:gd name="connsiteY52" fmla="*/ 3061758 h 3108325"/>
                <a:gd name="connsiteX53" fmla="*/ 2379133 w 3622675"/>
                <a:gd name="connsiteY53" fmla="*/ 3036358 h 3108325"/>
                <a:gd name="connsiteX54" fmla="*/ 2810933 w 3622675"/>
                <a:gd name="connsiteY54" fmla="*/ 2883958 h 3108325"/>
                <a:gd name="connsiteX55" fmla="*/ 3109383 w 3622675"/>
                <a:gd name="connsiteY55" fmla="*/ 2712508 h 3108325"/>
                <a:gd name="connsiteX56" fmla="*/ 3369733 w 3622675"/>
                <a:gd name="connsiteY56" fmla="*/ 2382308 h 3108325"/>
                <a:gd name="connsiteX57" fmla="*/ 3503083 w 3622675"/>
                <a:gd name="connsiteY57" fmla="*/ 1912408 h 3108325"/>
                <a:gd name="connsiteX58" fmla="*/ 3604683 w 3622675"/>
                <a:gd name="connsiteY58" fmla="*/ 1404408 h 3108325"/>
                <a:gd name="connsiteX59" fmla="*/ 3560233 w 3622675"/>
                <a:gd name="connsiteY59"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617133 w 3622675"/>
                <a:gd name="connsiteY12" fmla="*/ 1169458 h 3108325"/>
                <a:gd name="connsiteX13" fmla="*/ 1604433 w 3622675"/>
                <a:gd name="connsiteY13" fmla="*/ 1423458 h 3108325"/>
                <a:gd name="connsiteX14" fmla="*/ 1363133 w 3622675"/>
                <a:gd name="connsiteY14" fmla="*/ 1461558 h 3108325"/>
                <a:gd name="connsiteX15" fmla="*/ 1198033 w 3622675"/>
                <a:gd name="connsiteY15" fmla="*/ 1385358 h 3108325"/>
                <a:gd name="connsiteX16" fmla="*/ 1026583 w 3622675"/>
                <a:gd name="connsiteY16" fmla="*/ 1188508 h 3108325"/>
                <a:gd name="connsiteX17" fmla="*/ 1013883 w 3622675"/>
                <a:gd name="connsiteY17" fmla="*/ 1105958 h 3108325"/>
                <a:gd name="connsiteX18" fmla="*/ 1198033 w 3622675"/>
                <a:gd name="connsiteY18" fmla="*/ 972608 h 3108325"/>
                <a:gd name="connsiteX19" fmla="*/ 1293283 w 3622675"/>
                <a:gd name="connsiteY19" fmla="*/ 953558 h 3108325"/>
                <a:gd name="connsiteX20" fmla="*/ 1445683 w 3622675"/>
                <a:gd name="connsiteY20" fmla="*/ 1074208 h 3108325"/>
                <a:gd name="connsiteX21" fmla="*/ 1686983 w 3622675"/>
                <a:gd name="connsiteY21" fmla="*/ 991658 h 3108325"/>
                <a:gd name="connsiteX22" fmla="*/ 1953683 w 3622675"/>
                <a:gd name="connsiteY22" fmla="*/ 839258 h 3108325"/>
                <a:gd name="connsiteX23" fmla="*/ 2048933 w 3622675"/>
                <a:gd name="connsiteY23" fmla="*/ 750358 h 3108325"/>
                <a:gd name="connsiteX24" fmla="*/ 2214033 w 3622675"/>
                <a:gd name="connsiteY24" fmla="*/ 661458 h 3108325"/>
                <a:gd name="connsiteX25" fmla="*/ 2385483 w 3622675"/>
                <a:gd name="connsiteY25" fmla="*/ 655108 h 3108325"/>
                <a:gd name="connsiteX26" fmla="*/ 2525183 w 3622675"/>
                <a:gd name="connsiteY26" fmla="*/ 547158 h 3108325"/>
                <a:gd name="connsiteX27" fmla="*/ 2531533 w 3622675"/>
                <a:gd name="connsiteY27" fmla="*/ 439208 h 3108325"/>
                <a:gd name="connsiteX28" fmla="*/ 2277533 w 3622675"/>
                <a:gd name="connsiteY28" fmla="*/ 426508 h 3108325"/>
                <a:gd name="connsiteX29" fmla="*/ 2042583 w 3622675"/>
                <a:gd name="connsiteY29" fmla="*/ 388408 h 3108325"/>
                <a:gd name="connsiteX30" fmla="*/ 1725083 w 3622675"/>
                <a:gd name="connsiteY30" fmla="*/ 293158 h 3108325"/>
                <a:gd name="connsiteX31" fmla="*/ 1528233 w 3622675"/>
                <a:gd name="connsiteY31" fmla="*/ 286808 h 3108325"/>
                <a:gd name="connsiteX32" fmla="*/ 1280583 w 3622675"/>
                <a:gd name="connsiteY32" fmla="*/ 375708 h 3108325"/>
                <a:gd name="connsiteX33" fmla="*/ 1026583 w 3622675"/>
                <a:gd name="connsiteY33" fmla="*/ 451908 h 3108325"/>
                <a:gd name="connsiteX34" fmla="*/ 855133 w 3622675"/>
                <a:gd name="connsiteY34" fmla="*/ 337608 h 3108325"/>
                <a:gd name="connsiteX35" fmla="*/ 658283 w 3622675"/>
                <a:gd name="connsiteY35" fmla="*/ 121708 h 3108325"/>
                <a:gd name="connsiteX36" fmla="*/ 632883 w 3622675"/>
                <a:gd name="connsiteY36" fmla="*/ 13758 h 3108325"/>
                <a:gd name="connsiteX37" fmla="*/ 537633 w 3622675"/>
                <a:gd name="connsiteY37" fmla="*/ 204258 h 3108325"/>
                <a:gd name="connsiteX38" fmla="*/ 391583 w 3622675"/>
                <a:gd name="connsiteY38" fmla="*/ 286808 h 3108325"/>
                <a:gd name="connsiteX39" fmla="*/ 207433 w 3622675"/>
                <a:gd name="connsiteY39" fmla="*/ 490008 h 3108325"/>
                <a:gd name="connsiteX40" fmla="*/ 93133 w 3622675"/>
                <a:gd name="connsiteY40" fmla="*/ 820208 h 3108325"/>
                <a:gd name="connsiteX41" fmla="*/ 105833 w 3622675"/>
                <a:gd name="connsiteY41" fmla="*/ 1220258 h 3108325"/>
                <a:gd name="connsiteX42" fmla="*/ 48683 w 3622675"/>
                <a:gd name="connsiteY42" fmla="*/ 1410758 h 3108325"/>
                <a:gd name="connsiteX43" fmla="*/ 29633 w 3622675"/>
                <a:gd name="connsiteY43" fmla="*/ 1791758 h 3108325"/>
                <a:gd name="connsiteX44" fmla="*/ 226483 w 3622675"/>
                <a:gd name="connsiteY44" fmla="*/ 2363258 h 3108325"/>
                <a:gd name="connsiteX45" fmla="*/ 658283 w 3622675"/>
                <a:gd name="connsiteY45" fmla="*/ 2826808 h 3108325"/>
                <a:gd name="connsiteX46" fmla="*/ 1178983 w 3622675"/>
                <a:gd name="connsiteY46" fmla="*/ 3068108 h 3108325"/>
                <a:gd name="connsiteX47" fmla="*/ 1648883 w 3622675"/>
                <a:gd name="connsiteY47" fmla="*/ 3068108 h 3108325"/>
                <a:gd name="connsiteX48" fmla="*/ 1845733 w 3622675"/>
                <a:gd name="connsiteY48" fmla="*/ 2953808 h 3108325"/>
                <a:gd name="connsiteX49" fmla="*/ 1921933 w 3622675"/>
                <a:gd name="connsiteY49" fmla="*/ 3004608 h 3108325"/>
                <a:gd name="connsiteX50" fmla="*/ 1979083 w 3622675"/>
                <a:gd name="connsiteY50" fmla="*/ 3030008 h 3108325"/>
                <a:gd name="connsiteX51" fmla="*/ 2106083 w 3622675"/>
                <a:gd name="connsiteY51" fmla="*/ 3061758 h 3108325"/>
                <a:gd name="connsiteX52" fmla="*/ 2379133 w 3622675"/>
                <a:gd name="connsiteY52" fmla="*/ 3036358 h 3108325"/>
                <a:gd name="connsiteX53" fmla="*/ 2810933 w 3622675"/>
                <a:gd name="connsiteY53" fmla="*/ 2883958 h 3108325"/>
                <a:gd name="connsiteX54" fmla="*/ 3109383 w 3622675"/>
                <a:gd name="connsiteY54" fmla="*/ 2712508 h 3108325"/>
                <a:gd name="connsiteX55" fmla="*/ 3369733 w 3622675"/>
                <a:gd name="connsiteY55" fmla="*/ 2382308 h 3108325"/>
                <a:gd name="connsiteX56" fmla="*/ 3503083 w 3622675"/>
                <a:gd name="connsiteY56" fmla="*/ 1912408 h 3108325"/>
                <a:gd name="connsiteX57" fmla="*/ 3604683 w 3622675"/>
                <a:gd name="connsiteY57" fmla="*/ 1404408 h 3108325"/>
                <a:gd name="connsiteX58" fmla="*/ 3560233 w 3622675"/>
                <a:gd name="connsiteY58"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604433 w 3622675"/>
                <a:gd name="connsiteY12" fmla="*/ 1423458 h 3108325"/>
                <a:gd name="connsiteX13" fmla="*/ 1363133 w 3622675"/>
                <a:gd name="connsiteY13" fmla="*/ 1461558 h 3108325"/>
                <a:gd name="connsiteX14" fmla="*/ 1198033 w 3622675"/>
                <a:gd name="connsiteY14" fmla="*/ 1385358 h 3108325"/>
                <a:gd name="connsiteX15" fmla="*/ 1026583 w 3622675"/>
                <a:gd name="connsiteY15" fmla="*/ 1188508 h 3108325"/>
                <a:gd name="connsiteX16" fmla="*/ 1013883 w 3622675"/>
                <a:gd name="connsiteY16" fmla="*/ 1105958 h 3108325"/>
                <a:gd name="connsiteX17" fmla="*/ 1198033 w 3622675"/>
                <a:gd name="connsiteY17" fmla="*/ 972608 h 3108325"/>
                <a:gd name="connsiteX18" fmla="*/ 1293283 w 3622675"/>
                <a:gd name="connsiteY18" fmla="*/ 953558 h 3108325"/>
                <a:gd name="connsiteX19" fmla="*/ 1445683 w 3622675"/>
                <a:gd name="connsiteY19" fmla="*/ 1074208 h 3108325"/>
                <a:gd name="connsiteX20" fmla="*/ 1686983 w 3622675"/>
                <a:gd name="connsiteY20" fmla="*/ 991658 h 3108325"/>
                <a:gd name="connsiteX21" fmla="*/ 1953683 w 3622675"/>
                <a:gd name="connsiteY21" fmla="*/ 839258 h 3108325"/>
                <a:gd name="connsiteX22" fmla="*/ 2048933 w 3622675"/>
                <a:gd name="connsiteY22" fmla="*/ 750358 h 3108325"/>
                <a:gd name="connsiteX23" fmla="*/ 2214033 w 3622675"/>
                <a:gd name="connsiteY23" fmla="*/ 661458 h 3108325"/>
                <a:gd name="connsiteX24" fmla="*/ 2385483 w 3622675"/>
                <a:gd name="connsiteY24" fmla="*/ 655108 h 3108325"/>
                <a:gd name="connsiteX25" fmla="*/ 2525183 w 3622675"/>
                <a:gd name="connsiteY25" fmla="*/ 547158 h 3108325"/>
                <a:gd name="connsiteX26" fmla="*/ 2531533 w 3622675"/>
                <a:gd name="connsiteY26" fmla="*/ 439208 h 3108325"/>
                <a:gd name="connsiteX27" fmla="*/ 2277533 w 3622675"/>
                <a:gd name="connsiteY27" fmla="*/ 426508 h 3108325"/>
                <a:gd name="connsiteX28" fmla="*/ 2042583 w 3622675"/>
                <a:gd name="connsiteY28" fmla="*/ 388408 h 3108325"/>
                <a:gd name="connsiteX29" fmla="*/ 1725083 w 3622675"/>
                <a:gd name="connsiteY29" fmla="*/ 293158 h 3108325"/>
                <a:gd name="connsiteX30" fmla="*/ 1528233 w 3622675"/>
                <a:gd name="connsiteY30" fmla="*/ 286808 h 3108325"/>
                <a:gd name="connsiteX31" fmla="*/ 1280583 w 3622675"/>
                <a:gd name="connsiteY31" fmla="*/ 375708 h 3108325"/>
                <a:gd name="connsiteX32" fmla="*/ 1026583 w 3622675"/>
                <a:gd name="connsiteY32" fmla="*/ 451908 h 3108325"/>
                <a:gd name="connsiteX33" fmla="*/ 855133 w 3622675"/>
                <a:gd name="connsiteY33" fmla="*/ 337608 h 3108325"/>
                <a:gd name="connsiteX34" fmla="*/ 658283 w 3622675"/>
                <a:gd name="connsiteY34" fmla="*/ 121708 h 3108325"/>
                <a:gd name="connsiteX35" fmla="*/ 632883 w 3622675"/>
                <a:gd name="connsiteY35" fmla="*/ 13758 h 3108325"/>
                <a:gd name="connsiteX36" fmla="*/ 537633 w 3622675"/>
                <a:gd name="connsiteY36" fmla="*/ 204258 h 3108325"/>
                <a:gd name="connsiteX37" fmla="*/ 391583 w 3622675"/>
                <a:gd name="connsiteY37" fmla="*/ 286808 h 3108325"/>
                <a:gd name="connsiteX38" fmla="*/ 207433 w 3622675"/>
                <a:gd name="connsiteY38" fmla="*/ 490008 h 3108325"/>
                <a:gd name="connsiteX39" fmla="*/ 93133 w 3622675"/>
                <a:gd name="connsiteY39" fmla="*/ 820208 h 3108325"/>
                <a:gd name="connsiteX40" fmla="*/ 105833 w 3622675"/>
                <a:gd name="connsiteY40" fmla="*/ 1220258 h 3108325"/>
                <a:gd name="connsiteX41" fmla="*/ 48683 w 3622675"/>
                <a:gd name="connsiteY41" fmla="*/ 1410758 h 3108325"/>
                <a:gd name="connsiteX42" fmla="*/ 29633 w 3622675"/>
                <a:gd name="connsiteY42" fmla="*/ 1791758 h 3108325"/>
                <a:gd name="connsiteX43" fmla="*/ 226483 w 3622675"/>
                <a:gd name="connsiteY43" fmla="*/ 2363258 h 3108325"/>
                <a:gd name="connsiteX44" fmla="*/ 658283 w 3622675"/>
                <a:gd name="connsiteY44" fmla="*/ 2826808 h 3108325"/>
                <a:gd name="connsiteX45" fmla="*/ 1178983 w 3622675"/>
                <a:gd name="connsiteY45" fmla="*/ 3068108 h 3108325"/>
                <a:gd name="connsiteX46" fmla="*/ 1648883 w 3622675"/>
                <a:gd name="connsiteY46" fmla="*/ 3068108 h 3108325"/>
                <a:gd name="connsiteX47" fmla="*/ 1845733 w 3622675"/>
                <a:gd name="connsiteY47" fmla="*/ 2953808 h 3108325"/>
                <a:gd name="connsiteX48" fmla="*/ 1921933 w 3622675"/>
                <a:gd name="connsiteY48" fmla="*/ 3004608 h 3108325"/>
                <a:gd name="connsiteX49" fmla="*/ 1979083 w 3622675"/>
                <a:gd name="connsiteY49" fmla="*/ 3030008 h 3108325"/>
                <a:gd name="connsiteX50" fmla="*/ 2106083 w 3622675"/>
                <a:gd name="connsiteY50" fmla="*/ 3061758 h 3108325"/>
                <a:gd name="connsiteX51" fmla="*/ 2379133 w 3622675"/>
                <a:gd name="connsiteY51" fmla="*/ 3036358 h 3108325"/>
                <a:gd name="connsiteX52" fmla="*/ 2810933 w 3622675"/>
                <a:gd name="connsiteY52" fmla="*/ 2883958 h 3108325"/>
                <a:gd name="connsiteX53" fmla="*/ 3109383 w 3622675"/>
                <a:gd name="connsiteY53" fmla="*/ 2712508 h 3108325"/>
                <a:gd name="connsiteX54" fmla="*/ 3369733 w 3622675"/>
                <a:gd name="connsiteY54" fmla="*/ 2382308 h 3108325"/>
                <a:gd name="connsiteX55" fmla="*/ 3503083 w 3622675"/>
                <a:gd name="connsiteY55" fmla="*/ 1912408 h 3108325"/>
                <a:gd name="connsiteX56" fmla="*/ 3604683 w 3622675"/>
                <a:gd name="connsiteY56" fmla="*/ 1404408 h 3108325"/>
                <a:gd name="connsiteX57" fmla="*/ 3560233 w 3622675"/>
                <a:gd name="connsiteY57"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363133 w 3622675"/>
                <a:gd name="connsiteY12" fmla="*/ 1461558 h 3108325"/>
                <a:gd name="connsiteX13" fmla="*/ 1198033 w 3622675"/>
                <a:gd name="connsiteY13" fmla="*/ 1385358 h 3108325"/>
                <a:gd name="connsiteX14" fmla="*/ 1026583 w 3622675"/>
                <a:gd name="connsiteY14" fmla="*/ 1188508 h 3108325"/>
                <a:gd name="connsiteX15" fmla="*/ 1013883 w 3622675"/>
                <a:gd name="connsiteY15" fmla="*/ 1105958 h 3108325"/>
                <a:gd name="connsiteX16" fmla="*/ 1198033 w 3622675"/>
                <a:gd name="connsiteY16" fmla="*/ 972608 h 3108325"/>
                <a:gd name="connsiteX17" fmla="*/ 1293283 w 3622675"/>
                <a:gd name="connsiteY17" fmla="*/ 953558 h 3108325"/>
                <a:gd name="connsiteX18" fmla="*/ 1445683 w 3622675"/>
                <a:gd name="connsiteY18" fmla="*/ 1074208 h 3108325"/>
                <a:gd name="connsiteX19" fmla="*/ 1686983 w 3622675"/>
                <a:gd name="connsiteY19" fmla="*/ 991658 h 3108325"/>
                <a:gd name="connsiteX20" fmla="*/ 1953683 w 3622675"/>
                <a:gd name="connsiteY20" fmla="*/ 839258 h 3108325"/>
                <a:gd name="connsiteX21" fmla="*/ 2048933 w 3622675"/>
                <a:gd name="connsiteY21" fmla="*/ 750358 h 3108325"/>
                <a:gd name="connsiteX22" fmla="*/ 2214033 w 3622675"/>
                <a:gd name="connsiteY22" fmla="*/ 661458 h 3108325"/>
                <a:gd name="connsiteX23" fmla="*/ 2385483 w 3622675"/>
                <a:gd name="connsiteY23" fmla="*/ 655108 h 3108325"/>
                <a:gd name="connsiteX24" fmla="*/ 2525183 w 3622675"/>
                <a:gd name="connsiteY24" fmla="*/ 547158 h 3108325"/>
                <a:gd name="connsiteX25" fmla="*/ 2531533 w 3622675"/>
                <a:gd name="connsiteY25" fmla="*/ 439208 h 3108325"/>
                <a:gd name="connsiteX26" fmla="*/ 2277533 w 3622675"/>
                <a:gd name="connsiteY26" fmla="*/ 426508 h 3108325"/>
                <a:gd name="connsiteX27" fmla="*/ 2042583 w 3622675"/>
                <a:gd name="connsiteY27" fmla="*/ 388408 h 3108325"/>
                <a:gd name="connsiteX28" fmla="*/ 1725083 w 3622675"/>
                <a:gd name="connsiteY28" fmla="*/ 293158 h 3108325"/>
                <a:gd name="connsiteX29" fmla="*/ 1528233 w 3622675"/>
                <a:gd name="connsiteY29" fmla="*/ 286808 h 3108325"/>
                <a:gd name="connsiteX30" fmla="*/ 1280583 w 3622675"/>
                <a:gd name="connsiteY30" fmla="*/ 375708 h 3108325"/>
                <a:gd name="connsiteX31" fmla="*/ 1026583 w 3622675"/>
                <a:gd name="connsiteY31" fmla="*/ 451908 h 3108325"/>
                <a:gd name="connsiteX32" fmla="*/ 855133 w 3622675"/>
                <a:gd name="connsiteY32" fmla="*/ 337608 h 3108325"/>
                <a:gd name="connsiteX33" fmla="*/ 658283 w 3622675"/>
                <a:gd name="connsiteY33" fmla="*/ 121708 h 3108325"/>
                <a:gd name="connsiteX34" fmla="*/ 632883 w 3622675"/>
                <a:gd name="connsiteY34" fmla="*/ 13758 h 3108325"/>
                <a:gd name="connsiteX35" fmla="*/ 537633 w 3622675"/>
                <a:gd name="connsiteY35" fmla="*/ 204258 h 3108325"/>
                <a:gd name="connsiteX36" fmla="*/ 391583 w 3622675"/>
                <a:gd name="connsiteY36" fmla="*/ 286808 h 3108325"/>
                <a:gd name="connsiteX37" fmla="*/ 207433 w 3622675"/>
                <a:gd name="connsiteY37" fmla="*/ 490008 h 3108325"/>
                <a:gd name="connsiteX38" fmla="*/ 93133 w 3622675"/>
                <a:gd name="connsiteY38" fmla="*/ 820208 h 3108325"/>
                <a:gd name="connsiteX39" fmla="*/ 105833 w 3622675"/>
                <a:gd name="connsiteY39" fmla="*/ 1220258 h 3108325"/>
                <a:gd name="connsiteX40" fmla="*/ 48683 w 3622675"/>
                <a:gd name="connsiteY40" fmla="*/ 1410758 h 3108325"/>
                <a:gd name="connsiteX41" fmla="*/ 29633 w 3622675"/>
                <a:gd name="connsiteY41" fmla="*/ 1791758 h 3108325"/>
                <a:gd name="connsiteX42" fmla="*/ 226483 w 3622675"/>
                <a:gd name="connsiteY42" fmla="*/ 2363258 h 3108325"/>
                <a:gd name="connsiteX43" fmla="*/ 658283 w 3622675"/>
                <a:gd name="connsiteY43" fmla="*/ 2826808 h 3108325"/>
                <a:gd name="connsiteX44" fmla="*/ 1178983 w 3622675"/>
                <a:gd name="connsiteY44" fmla="*/ 3068108 h 3108325"/>
                <a:gd name="connsiteX45" fmla="*/ 1648883 w 3622675"/>
                <a:gd name="connsiteY45" fmla="*/ 3068108 h 3108325"/>
                <a:gd name="connsiteX46" fmla="*/ 1845733 w 3622675"/>
                <a:gd name="connsiteY46" fmla="*/ 2953808 h 3108325"/>
                <a:gd name="connsiteX47" fmla="*/ 1921933 w 3622675"/>
                <a:gd name="connsiteY47" fmla="*/ 3004608 h 3108325"/>
                <a:gd name="connsiteX48" fmla="*/ 1979083 w 3622675"/>
                <a:gd name="connsiteY48" fmla="*/ 3030008 h 3108325"/>
                <a:gd name="connsiteX49" fmla="*/ 2106083 w 3622675"/>
                <a:gd name="connsiteY49" fmla="*/ 3061758 h 3108325"/>
                <a:gd name="connsiteX50" fmla="*/ 2379133 w 3622675"/>
                <a:gd name="connsiteY50" fmla="*/ 3036358 h 3108325"/>
                <a:gd name="connsiteX51" fmla="*/ 2810933 w 3622675"/>
                <a:gd name="connsiteY51" fmla="*/ 2883958 h 3108325"/>
                <a:gd name="connsiteX52" fmla="*/ 3109383 w 3622675"/>
                <a:gd name="connsiteY52" fmla="*/ 2712508 h 3108325"/>
                <a:gd name="connsiteX53" fmla="*/ 3369733 w 3622675"/>
                <a:gd name="connsiteY53" fmla="*/ 2382308 h 3108325"/>
                <a:gd name="connsiteX54" fmla="*/ 3503083 w 3622675"/>
                <a:gd name="connsiteY54" fmla="*/ 1912408 h 3108325"/>
                <a:gd name="connsiteX55" fmla="*/ 3604683 w 3622675"/>
                <a:gd name="connsiteY55" fmla="*/ 1404408 h 3108325"/>
                <a:gd name="connsiteX56" fmla="*/ 3560233 w 3622675"/>
                <a:gd name="connsiteY56"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198033 w 3622675"/>
                <a:gd name="connsiteY12" fmla="*/ 1385358 h 3108325"/>
                <a:gd name="connsiteX13" fmla="*/ 1026583 w 3622675"/>
                <a:gd name="connsiteY13" fmla="*/ 1188508 h 3108325"/>
                <a:gd name="connsiteX14" fmla="*/ 1013883 w 3622675"/>
                <a:gd name="connsiteY14" fmla="*/ 1105958 h 3108325"/>
                <a:gd name="connsiteX15" fmla="*/ 1198033 w 3622675"/>
                <a:gd name="connsiteY15" fmla="*/ 972608 h 3108325"/>
                <a:gd name="connsiteX16" fmla="*/ 1293283 w 3622675"/>
                <a:gd name="connsiteY16" fmla="*/ 953558 h 3108325"/>
                <a:gd name="connsiteX17" fmla="*/ 1445683 w 3622675"/>
                <a:gd name="connsiteY17" fmla="*/ 1074208 h 3108325"/>
                <a:gd name="connsiteX18" fmla="*/ 1686983 w 3622675"/>
                <a:gd name="connsiteY18" fmla="*/ 991658 h 3108325"/>
                <a:gd name="connsiteX19" fmla="*/ 1953683 w 3622675"/>
                <a:gd name="connsiteY19" fmla="*/ 839258 h 3108325"/>
                <a:gd name="connsiteX20" fmla="*/ 2048933 w 3622675"/>
                <a:gd name="connsiteY20" fmla="*/ 750358 h 3108325"/>
                <a:gd name="connsiteX21" fmla="*/ 2214033 w 3622675"/>
                <a:gd name="connsiteY21" fmla="*/ 661458 h 3108325"/>
                <a:gd name="connsiteX22" fmla="*/ 2385483 w 3622675"/>
                <a:gd name="connsiteY22" fmla="*/ 655108 h 3108325"/>
                <a:gd name="connsiteX23" fmla="*/ 2525183 w 3622675"/>
                <a:gd name="connsiteY23" fmla="*/ 547158 h 3108325"/>
                <a:gd name="connsiteX24" fmla="*/ 2531533 w 3622675"/>
                <a:gd name="connsiteY24" fmla="*/ 439208 h 3108325"/>
                <a:gd name="connsiteX25" fmla="*/ 2277533 w 3622675"/>
                <a:gd name="connsiteY25" fmla="*/ 426508 h 3108325"/>
                <a:gd name="connsiteX26" fmla="*/ 2042583 w 3622675"/>
                <a:gd name="connsiteY26" fmla="*/ 388408 h 3108325"/>
                <a:gd name="connsiteX27" fmla="*/ 1725083 w 3622675"/>
                <a:gd name="connsiteY27" fmla="*/ 293158 h 3108325"/>
                <a:gd name="connsiteX28" fmla="*/ 1528233 w 3622675"/>
                <a:gd name="connsiteY28" fmla="*/ 286808 h 3108325"/>
                <a:gd name="connsiteX29" fmla="*/ 1280583 w 3622675"/>
                <a:gd name="connsiteY29" fmla="*/ 375708 h 3108325"/>
                <a:gd name="connsiteX30" fmla="*/ 1026583 w 3622675"/>
                <a:gd name="connsiteY30" fmla="*/ 451908 h 3108325"/>
                <a:gd name="connsiteX31" fmla="*/ 855133 w 3622675"/>
                <a:gd name="connsiteY31" fmla="*/ 337608 h 3108325"/>
                <a:gd name="connsiteX32" fmla="*/ 658283 w 3622675"/>
                <a:gd name="connsiteY32" fmla="*/ 121708 h 3108325"/>
                <a:gd name="connsiteX33" fmla="*/ 632883 w 3622675"/>
                <a:gd name="connsiteY33" fmla="*/ 13758 h 3108325"/>
                <a:gd name="connsiteX34" fmla="*/ 537633 w 3622675"/>
                <a:gd name="connsiteY34" fmla="*/ 204258 h 3108325"/>
                <a:gd name="connsiteX35" fmla="*/ 391583 w 3622675"/>
                <a:gd name="connsiteY35" fmla="*/ 286808 h 3108325"/>
                <a:gd name="connsiteX36" fmla="*/ 207433 w 3622675"/>
                <a:gd name="connsiteY36" fmla="*/ 490008 h 3108325"/>
                <a:gd name="connsiteX37" fmla="*/ 93133 w 3622675"/>
                <a:gd name="connsiteY37" fmla="*/ 820208 h 3108325"/>
                <a:gd name="connsiteX38" fmla="*/ 105833 w 3622675"/>
                <a:gd name="connsiteY38" fmla="*/ 1220258 h 3108325"/>
                <a:gd name="connsiteX39" fmla="*/ 48683 w 3622675"/>
                <a:gd name="connsiteY39" fmla="*/ 1410758 h 3108325"/>
                <a:gd name="connsiteX40" fmla="*/ 29633 w 3622675"/>
                <a:gd name="connsiteY40" fmla="*/ 1791758 h 3108325"/>
                <a:gd name="connsiteX41" fmla="*/ 226483 w 3622675"/>
                <a:gd name="connsiteY41" fmla="*/ 2363258 h 3108325"/>
                <a:gd name="connsiteX42" fmla="*/ 658283 w 3622675"/>
                <a:gd name="connsiteY42" fmla="*/ 2826808 h 3108325"/>
                <a:gd name="connsiteX43" fmla="*/ 1178983 w 3622675"/>
                <a:gd name="connsiteY43" fmla="*/ 3068108 h 3108325"/>
                <a:gd name="connsiteX44" fmla="*/ 1648883 w 3622675"/>
                <a:gd name="connsiteY44" fmla="*/ 3068108 h 3108325"/>
                <a:gd name="connsiteX45" fmla="*/ 1845733 w 3622675"/>
                <a:gd name="connsiteY45" fmla="*/ 2953808 h 3108325"/>
                <a:gd name="connsiteX46" fmla="*/ 1921933 w 3622675"/>
                <a:gd name="connsiteY46" fmla="*/ 3004608 h 3108325"/>
                <a:gd name="connsiteX47" fmla="*/ 1979083 w 3622675"/>
                <a:gd name="connsiteY47" fmla="*/ 3030008 h 3108325"/>
                <a:gd name="connsiteX48" fmla="*/ 2106083 w 3622675"/>
                <a:gd name="connsiteY48" fmla="*/ 3061758 h 3108325"/>
                <a:gd name="connsiteX49" fmla="*/ 2379133 w 3622675"/>
                <a:gd name="connsiteY49" fmla="*/ 3036358 h 3108325"/>
                <a:gd name="connsiteX50" fmla="*/ 2810933 w 3622675"/>
                <a:gd name="connsiteY50" fmla="*/ 2883958 h 3108325"/>
                <a:gd name="connsiteX51" fmla="*/ 3109383 w 3622675"/>
                <a:gd name="connsiteY51" fmla="*/ 2712508 h 3108325"/>
                <a:gd name="connsiteX52" fmla="*/ 3369733 w 3622675"/>
                <a:gd name="connsiteY52" fmla="*/ 2382308 h 3108325"/>
                <a:gd name="connsiteX53" fmla="*/ 3503083 w 3622675"/>
                <a:gd name="connsiteY53" fmla="*/ 1912408 h 3108325"/>
                <a:gd name="connsiteX54" fmla="*/ 3604683 w 3622675"/>
                <a:gd name="connsiteY54" fmla="*/ 1404408 h 3108325"/>
                <a:gd name="connsiteX55" fmla="*/ 3560233 w 3622675"/>
                <a:gd name="connsiteY55"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026583 w 3622675"/>
                <a:gd name="connsiteY12" fmla="*/ 1188508 h 3108325"/>
                <a:gd name="connsiteX13" fmla="*/ 1013883 w 3622675"/>
                <a:gd name="connsiteY13" fmla="*/ 1105958 h 3108325"/>
                <a:gd name="connsiteX14" fmla="*/ 1198033 w 3622675"/>
                <a:gd name="connsiteY14" fmla="*/ 972608 h 3108325"/>
                <a:gd name="connsiteX15" fmla="*/ 1293283 w 3622675"/>
                <a:gd name="connsiteY15" fmla="*/ 953558 h 3108325"/>
                <a:gd name="connsiteX16" fmla="*/ 1445683 w 3622675"/>
                <a:gd name="connsiteY16" fmla="*/ 1074208 h 3108325"/>
                <a:gd name="connsiteX17" fmla="*/ 1686983 w 3622675"/>
                <a:gd name="connsiteY17" fmla="*/ 991658 h 3108325"/>
                <a:gd name="connsiteX18" fmla="*/ 1953683 w 3622675"/>
                <a:gd name="connsiteY18" fmla="*/ 839258 h 3108325"/>
                <a:gd name="connsiteX19" fmla="*/ 2048933 w 3622675"/>
                <a:gd name="connsiteY19" fmla="*/ 750358 h 3108325"/>
                <a:gd name="connsiteX20" fmla="*/ 2214033 w 3622675"/>
                <a:gd name="connsiteY20" fmla="*/ 661458 h 3108325"/>
                <a:gd name="connsiteX21" fmla="*/ 2385483 w 3622675"/>
                <a:gd name="connsiteY21" fmla="*/ 655108 h 3108325"/>
                <a:gd name="connsiteX22" fmla="*/ 2525183 w 3622675"/>
                <a:gd name="connsiteY22" fmla="*/ 547158 h 3108325"/>
                <a:gd name="connsiteX23" fmla="*/ 2531533 w 3622675"/>
                <a:gd name="connsiteY23" fmla="*/ 439208 h 3108325"/>
                <a:gd name="connsiteX24" fmla="*/ 2277533 w 3622675"/>
                <a:gd name="connsiteY24" fmla="*/ 426508 h 3108325"/>
                <a:gd name="connsiteX25" fmla="*/ 2042583 w 3622675"/>
                <a:gd name="connsiteY25" fmla="*/ 388408 h 3108325"/>
                <a:gd name="connsiteX26" fmla="*/ 1725083 w 3622675"/>
                <a:gd name="connsiteY26" fmla="*/ 293158 h 3108325"/>
                <a:gd name="connsiteX27" fmla="*/ 1528233 w 3622675"/>
                <a:gd name="connsiteY27" fmla="*/ 286808 h 3108325"/>
                <a:gd name="connsiteX28" fmla="*/ 1280583 w 3622675"/>
                <a:gd name="connsiteY28" fmla="*/ 375708 h 3108325"/>
                <a:gd name="connsiteX29" fmla="*/ 1026583 w 3622675"/>
                <a:gd name="connsiteY29" fmla="*/ 451908 h 3108325"/>
                <a:gd name="connsiteX30" fmla="*/ 855133 w 3622675"/>
                <a:gd name="connsiteY30" fmla="*/ 337608 h 3108325"/>
                <a:gd name="connsiteX31" fmla="*/ 658283 w 3622675"/>
                <a:gd name="connsiteY31" fmla="*/ 121708 h 3108325"/>
                <a:gd name="connsiteX32" fmla="*/ 632883 w 3622675"/>
                <a:gd name="connsiteY32" fmla="*/ 13758 h 3108325"/>
                <a:gd name="connsiteX33" fmla="*/ 537633 w 3622675"/>
                <a:gd name="connsiteY33" fmla="*/ 204258 h 3108325"/>
                <a:gd name="connsiteX34" fmla="*/ 391583 w 3622675"/>
                <a:gd name="connsiteY34" fmla="*/ 286808 h 3108325"/>
                <a:gd name="connsiteX35" fmla="*/ 207433 w 3622675"/>
                <a:gd name="connsiteY35" fmla="*/ 490008 h 3108325"/>
                <a:gd name="connsiteX36" fmla="*/ 93133 w 3622675"/>
                <a:gd name="connsiteY36" fmla="*/ 820208 h 3108325"/>
                <a:gd name="connsiteX37" fmla="*/ 105833 w 3622675"/>
                <a:gd name="connsiteY37" fmla="*/ 1220258 h 3108325"/>
                <a:gd name="connsiteX38" fmla="*/ 48683 w 3622675"/>
                <a:gd name="connsiteY38" fmla="*/ 1410758 h 3108325"/>
                <a:gd name="connsiteX39" fmla="*/ 29633 w 3622675"/>
                <a:gd name="connsiteY39" fmla="*/ 1791758 h 3108325"/>
                <a:gd name="connsiteX40" fmla="*/ 226483 w 3622675"/>
                <a:gd name="connsiteY40" fmla="*/ 2363258 h 3108325"/>
                <a:gd name="connsiteX41" fmla="*/ 658283 w 3622675"/>
                <a:gd name="connsiteY41" fmla="*/ 2826808 h 3108325"/>
                <a:gd name="connsiteX42" fmla="*/ 1178983 w 3622675"/>
                <a:gd name="connsiteY42" fmla="*/ 3068108 h 3108325"/>
                <a:gd name="connsiteX43" fmla="*/ 1648883 w 3622675"/>
                <a:gd name="connsiteY43" fmla="*/ 3068108 h 3108325"/>
                <a:gd name="connsiteX44" fmla="*/ 1845733 w 3622675"/>
                <a:gd name="connsiteY44" fmla="*/ 2953808 h 3108325"/>
                <a:gd name="connsiteX45" fmla="*/ 1921933 w 3622675"/>
                <a:gd name="connsiteY45" fmla="*/ 3004608 h 3108325"/>
                <a:gd name="connsiteX46" fmla="*/ 1979083 w 3622675"/>
                <a:gd name="connsiteY46" fmla="*/ 3030008 h 3108325"/>
                <a:gd name="connsiteX47" fmla="*/ 2106083 w 3622675"/>
                <a:gd name="connsiteY47" fmla="*/ 3061758 h 3108325"/>
                <a:gd name="connsiteX48" fmla="*/ 2379133 w 3622675"/>
                <a:gd name="connsiteY48" fmla="*/ 3036358 h 3108325"/>
                <a:gd name="connsiteX49" fmla="*/ 2810933 w 3622675"/>
                <a:gd name="connsiteY49" fmla="*/ 2883958 h 3108325"/>
                <a:gd name="connsiteX50" fmla="*/ 3109383 w 3622675"/>
                <a:gd name="connsiteY50" fmla="*/ 2712508 h 3108325"/>
                <a:gd name="connsiteX51" fmla="*/ 3369733 w 3622675"/>
                <a:gd name="connsiteY51" fmla="*/ 2382308 h 3108325"/>
                <a:gd name="connsiteX52" fmla="*/ 3503083 w 3622675"/>
                <a:gd name="connsiteY52" fmla="*/ 1912408 h 3108325"/>
                <a:gd name="connsiteX53" fmla="*/ 3604683 w 3622675"/>
                <a:gd name="connsiteY53" fmla="*/ 1404408 h 3108325"/>
                <a:gd name="connsiteX54" fmla="*/ 3560233 w 3622675"/>
                <a:gd name="connsiteY54"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013883 w 3622675"/>
                <a:gd name="connsiteY12" fmla="*/ 1105958 h 3108325"/>
                <a:gd name="connsiteX13" fmla="*/ 1198033 w 3622675"/>
                <a:gd name="connsiteY13" fmla="*/ 972608 h 3108325"/>
                <a:gd name="connsiteX14" fmla="*/ 1293283 w 3622675"/>
                <a:gd name="connsiteY14" fmla="*/ 953558 h 3108325"/>
                <a:gd name="connsiteX15" fmla="*/ 1445683 w 3622675"/>
                <a:gd name="connsiteY15" fmla="*/ 1074208 h 3108325"/>
                <a:gd name="connsiteX16" fmla="*/ 1686983 w 3622675"/>
                <a:gd name="connsiteY16" fmla="*/ 991658 h 3108325"/>
                <a:gd name="connsiteX17" fmla="*/ 1953683 w 3622675"/>
                <a:gd name="connsiteY17" fmla="*/ 839258 h 3108325"/>
                <a:gd name="connsiteX18" fmla="*/ 2048933 w 3622675"/>
                <a:gd name="connsiteY18" fmla="*/ 750358 h 3108325"/>
                <a:gd name="connsiteX19" fmla="*/ 2214033 w 3622675"/>
                <a:gd name="connsiteY19" fmla="*/ 661458 h 3108325"/>
                <a:gd name="connsiteX20" fmla="*/ 2385483 w 3622675"/>
                <a:gd name="connsiteY20" fmla="*/ 655108 h 3108325"/>
                <a:gd name="connsiteX21" fmla="*/ 2525183 w 3622675"/>
                <a:gd name="connsiteY21" fmla="*/ 547158 h 3108325"/>
                <a:gd name="connsiteX22" fmla="*/ 2531533 w 3622675"/>
                <a:gd name="connsiteY22" fmla="*/ 439208 h 3108325"/>
                <a:gd name="connsiteX23" fmla="*/ 2277533 w 3622675"/>
                <a:gd name="connsiteY23" fmla="*/ 426508 h 3108325"/>
                <a:gd name="connsiteX24" fmla="*/ 2042583 w 3622675"/>
                <a:gd name="connsiteY24" fmla="*/ 388408 h 3108325"/>
                <a:gd name="connsiteX25" fmla="*/ 1725083 w 3622675"/>
                <a:gd name="connsiteY25" fmla="*/ 293158 h 3108325"/>
                <a:gd name="connsiteX26" fmla="*/ 1528233 w 3622675"/>
                <a:gd name="connsiteY26" fmla="*/ 286808 h 3108325"/>
                <a:gd name="connsiteX27" fmla="*/ 1280583 w 3622675"/>
                <a:gd name="connsiteY27" fmla="*/ 375708 h 3108325"/>
                <a:gd name="connsiteX28" fmla="*/ 1026583 w 3622675"/>
                <a:gd name="connsiteY28" fmla="*/ 451908 h 3108325"/>
                <a:gd name="connsiteX29" fmla="*/ 855133 w 3622675"/>
                <a:gd name="connsiteY29" fmla="*/ 337608 h 3108325"/>
                <a:gd name="connsiteX30" fmla="*/ 658283 w 3622675"/>
                <a:gd name="connsiteY30" fmla="*/ 121708 h 3108325"/>
                <a:gd name="connsiteX31" fmla="*/ 632883 w 3622675"/>
                <a:gd name="connsiteY31" fmla="*/ 13758 h 3108325"/>
                <a:gd name="connsiteX32" fmla="*/ 537633 w 3622675"/>
                <a:gd name="connsiteY32" fmla="*/ 204258 h 3108325"/>
                <a:gd name="connsiteX33" fmla="*/ 391583 w 3622675"/>
                <a:gd name="connsiteY33" fmla="*/ 286808 h 3108325"/>
                <a:gd name="connsiteX34" fmla="*/ 207433 w 3622675"/>
                <a:gd name="connsiteY34" fmla="*/ 490008 h 3108325"/>
                <a:gd name="connsiteX35" fmla="*/ 93133 w 3622675"/>
                <a:gd name="connsiteY35" fmla="*/ 820208 h 3108325"/>
                <a:gd name="connsiteX36" fmla="*/ 105833 w 3622675"/>
                <a:gd name="connsiteY36" fmla="*/ 1220258 h 3108325"/>
                <a:gd name="connsiteX37" fmla="*/ 48683 w 3622675"/>
                <a:gd name="connsiteY37" fmla="*/ 1410758 h 3108325"/>
                <a:gd name="connsiteX38" fmla="*/ 29633 w 3622675"/>
                <a:gd name="connsiteY38" fmla="*/ 1791758 h 3108325"/>
                <a:gd name="connsiteX39" fmla="*/ 226483 w 3622675"/>
                <a:gd name="connsiteY39" fmla="*/ 2363258 h 3108325"/>
                <a:gd name="connsiteX40" fmla="*/ 658283 w 3622675"/>
                <a:gd name="connsiteY40" fmla="*/ 2826808 h 3108325"/>
                <a:gd name="connsiteX41" fmla="*/ 1178983 w 3622675"/>
                <a:gd name="connsiteY41" fmla="*/ 3068108 h 3108325"/>
                <a:gd name="connsiteX42" fmla="*/ 1648883 w 3622675"/>
                <a:gd name="connsiteY42" fmla="*/ 3068108 h 3108325"/>
                <a:gd name="connsiteX43" fmla="*/ 1845733 w 3622675"/>
                <a:gd name="connsiteY43" fmla="*/ 2953808 h 3108325"/>
                <a:gd name="connsiteX44" fmla="*/ 1921933 w 3622675"/>
                <a:gd name="connsiteY44" fmla="*/ 3004608 h 3108325"/>
                <a:gd name="connsiteX45" fmla="*/ 1979083 w 3622675"/>
                <a:gd name="connsiteY45" fmla="*/ 3030008 h 3108325"/>
                <a:gd name="connsiteX46" fmla="*/ 2106083 w 3622675"/>
                <a:gd name="connsiteY46" fmla="*/ 3061758 h 3108325"/>
                <a:gd name="connsiteX47" fmla="*/ 2379133 w 3622675"/>
                <a:gd name="connsiteY47" fmla="*/ 3036358 h 3108325"/>
                <a:gd name="connsiteX48" fmla="*/ 2810933 w 3622675"/>
                <a:gd name="connsiteY48" fmla="*/ 2883958 h 3108325"/>
                <a:gd name="connsiteX49" fmla="*/ 3109383 w 3622675"/>
                <a:gd name="connsiteY49" fmla="*/ 2712508 h 3108325"/>
                <a:gd name="connsiteX50" fmla="*/ 3369733 w 3622675"/>
                <a:gd name="connsiteY50" fmla="*/ 2382308 h 3108325"/>
                <a:gd name="connsiteX51" fmla="*/ 3503083 w 3622675"/>
                <a:gd name="connsiteY51" fmla="*/ 1912408 h 3108325"/>
                <a:gd name="connsiteX52" fmla="*/ 3604683 w 3622675"/>
                <a:gd name="connsiteY52" fmla="*/ 1404408 h 3108325"/>
                <a:gd name="connsiteX53" fmla="*/ 3560233 w 3622675"/>
                <a:gd name="connsiteY53"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198033 w 3622675"/>
                <a:gd name="connsiteY12" fmla="*/ 972608 h 3108325"/>
                <a:gd name="connsiteX13" fmla="*/ 1293283 w 3622675"/>
                <a:gd name="connsiteY13" fmla="*/ 953558 h 3108325"/>
                <a:gd name="connsiteX14" fmla="*/ 1445683 w 3622675"/>
                <a:gd name="connsiteY14" fmla="*/ 1074208 h 3108325"/>
                <a:gd name="connsiteX15" fmla="*/ 1686983 w 3622675"/>
                <a:gd name="connsiteY15" fmla="*/ 991658 h 3108325"/>
                <a:gd name="connsiteX16" fmla="*/ 1953683 w 3622675"/>
                <a:gd name="connsiteY16" fmla="*/ 839258 h 3108325"/>
                <a:gd name="connsiteX17" fmla="*/ 2048933 w 3622675"/>
                <a:gd name="connsiteY17" fmla="*/ 750358 h 3108325"/>
                <a:gd name="connsiteX18" fmla="*/ 2214033 w 3622675"/>
                <a:gd name="connsiteY18" fmla="*/ 661458 h 3108325"/>
                <a:gd name="connsiteX19" fmla="*/ 2385483 w 3622675"/>
                <a:gd name="connsiteY19" fmla="*/ 655108 h 3108325"/>
                <a:gd name="connsiteX20" fmla="*/ 2525183 w 3622675"/>
                <a:gd name="connsiteY20" fmla="*/ 547158 h 3108325"/>
                <a:gd name="connsiteX21" fmla="*/ 2531533 w 3622675"/>
                <a:gd name="connsiteY21" fmla="*/ 439208 h 3108325"/>
                <a:gd name="connsiteX22" fmla="*/ 2277533 w 3622675"/>
                <a:gd name="connsiteY22" fmla="*/ 426508 h 3108325"/>
                <a:gd name="connsiteX23" fmla="*/ 2042583 w 3622675"/>
                <a:gd name="connsiteY23" fmla="*/ 388408 h 3108325"/>
                <a:gd name="connsiteX24" fmla="*/ 1725083 w 3622675"/>
                <a:gd name="connsiteY24" fmla="*/ 293158 h 3108325"/>
                <a:gd name="connsiteX25" fmla="*/ 1528233 w 3622675"/>
                <a:gd name="connsiteY25" fmla="*/ 286808 h 3108325"/>
                <a:gd name="connsiteX26" fmla="*/ 1280583 w 3622675"/>
                <a:gd name="connsiteY26" fmla="*/ 375708 h 3108325"/>
                <a:gd name="connsiteX27" fmla="*/ 1026583 w 3622675"/>
                <a:gd name="connsiteY27" fmla="*/ 451908 h 3108325"/>
                <a:gd name="connsiteX28" fmla="*/ 855133 w 3622675"/>
                <a:gd name="connsiteY28" fmla="*/ 337608 h 3108325"/>
                <a:gd name="connsiteX29" fmla="*/ 658283 w 3622675"/>
                <a:gd name="connsiteY29" fmla="*/ 121708 h 3108325"/>
                <a:gd name="connsiteX30" fmla="*/ 632883 w 3622675"/>
                <a:gd name="connsiteY30" fmla="*/ 13758 h 3108325"/>
                <a:gd name="connsiteX31" fmla="*/ 537633 w 3622675"/>
                <a:gd name="connsiteY31" fmla="*/ 204258 h 3108325"/>
                <a:gd name="connsiteX32" fmla="*/ 391583 w 3622675"/>
                <a:gd name="connsiteY32" fmla="*/ 286808 h 3108325"/>
                <a:gd name="connsiteX33" fmla="*/ 207433 w 3622675"/>
                <a:gd name="connsiteY33" fmla="*/ 490008 h 3108325"/>
                <a:gd name="connsiteX34" fmla="*/ 93133 w 3622675"/>
                <a:gd name="connsiteY34" fmla="*/ 820208 h 3108325"/>
                <a:gd name="connsiteX35" fmla="*/ 105833 w 3622675"/>
                <a:gd name="connsiteY35" fmla="*/ 1220258 h 3108325"/>
                <a:gd name="connsiteX36" fmla="*/ 48683 w 3622675"/>
                <a:gd name="connsiteY36" fmla="*/ 1410758 h 3108325"/>
                <a:gd name="connsiteX37" fmla="*/ 29633 w 3622675"/>
                <a:gd name="connsiteY37" fmla="*/ 1791758 h 3108325"/>
                <a:gd name="connsiteX38" fmla="*/ 226483 w 3622675"/>
                <a:gd name="connsiteY38" fmla="*/ 2363258 h 3108325"/>
                <a:gd name="connsiteX39" fmla="*/ 658283 w 3622675"/>
                <a:gd name="connsiteY39" fmla="*/ 2826808 h 3108325"/>
                <a:gd name="connsiteX40" fmla="*/ 1178983 w 3622675"/>
                <a:gd name="connsiteY40" fmla="*/ 3068108 h 3108325"/>
                <a:gd name="connsiteX41" fmla="*/ 1648883 w 3622675"/>
                <a:gd name="connsiteY41" fmla="*/ 3068108 h 3108325"/>
                <a:gd name="connsiteX42" fmla="*/ 1845733 w 3622675"/>
                <a:gd name="connsiteY42" fmla="*/ 2953808 h 3108325"/>
                <a:gd name="connsiteX43" fmla="*/ 1921933 w 3622675"/>
                <a:gd name="connsiteY43" fmla="*/ 3004608 h 3108325"/>
                <a:gd name="connsiteX44" fmla="*/ 1979083 w 3622675"/>
                <a:gd name="connsiteY44" fmla="*/ 3030008 h 3108325"/>
                <a:gd name="connsiteX45" fmla="*/ 2106083 w 3622675"/>
                <a:gd name="connsiteY45" fmla="*/ 3061758 h 3108325"/>
                <a:gd name="connsiteX46" fmla="*/ 2379133 w 3622675"/>
                <a:gd name="connsiteY46" fmla="*/ 3036358 h 3108325"/>
                <a:gd name="connsiteX47" fmla="*/ 2810933 w 3622675"/>
                <a:gd name="connsiteY47" fmla="*/ 2883958 h 3108325"/>
                <a:gd name="connsiteX48" fmla="*/ 3109383 w 3622675"/>
                <a:gd name="connsiteY48" fmla="*/ 2712508 h 3108325"/>
                <a:gd name="connsiteX49" fmla="*/ 3369733 w 3622675"/>
                <a:gd name="connsiteY49" fmla="*/ 2382308 h 3108325"/>
                <a:gd name="connsiteX50" fmla="*/ 3503083 w 3622675"/>
                <a:gd name="connsiteY50" fmla="*/ 1912408 h 3108325"/>
                <a:gd name="connsiteX51" fmla="*/ 3604683 w 3622675"/>
                <a:gd name="connsiteY51" fmla="*/ 1404408 h 3108325"/>
                <a:gd name="connsiteX52" fmla="*/ 3560233 w 3622675"/>
                <a:gd name="connsiteY52"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293283 w 3622675"/>
                <a:gd name="connsiteY12" fmla="*/ 953558 h 3108325"/>
                <a:gd name="connsiteX13" fmla="*/ 1445683 w 3622675"/>
                <a:gd name="connsiteY13" fmla="*/ 1074208 h 3108325"/>
                <a:gd name="connsiteX14" fmla="*/ 1686983 w 3622675"/>
                <a:gd name="connsiteY14" fmla="*/ 991658 h 3108325"/>
                <a:gd name="connsiteX15" fmla="*/ 1953683 w 3622675"/>
                <a:gd name="connsiteY15" fmla="*/ 839258 h 3108325"/>
                <a:gd name="connsiteX16" fmla="*/ 2048933 w 3622675"/>
                <a:gd name="connsiteY16" fmla="*/ 750358 h 3108325"/>
                <a:gd name="connsiteX17" fmla="*/ 2214033 w 3622675"/>
                <a:gd name="connsiteY17" fmla="*/ 661458 h 3108325"/>
                <a:gd name="connsiteX18" fmla="*/ 2385483 w 3622675"/>
                <a:gd name="connsiteY18" fmla="*/ 655108 h 3108325"/>
                <a:gd name="connsiteX19" fmla="*/ 2525183 w 3622675"/>
                <a:gd name="connsiteY19" fmla="*/ 547158 h 3108325"/>
                <a:gd name="connsiteX20" fmla="*/ 2531533 w 3622675"/>
                <a:gd name="connsiteY20" fmla="*/ 439208 h 3108325"/>
                <a:gd name="connsiteX21" fmla="*/ 2277533 w 3622675"/>
                <a:gd name="connsiteY21" fmla="*/ 426508 h 3108325"/>
                <a:gd name="connsiteX22" fmla="*/ 2042583 w 3622675"/>
                <a:gd name="connsiteY22" fmla="*/ 388408 h 3108325"/>
                <a:gd name="connsiteX23" fmla="*/ 1725083 w 3622675"/>
                <a:gd name="connsiteY23" fmla="*/ 293158 h 3108325"/>
                <a:gd name="connsiteX24" fmla="*/ 1528233 w 3622675"/>
                <a:gd name="connsiteY24" fmla="*/ 286808 h 3108325"/>
                <a:gd name="connsiteX25" fmla="*/ 1280583 w 3622675"/>
                <a:gd name="connsiteY25" fmla="*/ 375708 h 3108325"/>
                <a:gd name="connsiteX26" fmla="*/ 1026583 w 3622675"/>
                <a:gd name="connsiteY26" fmla="*/ 451908 h 3108325"/>
                <a:gd name="connsiteX27" fmla="*/ 855133 w 3622675"/>
                <a:gd name="connsiteY27" fmla="*/ 337608 h 3108325"/>
                <a:gd name="connsiteX28" fmla="*/ 658283 w 3622675"/>
                <a:gd name="connsiteY28" fmla="*/ 121708 h 3108325"/>
                <a:gd name="connsiteX29" fmla="*/ 632883 w 3622675"/>
                <a:gd name="connsiteY29" fmla="*/ 13758 h 3108325"/>
                <a:gd name="connsiteX30" fmla="*/ 537633 w 3622675"/>
                <a:gd name="connsiteY30" fmla="*/ 204258 h 3108325"/>
                <a:gd name="connsiteX31" fmla="*/ 391583 w 3622675"/>
                <a:gd name="connsiteY31" fmla="*/ 286808 h 3108325"/>
                <a:gd name="connsiteX32" fmla="*/ 207433 w 3622675"/>
                <a:gd name="connsiteY32" fmla="*/ 490008 h 3108325"/>
                <a:gd name="connsiteX33" fmla="*/ 93133 w 3622675"/>
                <a:gd name="connsiteY33" fmla="*/ 820208 h 3108325"/>
                <a:gd name="connsiteX34" fmla="*/ 105833 w 3622675"/>
                <a:gd name="connsiteY34" fmla="*/ 1220258 h 3108325"/>
                <a:gd name="connsiteX35" fmla="*/ 48683 w 3622675"/>
                <a:gd name="connsiteY35" fmla="*/ 1410758 h 3108325"/>
                <a:gd name="connsiteX36" fmla="*/ 29633 w 3622675"/>
                <a:gd name="connsiteY36" fmla="*/ 1791758 h 3108325"/>
                <a:gd name="connsiteX37" fmla="*/ 226483 w 3622675"/>
                <a:gd name="connsiteY37" fmla="*/ 2363258 h 3108325"/>
                <a:gd name="connsiteX38" fmla="*/ 658283 w 3622675"/>
                <a:gd name="connsiteY38" fmla="*/ 2826808 h 3108325"/>
                <a:gd name="connsiteX39" fmla="*/ 1178983 w 3622675"/>
                <a:gd name="connsiteY39" fmla="*/ 3068108 h 3108325"/>
                <a:gd name="connsiteX40" fmla="*/ 1648883 w 3622675"/>
                <a:gd name="connsiteY40" fmla="*/ 3068108 h 3108325"/>
                <a:gd name="connsiteX41" fmla="*/ 1845733 w 3622675"/>
                <a:gd name="connsiteY41" fmla="*/ 2953808 h 3108325"/>
                <a:gd name="connsiteX42" fmla="*/ 1921933 w 3622675"/>
                <a:gd name="connsiteY42" fmla="*/ 3004608 h 3108325"/>
                <a:gd name="connsiteX43" fmla="*/ 1979083 w 3622675"/>
                <a:gd name="connsiteY43" fmla="*/ 3030008 h 3108325"/>
                <a:gd name="connsiteX44" fmla="*/ 2106083 w 3622675"/>
                <a:gd name="connsiteY44" fmla="*/ 3061758 h 3108325"/>
                <a:gd name="connsiteX45" fmla="*/ 2379133 w 3622675"/>
                <a:gd name="connsiteY45" fmla="*/ 3036358 h 3108325"/>
                <a:gd name="connsiteX46" fmla="*/ 2810933 w 3622675"/>
                <a:gd name="connsiteY46" fmla="*/ 2883958 h 3108325"/>
                <a:gd name="connsiteX47" fmla="*/ 3109383 w 3622675"/>
                <a:gd name="connsiteY47" fmla="*/ 2712508 h 3108325"/>
                <a:gd name="connsiteX48" fmla="*/ 3369733 w 3622675"/>
                <a:gd name="connsiteY48" fmla="*/ 2382308 h 3108325"/>
                <a:gd name="connsiteX49" fmla="*/ 3503083 w 3622675"/>
                <a:gd name="connsiteY49" fmla="*/ 1912408 h 3108325"/>
                <a:gd name="connsiteX50" fmla="*/ 3604683 w 3622675"/>
                <a:gd name="connsiteY50" fmla="*/ 1404408 h 3108325"/>
                <a:gd name="connsiteX51" fmla="*/ 3560233 w 3622675"/>
                <a:gd name="connsiteY51"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445683 w 3622675"/>
                <a:gd name="connsiteY12" fmla="*/ 1074208 h 3108325"/>
                <a:gd name="connsiteX13" fmla="*/ 1686983 w 3622675"/>
                <a:gd name="connsiteY13" fmla="*/ 991658 h 3108325"/>
                <a:gd name="connsiteX14" fmla="*/ 1953683 w 3622675"/>
                <a:gd name="connsiteY14" fmla="*/ 839258 h 3108325"/>
                <a:gd name="connsiteX15" fmla="*/ 2048933 w 3622675"/>
                <a:gd name="connsiteY15" fmla="*/ 750358 h 3108325"/>
                <a:gd name="connsiteX16" fmla="*/ 2214033 w 3622675"/>
                <a:gd name="connsiteY16" fmla="*/ 661458 h 3108325"/>
                <a:gd name="connsiteX17" fmla="*/ 2385483 w 3622675"/>
                <a:gd name="connsiteY17" fmla="*/ 655108 h 3108325"/>
                <a:gd name="connsiteX18" fmla="*/ 2525183 w 3622675"/>
                <a:gd name="connsiteY18" fmla="*/ 547158 h 3108325"/>
                <a:gd name="connsiteX19" fmla="*/ 2531533 w 3622675"/>
                <a:gd name="connsiteY19" fmla="*/ 439208 h 3108325"/>
                <a:gd name="connsiteX20" fmla="*/ 2277533 w 3622675"/>
                <a:gd name="connsiteY20" fmla="*/ 426508 h 3108325"/>
                <a:gd name="connsiteX21" fmla="*/ 2042583 w 3622675"/>
                <a:gd name="connsiteY21" fmla="*/ 388408 h 3108325"/>
                <a:gd name="connsiteX22" fmla="*/ 1725083 w 3622675"/>
                <a:gd name="connsiteY22" fmla="*/ 293158 h 3108325"/>
                <a:gd name="connsiteX23" fmla="*/ 1528233 w 3622675"/>
                <a:gd name="connsiteY23" fmla="*/ 286808 h 3108325"/>
                <a:gd name="connsiteX24" fmla="*/ 1280583 w 3622675"/>
                <a:gd name="connsiteY24" fmla="*/ 375708 h 3108325"/>
                <a:gd name="connsiteX25" fmla="*/ 1026583 w 3622675"/>
                <a:gd name="connsiteY25" fmla="*/ 451908 h 3108325"/>
                <a:gd name="connsiteX26" fmla="*/ 855133 w 3622675"/>
                <a:gd name="connsiteY26" fmla="*/ 337608 h 3108325"/>
                <a:gd name="connsiteX27" fmla="*/ 658283 w 3622675"/>
                <a:gd name="connsiteY27" fmla="*/ 121708 h 3108325"/>
                <a:gd name="connsiteX28" fmla="*/ 632883 w 3622675"/>
                <a:gd name="connsiteY28" fmla="*/ 13758 h 3108325"/>
                <a:gd name="connsiteX29" fmla="*/ 537633 w 3622675"/>
                <a:gd name="connsiteY29" fmla="*/ 204258 h 3108325"/>
                <a:gd name="connsiteX30" fmla="*/ 391583 w 3622675"/>
                <a:gd name="connsiteY30" fmla="*/ 286808 h 3108325"/>
                <a:gd name="connsiteX31" fmla="*/ 207433 w 3622675"/>
                <a:gd name="connsiteY31" fmla="*/ 490008 h 3108325"/>
                <a:gd name="connsiteX32" fmla="*/ 93133 w 3622675"/>
                <a:gd name="connsiteY32" fmla="*/ 820208 h 3108325"/>
                <a:gd name="connsiteX33" fmla="*/ 105833 w 3622675"/>
                <a:gd name="connsiteY33" fmla="*/ 1220258 h 3108325"/>
                <a:gd name="connsiteX34" fmla="*/ 48683 w 3622675"/>
                <a:gd name="connsiteY34" fmla="*/ 1410758 h 3108325"/>
                <a:gd name="connsiteX35" fmla="*/ 29633 w 3622675"/>
                <a:gd name="connsiteY35" fmla="*/ 1791758 h 3108325"/>
                <a:gd name="connsiteX36" fmla="*/ 226483 w 3622675"/>
                <a:gd name="connsiteY36" fmla="*/ 2363258 h 3108325"/>
                <a:gd name="connsiteX37" fmla="*/ 658283 w 3622675"/>
                <a:gd name="connsiteY37" fmla="*/ 2826808 h 3108325"/>
                <a:gd name="connsiteX38" fmla="*/ 1178983 w 3622675"/>
                <a:gd name="connsiteY38" fmla="*/ 3068108 h 3108325"/>
                <a:gd name="connsiteX39" fmla="*/ 1648883 w 3622675"/>
                <a:gd name="connsiteY39" fmla="*/ 3068108 h 3108325"/>
                <a:gd name="connsiteX40" fmla="*/ 1845733 w 3622675"/>
                <a:gd name="connsiteY40" fmla="*/ 2953808 h 3108325"/>
                <a:gd name="connsiteX41" fmla="*/ 1921933 w 3622675"/>
                <a:gd name="connsiteY41" fmla="*/ 3004608 h 3108325"/>
                <a:gd name="connsiteX42" fmla="*/ 1979083 w 3622675"/>
                <a:gd name="connsiteY42" fmla="*/ 3030008 h 3108325"/>
                <a:gd name="connsiteX43" fmla="*/ 2106083 w 3622675"/>
                <a:gd name="connsiteY43" fmla="*/ 3061758 h 3108325"/>
                <a:gd name="connsiteX44" fmla="*/ 2379133 w 3622675"/>
                <a:gd name="connsiteY44" fmla="*/ 3036358 h 3108325"/>
                <a:gd name="connsiteX45" fmla="*/ 2810933 w 3622675"/>
                <a:gd name="connsiteY45" fmla="*/ 2883958 h 3108325"/>
                <a:gd name="connsiteX46" fmla="*/ 3109383 w 3622675"/>
                <a:gd name="connsiteY46" fmla="*/ 2712508 h 3108325"/>
                <a:gd name="connsiteX47" fmla="*/ 3369733 w 3622675"/>
                <a:gd name="connsiteY47" fmla="*/ 2382308 h 3108325"/>
                <a:gd name="connsiteX48" fmla="*/ 3503083 w 3622675"/>
                <a:gd name="connsiteY48" fmla="*/ 1912408 h 3108325"/>
                <a:gd name="connsiteX49" fmla="*/ 3604683 w 3622675"/>
                <a:gd name="connsiteY49" fmla="*/ 1404408 h 3108325"/>
                <a:gd name="connsiteX50" fmla="*/ 3560233 w 3622675"/>
                <a:gd name="connsiteY50"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686983 w 3622675"/>
                <a:gd name="connsiteY12" fmla="*/ 991658 h 3108325"/>
                <a:gd name="connsiteX13" fmla="*/ 1953683 w 3622675"/>
                <a:gd name="connsiteY13" fmla="*/ 839258 h 3108325"/>
                <a:gd name="connsiteX14" fmla="*/ 2048933 w 3622675"/>
                <a:gd name="connsiteY14" fmla="*/ 750358 h 3108325"/>
                <a:gd name="connsiteX15" fmla="*/ 2214033 w 3622675"/>
                <a:gd name="connsiteY15" fmla="*/ 661458 h 3108325"/>
                <a:gd name="connsiteX16" fmla="*/ 2385483 w 3622675"/>
                <a:gd name="connsiteY16" fmla="*/ 655108 h 3108325"/>
                <a:gd name="connsiteX17" fmla="*/ 2525183 w 3622675"/>
                <a:gd name="connsiteY17" fmla="*/ 547158 h 3108325"/>
                <a:gd name="connsiteX18" fmla="*/ 2531533 w 3622675"/>
                <a:gd name="connsiteY18" fmla="*/ 439208 h 3108325"/>
                <a:gd name="connsiteX19" fmla="*/ 2277533 w 3622675"/>
                <a:gd name="connsiteY19" fmla="*/ 426508 h 3108325"/>
                <a:gd name="connsiteX20" fmla="*/ 2042583 w 3622675"/>
                <a:gd name="connsiteY20" fmla="*/ 388408 h 3108325"/>
                <a:gd name="connsiteX21" fmla="*/ 1725083 w 3622675"/>
                <a:gd name="connsiteY21" fmla="*/ 293158 h 3108325"/>
                <a:gd name="connsiteX22" fmla="*/ 1528233 w 3622675"/>
                <a:gd name="connsiteY22" fmla="*/ 286808 h 3108325"/>
                <a:gd name="connsiteX23" fmla="*/ 1280583 w 3622675"/>
                <a:gd name="connsiteY23" fmla="*/ 375708 h 3108325"/>
                <a:gd name="connsiteX24" fmla="*/ 1026583 w 3622675"/>
                <a:gd name="connsiteY24" fmla="*/ 451908 h 3108325"/>
                <a:gd name="connsiteX25" fmla="*/ 855133 w 3622675"/>
                <a:gd name="connsiteY25" fmla="*/ 337608 h 3108325"/>
                <a:gd name="connsiteX26" fmla="*/ 658283 w 3622675"/>
                <a:gd name="connsiteY26" fmla="*/ 121708 h 3108325"/>
                <a:gd name="connsiteX27" fmla="*/ 632883 w 3622675"/>
                <a:gd name="connsiteY27" fmla="*/ 13758 h 3108325"/>
                <a:gd name="connsiteX28" fmla="*/ 537633 w 3622675"/>
                <a:gd name="connsiteY28" fmla="*/ 204258 h 3108325"/>
                <a:gd name="connsiteX29" fmla="*/ 391583 w 3622675"/>
                <a:gd name="connsiteY29" fmla="*/ 286808 h 3108325"/>
                <a:gd name="connsiteX30" fmla="*/ 207433 w 3622675"/>
                <a:gd name="connsiteY30" fmla="*/ 490008 h 3108325"/>
                <a:gd name="connsiteX31" fmla="*/ 93133 w 3622675"/>
                <a:gd name="connsiteY31" fmla="*/ 820208 h 3108325"/>
                <a:gd name="connsiteX32" fmla="*/ 105833 w 3622675"/>
                <a:gd name="connsiteY32" fmla="*/ 1220258 h 3108325"/>
                <a:gd name="connsiteX33" fmla="*/ 48683 w 3622675"/>
                <a:gd name="connsiteY33" fmla="*/ 1410758 h 3108325"/>
                <a:gd name="connsiteX34" fmla="*/ 29633 w 3622675"/>
                <a:gd name="connsiteY34" fmla="*/ 1791758 h 3108325"/>
                <a:gd name="connsiteX35" fmla="*/ 226483 w 3622675"/>
                <a:gd name="connsiteY35" fmla="*/ 2363258 h 3108325"/>
                <a:gd name="connsiteX36" fmla="*/ 658283 w 3622675"/>
                <a:gd name="connsiteY36" fmla="*/ 2826808 h 3108325"/>
                <a:gd name="connsiteX37" fmla="*/ 1178983 w 3622675"/>
                <a:gd name="connsiteY37" fmla="*/ 3068108 h 3108325"/>
                <a:gd name="connsiteX38" fmla="*/ 1648883 w 3622675"/>
                <a:gd name="connsiteY38" fmla="*/ 3068108 h 3108325"/>
                <a:gd name="connsiteX39" fmla="*/ 1845733 w 3622675"/>
                <a:gd name="connsiteY39" fmla="*/ 2953808 h 3108325"/>
                <a:gd name="connsiteX40" fmla="*/ 1921933 w 3622675"/>
                <a:gd name="connsiteY40" fmla="*/ 3004608 h 3108325"/>
                <a:gd name="connsiteX41" fmla="*/ 1979083 w 3622675"/>
                <a:gd name="connsiteY41" fmla="*/ 3030008 h 3108325"/>
                <a:gd name="connsiteX42" fmla="*/ 2106083 w 3622675"/>
                <a:gd name="connsiteY42" fmla="*/ 3061758 h 3108325"/>
                <a:gd name="connsiteX43" fmla="*/ 2379133 w 3622675"/>
                <a:gd name="connsiteY43" fmla="*/ 3036358 h 3108325"/>
                <a:gd name="connsiteX44" fmla="*/ 2810933 w 3622675"/>
                <a:gd name="connsiteY44" fmla="*/ 2883958 h 3108325"/>
                <a:gd name="connsiteX45" fmla="*/ 3109383 w 3622675"/>
                <a:gd name="connsiteY45" fmla="*/ 2712508 h 3108325"/>
                <a:gd name="connsiteX46" fmla="*/ 3369733 w 3622675"/>
                <a:gd name="connsiteY46" fmla="*/ 2382308 h 3108325"/>
                <a:gd name="connsiteX47" fmla="*/ 3503083 w 3622675"/>
                <a:gd name="connsiteY47" fmla="*/ 1912408 h 3108325"/>
                <a:gd name="connsiteX48" fmla="*/ 3604683 w 3622675"/>
                <a:gd name="connsiteY48" fmla="*/ 1404408 h 3108325"/>
                <a:gd name="connsiteX49" fmla="*/ 3560233 w 3622675"/>
                <a:gd name="connsiteY49"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731433 w 3622675"/>
                <a:gd name="connsiteY11" fmla="*/ 1010708 h 3108325"/>
                <a:gd name="connsiteX12" fmla="*/ 1953683 w 3622675"/>
                <a:gd name="connsiteY12" fmla="*/ 839258 h 3108325"/>
                <a:gd name="connsiteX13" fmla="*/ 2048933 w 3622675"/>
                <a:gd name="connsiteY13" fmla="*/ 750358 h 3108325"/>
                <a:gd name="connsiteX14" fmla="*/ 2214033 w 3622675"/>
                <a:gd name="connsiteY14" fmla="*/ 661458 h 3108325"/>
                <a:gd name="connsiteX15" fmla="*/ 2385483 w 3622675"/>
                <a:gd name="connsiteY15" fmla="*/ 655108 h 3108325"/>
                <a:gd name="connsiteX16" fmla="*/ 2525183 w 3622675"/>
                <a:gd name="connsiteY16" fmla="*/ 547158 h 3108325"/>
                <a:gd name="connsiteX17" fmla="*/ 2531533 w 3622675"/>
                <a:gd name="connsiteY17" fmla="*/ 439208 h 3108325"/>
                <a:gd name="connsiteX18" fmla="*/ 2277533 w 3622675"/>
                <a:gd name="connsiteY18" fmla="*/ 426508 h 3108325"/>
                <a:gd name="connsiteX19" fmla="*/ 2042583 w 3622675"/>
                <a:gd name="connsiteY19" fmla="*/ 388408 h 3108325"/>
                <a:gd name="connsiteX20" fmla="*/ 1725083 w 3622675"/>
                <a:gd name="connsiteY20" fmla="*/ 293158 h 3108325"/>
                <a:gd name="connsiteX21" fmla="*/ 1528233 w 3622675"/>
                <a:gd name="connsiteY21" fmla="*/ 286808 h 3108325"/>
                <a:gd name="connsiteX22" fmla="*/ 1280583 w 3622675"/>
                <a:gd name="connsiteY22" fmla="*/ 375708 h 3108325"/>
                <a:gd name="connsiteX23" fmla="*/ 1026583 w 3622675"/>
                <a:gd name="connsiteY23" fmla="*/ 451908 h 3108325"/>
                <a:gd name="connsiteX24" fmla="*/ 855133 w 3622675"/>
                <a:gd name="connsiteY24" fmla="*/ 337608 h 3108325"/>
                <a:gd name="connsiteX25" fmla="*/ 658283 w 3622675"/>
                <a:gd name="connsiteY25" fmla="*/ 121708 h 3108325"/>
                <a:gd name="connsiteX26" fmla="*/ 632883 w 3622675"/>
                <a:gd name="connsiteY26" fmla="*/ 13758 h 3108325"/>
                <a:gd name="connsiteX27" fmla="*/ 537633 w 3622675"/>
                <a:gd name="connsiteY27" fmla="*/ 204258 h 3108325"/>
                <a:gd name="connsiteX28" fmla="*/ 391583 w 3622675"/>
                <a:gd name="connsiteY28" fmla="*/ 286808 h 3108325"/>
                <a:gd name="connsiteX29" fmla="*/ 207433 w 3622675"/>
                <a:gd name="connsiteY29" fmla="*/ 490008 h 3108325"/>
                <a:gd name="connsiteX30" fmla="*/ 93133 w 3622675"/>
                <a:gd name="connsiteY30" fmla="*/ 820208 h 3108325"/>
                <a:gd name="connsiteX31" fmla="*/ 105833 w 3622675"/>
                <a:gd name="connsiteY31" fmla="*/ 1220258 h 3108325"/>
                <a:gd name="connsiteX32" fmla="*/ 48683 w 3622675"/>
                <a:gd name="connsiteY32" fmla="*/ 1410758 h 3108325"/>
                <a:gd name="connsiteX33" fmla="*/ 29633 w 3622675"/>
                <a:gd name="connsiteY33" fmla="*/ 1791758 h 3108325"/>
                <a:gd name="connsiteX34" fmla="*/ 226483 w 3622675"/>
                <a:gd name="connsiteY34" fmla="*/ 2363258 h 3108325"/>
                <a:gd name="connsiteX35" fmla="*/ 658283 w 3622675"/>
                <a:gd name="connsiteY35" fmla="*/ 2826808 h 3108325"/>
                <a:gd name="connsiteX36" fmla="*/ 1178983 w 3622675"/>
                <a:gd name="connsiteY36" fmla="*/ 3068108 h 3108325"/>
                <a:gd name="connsiteX37" fmla="*/ 1648883 w 3622675"/>
                <a:gd name="connsiteY37" fmla="*/ 3068108 h 3108325"/>
                <a:gd name="connsiteX38" fmla="*/ 1845733 w 3622675"/>
                <a:gd name="connsiteY38" fmla="*/ 2953808 h 3108325"/>
                <a:gd name="connsiteX39" fmla="*/ 1921933 w 3622675"/>
                <a:gd name="connsiteY39" fmla="*/ 3004608 h 3108325"/>
                <a:gd name="connsiteX40" fmla="*/ 1979083 w 3622675"/>
                <a:gd name="connsiteY40" fmla="*/ 3030008 h 3108325"/>
                <a:gd name="connsiteX41" fmla="*/ 2106083 w 3622675"/>
                <a:gd name="connsiteY41" fmla="*/ 3061758 h 3108325"/>
                <a:gd name="connsiteX42" fmla="*/ 2379133 w 3622675"/>
                <a:gd name="connsiteY42" fmla="*/ 3036358 h 3108325"/>
                <a:gd name="connsiteX43" fmla="*/ 2810933 w 3622675"/>
                <a:gd name="connsiteY43" fmla="*/ 2883958 h 3108325"/>
                <a:gd name="connsiteX44" fmla="*/ 3109383 w 3622675"/>
                <a:gd name="connsiteY44" fmla="*/ 2712508 h 3108325"/>
                <a:gd name="connsiteX45" fmla="*/ 3369733 w 3622675"/>
                <a:gd name="connsiteY45" fmla="*/ 2382308 h 3108325"/>
                <a:gd name="connsiteX46" fmla="*/ 3503083 w 3622675"/>
                <a:gd name="connsiteY46" fmla="*/ 1912408 h 3108325"/>
                <a:gd name="connsiteX47" fmla="*/ 3604683 w 3622675"/>
                <a:gd name="connsiteY47" fmla="*/ 1404408 h 3108325"/>
                <a:gd name="connsiteX48" fmla="*/ 3560233 w 3622675"/>
                <a:gd name="connsiteY48"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877483 w 3622675"/>
                <a:gd name="connsiteY10" fmla="*/ 966258 h 3108325"/>
                <a:gd name="connsiteX11" fmla="*/ 1953683 w 3622675"/>
                <a:gd name="connsiteY11" fmla="*/ 839258 h 3108325"/>
                <a:gd name="connsiteX12" fmla="*/ 2048933 w 3622675"/>
                <a:gd name="connsiteY12" fmla="*/ 750358 h 3108325"/>
                <a:gd name="connsiteX13" fmla="*/ 2214033 w 3622675"/>
                <a:gd name="connsiteY13" fmla="*/ 661458 h 3108325"/>
                <a:gd name="connsiteX14" fmla="*/ 2385483 w 3622675"/>
                <a:gd name="connsiteY14" fmla="*/ 655108 h 3108325"/>
                <a:gd name="connsiteX15" fmla="*/ 2525183 w 3622675"/>
                <a:gd name="connsiteY15" fmla="*/ 547158 h 3108325"/>
                <a:gd name="connsiteX16" fmla="*/ 2531533 w 3622675"/>
                <a:gd name="connsiteY16" fmla="*/ 439208 h 3108325"/>
                <a:gd name="connsiteX17" fmla="*/ 2277533 w 3622675"/>
                <a:gd name="connsiteY17" fmla="*/ 426508 h 3108325"/>
                <a:gd name="connsiteX18" fmla="*/ 2042583 w 3622675"/>
                <a:gd name="connsiteY18" fmla="*/ 388408 h 3108325"/>
                <a:gd name="connsiteX19" fmla="*/ 1725083 w 3622675"/>
                <a:gd name="connsiteY19" fmla="*/ 293158 h 3108325"/>
                <a:gd name="connsiteX20" fmla="*/ 1528233 w 3622675"/>
                <a:gd name="connsiteY20" fmla="*/ 286808 h 3108325"/>
                <a:gd name="connsiteX21" fmla="*/ 1280583 w 3622675"/>
                <a:gd name="connsiteY21" fmla="*/ 375708 h 3108325"/>
                <a:gd name="connsiteX22" fmla="*/ 1026583 w 3622675"/>
                <a:gd name="connsiteY22" fmla="*/ 451908 h 3108325"/>
                <a:gd name="connsiteX23" fmla="*/ 855133 w 3622675"/>
                <a:gd name="connsiteY23" fmla="*/ 337608 h 3108325"/>
                <a:gd name="connsiteX24" fmla="*/ 658283 w 3622675"/>
                <a:gd name="connsiteY24" fmla="*/ 121708 h 3108325"/>
                <a:gd name="connsiteX25" fmla="*/ 632883 w 3622675"/>
                <a:gd name="connsiteY25" fmla="*/ 13758 h 3108325"/>
                <a:gd name="connsiteX26" fmla="*/ 537633 w 3622675"/>
                <a:gd name="connsiteY26" fmla="*/ 204258 h 3108325"/>
                <a:gd name="connsiteX27" fmla="*/ 391583 w 3622675"/>
                <a:gd name="connsiteY27" fmla="*/ 286808 h 3108325"/>
                <a:gd name="connsiteX28" fmla="*/ 207433 w 3622675"/>
                <a:gd name="connsiteY28" fmla="*/ 490008 h 3108325"/>
                <a:gd name="connsiteX29" fmla="*/ 93133 w 3622675"/>
                <a:gd name="connsiteY29" fmla="*/ 820208 h 3108325"/>
                <a:gd name="connsiteX30" fmla="*/ 105833 w 3622675"/>
                <a:gd name="connsiteY30" fmla="*/ 1220258 h 3108325"/>
                <a:gd name="connsiteX31" fmla="*/ 48683 w 3622675"/>
                <a:gd name="connsiteY31" fmla="*/ 1410758 h 3108325"/>
                <a:gd name="connsiteX32" fmla="*/ 29633 w 3622675"/>
                <a:gd name="connsiteY32" fmla="*/ 1791758 h 3108325"/>
                <a:gd name="connsiteX33" fmla="*/ 226483 w 3622675"/>
                <a:gd name="connsiteY33" fmla="*/ 2363258 h 3108325"/>
                <a:gd name="connsiteX34" fmla="*/ 658283 w 3622675"/>
                <a:gd name="connsiteY34" fmla="*/ 2826808 h 3108325"/>
                <a:gd name="connsiteX35" fmla="*/ 1178983 w 3622675"/>
                <a:gd name="connsiteY35" fmla="*/ 3068108 h 3108325"/>
                <a:gd name="connsiteX36" fmla="*/ 1648883 w 3622675"/>
                <a:gd name="connsiteY36" fmla="*/ 3068108 h 3108325"/>
                <a:gd name="connsiteX37" fmla="*/ 1845733 w 3622675"/>
                <a:gd name="connsiteY37" fmla="*/ 2953808 h 3108325"/>
                <a:gd name="connsiteX38" fmla="*/ 1921933 w 3622675"/>
                <a:gd name="connsiteY38" fmla="*/ 3004608 h 3108325"/>
                <a:gd name="connsiteX39" fmla="*/ 1979083 w 3622675"/>
                <a:gd name="connsiteY39" fmla="*/ 3030008 h 3108325"/>
                <a:gd name="connsiteX40" fmla="*/ 2106083 w 3622675"/>
                <a:gd name="connsiteY40" fmla="*/ 3061758 h 3108325"/>
                <a:gd name="connsiteX41" fmla="*/ 2379133 w 3622675"/>
                <a:gd name="connsiteY41" fmla="*/ 3036358 h 3108325"/>
                <a:gd name="connsiteX42" fmla="*/ 2810933 w 3622675"/>
                <a:gd name="connsiteY42" fmla="*/ 2883958 h 3108325"/>
                <a:gd name="connsiteX43" fmla="*/ 3109383 w 3622675"/>
                <a:gd name="connsiteY43" fmla="*/ 2712508 h 3108325"/>
                <a:gd name="connsiteX44" fmla="*/ 3369733 w 3622675"/>
                <a:gd name="connsiteY44" fmla="*/ 2382308 h 3108325"/>
                <a:gd name="connsiteX45" fmla="*/ 3503083 w 3622675"/>
                <a:gd name="connsiteY45" fmla="*/ 1912408 h 3108325"/>
                <a:gd name="connsiteX46" fmla="*/ 3604683 w 3622675"/>
                <a:gd name="connsiteY46" fmla="*/ 1404408 h 3108325"/>
                <a:gd name="connsiteX47" fmla="*/ 3560233 w 3622675"/>
                <a:gd name="connsiteY47"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2004483 w 3622675"/>
                <a:gd name="connsiteY9" fmla="*/ 1125008 h 3108325"/>
                <a:gd name="connsiteX10" fmla="*/ 1953683 w 3622675"/>
                <a:gd name="connsiteY10" fmla="*/ 839258 h 3108325"/>
                <a:gd name="connsiteX11" fmla="*/ 2048933 w 3622675"/>
                <a:gd name="connsiteY11" fmla="*/ 750358 h 3108325"/>
                <a:gd name="connsiteX12" fmla="*/ 2214033 w 3622675"/>
                <a:gd name="connsiteY12" fmla="*/ 661458 h 3108325"/>
                <a:gd name="connsiteX13" fmla="*/ 2385483 w 3622675"/>
                <a:gd name="connsiteY13" fmla="*/ 655108 h 3108325"/>
                <a:gd name="connsiteX14" fmla="*/ 2525183 w 3622675"/>
                <a:gd name="connsiteY14" fmla="*/ 547158 h 3108325"/>
                <a:gd name="connsiteX15" fmla="*/ 2531533 w 3622675"/>
                <a:gd name="connsiteY15" fmla="*/ 439208 h 3108325"/>
                <a:gd name="connsiteX16" fmla="*/ 2277533 w 3622675"/>
                <a:gd name="connsiteY16" fmla="*/ 426508 h 3108325"/>
                <a:gd name="connsiteX17" fmla="*/ 2042583 w 3622675"/>
                <a:gd name="connsiteY17" fmla="*/ 388408 h 3108325"/>
                <a:gd name="connsiteX18" fmla="*/ 1725083 w 3622675"/>
                <a:gd name="connsiteY18" fmla="*/ 293158 h 3108325"/>
                <a:gd name="connsiteX19" fmla="*/ 1528233 w 3622675"/>
                <a:gd name="connsiteY19" fmla="*/ 286808 h 3108325"/>
                <a:gd name="connsiteX20" fmla="*/ 1280583 w 3622675"/>
                <a:gd name="connsiteY20" fmla="*/ 375708 h 3108325"/>
                <a:gd name="connsiteX21" fmla="*/ 1026583 w 3622675"/>
                <a:gd name="connsiteY21" fmla="*/ 451908 h 3108325"/>
                <a:gd name="connsiteX22" fmla="*/ 855133 w 3622675"/>
                <a:gd name="connsiteY22" fmla="*/ 337608 h 3108325"/>
                <a:gd name="connsiteX23" fmla="*/ 658283 w 3622675"/>
                <a:gd name="connsiteY23" fmla="*/ 121708 h 3108325"/>
                <a:gd name="connsiteX24" fmla="*/ 632883 w 3622675"/>
                <a:gd name="connsiteY24" fmla="*/ 13758 h 3108325"/>
                <a:gd name="connsiteX25" fmla="*/ 537633 w 3622675"/>
                <a:gd name="connsiteY25" fmla="*/ 204258 h 3108325"/>
                <a:gd name="connsiteX26" fmla="*/ 391583 w 3622675"/>
                <a:gd name="connsiteY26" fmla="*/ 286808 h 3108325"/>
                <a:gd name="connsiteX27" fmla="*/ 207433 w 3622675"/>
                <a:gd name="connsiteY27" fmla="*/ 490008 h 3108325"/>
                <a:gd name="connsiteX28" fmla="*/ 93133 w 3622675"/>
                <a:gd name="connsiteY28" fmla="*/ 820208 h 3108325"/>
                <a:gd name="connsiteX29" fmla="*/ 105833 w 3622675"/>
                <a:gd name="connsiteY29" fmla="*/ 1220258 h 3108325"/>
                <a:gd name="connsiteX30" fmla="*/ 48683 w 3622675"/>
                <a:gd name="connsiteY30" fmla="*/ 1410758 h 3108325"/>
                <a:gd name="connsiteX31" fmla="*/ 29633 w 3622675"/>
                <a:gd name="connsiteY31" fmla="*/ 1791758 h 3108325"/>
                <a:gd name="connsiteX32" fmla="*/ 226483 w 3622675"/>
                <a:gd name="connsiteY32" fmla="*/ 2363258 h 3108325"/>
                <a:gd name="connsiteX33" fmla="*/ 658283 w 3622675"/>
                <a:gd name="connsiteY33" fmla="*/ 2826808 h 3108325"/>
                <a:gd name="connsiteX34" fmla="*/ 1178983 w 3622675"/>
                <a:gd name="connsiteY34" fmla="*/ 3068108 h 3108325"/>
                <a:gd name="connsiteX35" fmla="*/ 1648883 w 3622675"/>
                <a:gd name="connsiteY35" fmla="*/ 3068108 h 3108325"/>
                <a:gd name="connsiteX36" fmla="*/ 1845733 w 3622675"/>
                <a:gd name="connsiteY36" fmla="*/ 2953808 h 3108325"/>
                <a:gd name="connsiteX37" fmla="*/ 1921933 w 3622675"/>
                <a:gd name="connsiteY37" fmla="*/ 3004608 h 3108325"/>
                <a:gd name="connsiteX38" fmla="*/ 1979083 w 3622675"/>
                <a:gd name="connsiteY38" fmla="*/ 3030008 h 3108325"/>
                <a:gd name="connsiteX39" fmla="*/ 2106083 w 3622675"/>
                <a:gd name="connsiteY39" fmla="*/ 3061758 h 3108325"/>
                <a:gd name="connsiteX40" fmla="*/ 2379133 w 3622675"/>
                <a:gd name="connsiteY40" fmla="*/ 3036358 h 3108325"/>
                <a:gd name="connsiteX41" fmla="*/ 2810933 w 3622675"/>
                <a:gd name="connsiteY41" fmla="*/ 2883958 h 3108325"/>
                <a:gd name="connsiteX42" fmla="*/ 3109383 w 3622675"/>
                <a:gd name="connsiteY42" fmla="*/ 2712508 h 3108325"/>
                <a:gd name="connsiteX43" fmla="*/ 3369733 w 3622675"/>
                <a:gd name="connsiteY43" fmla="*/ 2382308 h 3108325"/>
                <a:gd name="connsiteX44" fmla="*/ 3503083 w 3622675"/>
                <a:gd name="connsiteY44" fmla="*/ 1912408 h 3108325"/>
                <a:gd name="connsiteX45" fmla="*/ 3604683 w 3622675"/>
                <a:gd name="connsiteY45" fmla="*/ 1404408 h 3108325"/>
                <a:gd name="connsiteX46" fmla="*/ 3560233 w 3622675"/>
                <a:gd name="connsiteY46"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277533 w 3622675"/>
                <a:gd name="connsiteY8" fmla="*/ 998008 h 3108325"/>
                <a:gd name="connsiteX9" fmla="*/ 1953683 w 3622675"/>
                <a:gd name="connsiteY9" fmla="*/ 839258 h 3108325"/>
                <a:gd name="connsiteX10" fmla="*/ 2048933 w 3622675"/>
                <a:gd name="connsiteY10" fmla="*/ 750358 h 3108325"/>
                <a:gd name="connsiteX11" fmla="*/ 2214033 w 3622675"/>
                <a:gd name="connsiteY11" fmla="*/ 661458 h 3108325"/>
                <a:gd name="connsiteX12" fmla="*/ 2385483 w 3622675"/>
                <a:gd name="connsiteY12" fmla="*/ 655108 h 3108325"/>
                <a:gd name="connsiteX13" fmla="*/ 2525183 w 3622675"/>
                <a:gd name="connsiteY13" fmla="*/ 547158 h 3108325"/>
                <a:gd name="connsiteX14" fmla="*/ 2531533 w 3622675"/>
                <a:gd name="connsiteY14" fmla="*/ 439208 h 3108325"/>
                <a:gd name="connsiteX15" fmla="*/ 2277533 w 3622675"/>
                <a:gd name="connsiteY15" fmla="*/ 426508 h 3108325"/>
                <a:gd name="connsiteX16" fmla="*/ 2042583 w 3622675"/>
                <a:gd name="connsiteY16" fmla="*/ 388408 h 3108325"/>
                <a:gd name="connsiteX17" fmla="*/ 1725083 w 3622675"/>
                <a:gd name="connsiteY17" fmla="*/ 293158 h 3108325"/>
                <a:gd name="connsiteX18" fmla="*/ 1528233 w 3622675"/>
                <a:gd name="connsiteY18" fmla="*/ 286808 h 3108325"/>
                <a:gd name="connsiteX19" fmla="*/ 1280583 w 3622675"/>
                <a:gd name="connsiteY19" fmla="*/ 375708 h 3108325"/>
                <a:gd name="connsiteX20" fmla="*/ 1026583 w 3622675"/>
                <a:gd name="connsiteY20" fmla="*/ 451908 h 3108325"/>
                <a:gd name="connsiteX21" fmla="*/ 855133 w 3622675"/>
                <a:gd name="connsiteY21" fmla="*/ 337608 h 3108325"/>
                <a:gd name="connsiteX22" fmla="*/ 658283 w 3622675"/>
                <a:gd name="connsiteY22" fmla="*/ 121708 h 3108325"/>
                <a:gd name="connsiteX23" fmla="*/ 632883 w 3622675"/>
                <a:gd name="connsiteY23" fmla="*/ 13758 h 3108325"/>
                <a:gd name="connsiteX24" fmla="*/ 537633 w 3622675"/>
                <a:gd name="connsiteY24" fmla="*/ 204258 h 3108325"/>
                <a:gd name="connsiteX25" fmla="*/ 391583 w 3622675"/>
                <a:gd name="connsiteY25" fmla="*/ 286808 h 3108325"/>
                <a:gd name="connsiteX26" fmla="*/ 207433 w 3622675"/>
                <a:gd name="connsiteY26" fmla="*/ 490008 h 3108325"/>
                <a:gd name="connsiteX27" fmla="*/ 93133 w 3622675"/>
                <a:gd name="connsiteY27" fmla="*/ 820208 h 3108325"/>
                <a:gd name="connsiteX28" fmla="*/ 105833 w 3622675"/>
                <a:gd name="connsiteY28" fmla="*/ 1220258 h 3108325"/>
                <a:gd name="connsiteX29" fmla="*/ 48683 w 3622675"/>
                <a:gd name="connsiteY29" fmla="*/ 1410758 h 3108325"/>
                <a:gd name="connsiteX30" fmla="*/ 29633 w 3622675"/>
                <a:gd name="connsiteY30" fmla="*/ 1791758 h 3108325"/>
                <a:gd name="connsiteX31" fmla="*/ 226483 w 3622675"/>
                <a:gd name="connsiteY31" fmla="*/ 2363258 h 3108325"/>
                <a:gd name="connsiteX32" fmla="*/ 658283 w 3622675"/>
                <a:gd name="connsiteY32" fmla="*/ 2826808 h 3108325"/>
                <a:gd name="connsiteX33" fmla="*/ 1178983 w 3622675"/>
                <a:gd name="connsiteY33" fmla="*/ 3068108 h 3108325"/>
                <a:gd name="connsiteX34" fmla="*/ 1648883 w 3622675"/>
                <a:gd name="connsiteY34" fmla="*/ 3068108 h 3108325"/>
                <a:gd name="connsiteX35" fmla="*/ 1845733 w 3622675"/>
                <a:gd name="connsiteY35" fmla="*/ 2953808 h 3108325"/>
                <a:gd name="connsiteX36" fmla="*/ 1921933 w 3622675"/>
                <a:gd name="connsiteY36" fmla="*/ 3004608 h 3108325"/>
                <a:gd name="connsiteX37" fmla="*/ 1979083 w 3622675"/>
                <a:gd name="connsiteY37" fmla="*/ 3030008 h 3108325"/>
                <a:gd name="connsiteX38" fmla="*/ 2106083 w 3622675"/>
                <a:gd name="connsiteY38" fmla="*/ 3061758 h 3108325"/>
                <a:gd name="connsiteX39" fmla="*/ 2379133 w 3622675"/>
                <a:gd name="connsiteY39" fmla="*/ 3036358 h 3108325"/>
                <a:gd name="connsiteX40" fmla="*/ 2810933 w 3622675"/>
                <a:gd name="connsiteY40" fmla="*/ 2883958 h 3108325"/>
                <a:gd name="connsiteX41" fmla="*/ 3109383 w 3622675"/>
                <a:gd name="connsiteY41" fmla="*/ 2712508 h 3108325"/>
                <a:gd name="connsiteX42" fmla="*/ 3369733 w 3622675"/>
                <a:gd name="connsiteY42" fmla="*/ 2382308 h 3108325"/>
                <a:gd name="connsiteX43" fmla="*/ 3503083 w 3622675"/>
                <a:gd name="connsiteY43" fmla="*/ 1912408 h 3108325"/>
                <a:gd name="connsiteX44" fmla="*/ 3604683 w 3622675"/>
                <a:gd name="connsiteY44" fmla="*/ 1404408 h 3108325"/>
                <a:gd name="connsiteX45" fmla="*/ 3560233 w 3622675"/>
                <a:gd name="connsiteY45"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1953683 w 3622675"/>
                <a:gd name="connsiteY8" fmla="*/ 839258 h 3108325"/>
                <a:gd name="connsiteX9" fmla="*/ 2048933 w 3622675"/>
                <a:gd name="connsiteY9" fmla="*/ 750358 h 3108325"/>
                <a:gd name="connsiteX10" fmla="*/ 2214033 w 3622675"/>
                <a:gd name="connsiteY10" fmla="*/ 661458 h 3108325"/>
                <a:gd name="connsiteX11" fmla="*/ 2385483 w 3622675"/>
                <a:gd name="connsiteY11" fmla="*/ 655108 h 3108325"/>
                <a:gd name="connsiteX12" fmla="*/ 2525183 w 3622675"/>
                <a:gd name="connsiteY12" fmla="*/ 547158 h 3108325"/>
                <a:gd name="connsiteX13" fmla="*/ 2531533 w 3622675"/>
                <a:gd name="connsiteY13" fmla="*/ 439208 h 3108325"/>
                <a:gd name="connsiteX14" fmla="*/ 2277533 w 3622675"/>
                <a:gd name="connsiteY14" fmla="*/ 426508 h 3108325"/>
                <a:gd name="connsiteX15" fmla="*/ 2042583 w 3622675"/>
                <a:gd name="connsiteY15" fmla="*/ 388408 h 3108325"/>
                <a:gd name="connsiteX16" fmla="*/ 1725083 w 3622675"/>
                <a:gd name="connsiteY16" fmla="*/ 293158 h 3108325"/>
                <a:gd name="connsiteX17" fmla="*/ 1528233 w 3622675"/>
                <a:gd name="connsiteY17" fmla="*/ 286808 h 3108325"/>
                <a:gd name="connsiteX18" fmla="*/ 1280583 w 3622675"/>
                <a:gd name="connsiteY18" fmla="*/ 375708 h 3108325"/>
                <a:gd name="connsiteX19" fmla="*/ 1026583 w 3622675"/>
                <a:gd name="connsiteY19" fmla="*/ 451908 h 3108325"/>
                <a:gd name="connsiteX20" fmla="*/ 855133 w 3622675"/>
                <a:gd name="connsiteY20" fmla="*/ 337608 h 3108325"/>
                <a:gd name="connsiteX21" fmla="*/ 658283 w 3622675"/>
                <a:gd name="connsiteY21" fmla="*/ 121708 h 3108325"/>
                <a:gd name="connsiteX22" fmla="*/ 632883 w 3622675"/>
                <a:gd name="connsiteY22" fmla="*/ 13758 h 3108325"/>
                <a:gd name="connsiteX23" fmla="*/ 537633 w 3622675"/>
                <a:gd name="connsiteY23" fmla="*/ 204258 h 3108325"/>
                <a:gd name="connsiteX24" fmla="*/ 391583 w 3622675"/>
                <a:gd name="connsiteY24" fmla="*/ 286808 h 3108325"/>
                <a:gd name="connsiteX25" fmla="*/ 207433 w 3622675"/>
                <a:gd name="connsiteY25" fmla="*/ 490008 h 3108325"/>
                <a:gd name="connsiteX26" fmla="*/ 93133 w 3622675"/>
                <a:gd name="connsiteY26" fmla="*/ 820208 h 3108325"/>
                <a:gd name="connsiteX27" fmla="*/ 105833 w 3622675"/>
                <a:gd name="connsiteY27" fmla="*/ 1220258 h 3108325"/>
                <a:gd name="connsiteX28" fmla="*/ 48683 w 3622675"/>
                <a:gd name="connsiteY28" fmla="*/ 1410758 h 3108325"/>
                <a:gd name="connsiteX29" fmla="*/ 29633 w 3622675"/>
                <a:gd name="connsiteY29" fmla="*/ 1791758 h 3108325"/>
                <a:gd name="connsiteX30" fmla="*/ 226483 w 3622675"/>
                <a:gd name="connsiteY30" fmla="*/ 2363258 h 3108325"/>
                <a:gd name="connsiteX31" fmla="*/ 658283 w 3622675"/>
                <a:gd name="connsiteY31" fmla="*/ 2826808 h 3108325"/>
                <a:gd name="connsiteX32" fmla="*/ 1178983 w 3622675"/>
                <a:gd name="connsiteY32" fmla="*/ 3068108 h 3108325"/>
                <a:gd name="connsiteX33" fmla="*/ 1648883 w 3622675"/>
                <a:gd name="connsiteY33" fmla="*/ 3068108 h 3108325"/>
                <a:gd name="connsiteX34" fmla="*/ 1845733 w 3622675"/>
                <a:gd name="connsiteY34" fmla="*/ 2953808 h 3108325"/>
                <a:gd name="connsiteX35" fmla="*/ 1921933 w 3622675"/>
                <a:gd name="connsiteY35" fmla="*/ 3004608 h 3108325"/>
                <a:gd name="connsiteX36" fmla="*/ 1979083 w 3622675"/>
                <a:gd name="connsiteY36" fmla="*/ 3030008 h 3108325"/>
                <a:gd name="connsiteX37" fmla="*/ 2106083 w 3622675"/>
                <a:gd name="connsiteY37" fmla="*/ 3061758 h 3108325"/>
                <a:gd name="connsiteX38" fmla="*/ 2379133 w 3622675"/>
                <a:gd name="connsiteY38" fmla="*/ 3036358 h 3108325"/>
                <a:gd name="connsiteX39" fmla="*/ 2810933 w 3622675"/>
                <a:gd name="connsiteY39" fmla="*/ 2883958 h 3108325"/>
                <a:gd name="connsiteX40" fmla="*/ 3109383 w 3622675"/>
                <a:gd name="connsiteY40" fmla="*/ 2712508 h 3108325"/>
                <a:gd name="connsiteX41" fmla="*/ 3369733 w 3622675"/>
                <a:gd name="connsiteY41" fmla="*/ 2382308 h 3108325"/>
                <a:gd name="connsiteX42" fmla="*/ 3503083 w 3622675"/>
                <a:gd name="connsiteY42" fmla="*/ 1912408 h 3108325"/>
                <a:gd name="connsiteX43" fmla="*/ 3604683 w 3622675"/>
                <a:gd name="connsiteY43" fmla="*/ 1404408 h 3108325"/>
                <a:gd name="connsiteX44" fmla="*/ 3560233 w 3622675"/>
                <a:gd name="connsiteY44"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53733 w 3622675"/>
                <a:gd name="connsiteY7" fmla="*/ 890058 h 3108325"/>
                <a:gd name="connsiteX8" fmla="*/ 2048933 w 3622675"/>
                <a:gd name="connsiteY8" fmla="*/ 750358 h 3108325"/>
                <a:gd name="connsiteX9" fmla="*/ 2214033 w 3622675"/>
                <a:gd name="connsiteY9" fmla="*/ 661458 h 3108325"/>
                <a:gd name="connsiteX10" fmla="*/ 2385483 w 3622675"/>
                <a:gd name="connsiteY10" fmla="*/ 655108 h 3108325"/>
                <a:gd name="connsiteX11" fmla="*/ 2525183 w 3622675"/>
                <a:gd name="connsiteY11" fmla="*/ 547158 h 3108325"/>
                <a:gd name="connsiteX12" fmla="*/ 2531533 w 3622675"/>
                <a:gd name="connsiteY12" fmla="*/ 439208 h 3108325"/>
                <a:gd name="connsiteX13" fmla="*/ 2277533 w 3622675"/>
                <a:gd name="connsiteY13" fmla="*/ 426508 h 3108325"/>
                <a:gd name="connsiteX14" fmla="*/ 2042583 w 3622675"/>
                <a:gd name="connsiteY14" fmla="*/ 388408 h 3108325"/>
                <a:gd name="connsiteX15" fmla="*/ 1725083 w 3622675"/>
                <a:gd name="connsiteY15" fmla="*/ 293158 h 3108325"/>
                <a:gd name="connsiteX16" fmla="*/ 1528233 w 3622675"/>
                <a:gd name="connsiteY16" fmla="*/ 286808 h 3108325"/>
                <a:gd name="connsiteX17" fmla="*/ 1280583 w 3622675"/>
                <a:gd name="connsiteY17" fmla="*/ 375708 h 3108325"/>
                <a:gd name="connsiteX18" fmla="*/ 1026583 w 3622675"/>
                <a:gd name="connsiteY18" fmla="*/ 451908 h 3108325"/>
                <a:gd name="connsiteX19" fmla="*/ 855133 w 3622675"/>
                <a:gd name="connsiteY19" fmla="*/ 337608 h 3108325"/>
                <a:gd name="connsiteX20" fmla="*/ 658283 w 3622675"/>
                <a:gd name="connsiteY20" fmla="*/ 121708 h 3108325"/>
                <a:gd name="connsiteX21" fmla="*/ 632883 w 3622675"/>
                <a:gd name="connsiteY21" fmla="*/ 13758 h 3108325"/>
                <a:gd name="connsiteX22" fmla="*/ 537633 w 3622675"/>
                <a:gd name="connsiteY22" fmla="*/ 204258 h 3108325"/>
                <a:gd name="connsiteX23" fmla="*/ 391583 w 3622675"/>
                <a:gd name="connsiteY23" fmla="*/ 286808 h 3108325"/>
                <a:gd name="connsiteX24" fmla="*/ 207433 w 3622675"/>
                <a:gd name="connsiteY24" fmla="*/ 490008 h 3108325"/>
                <a:gd name="connsiteX25" fmla="*/ 93133 w 3622675"/>
                <a:gd name="connsiteY25" fmla="*/ 820208 h 3108325"/>
                <a:gd name="connsiteX26" fmla="*/ 105833 w 3622675"/>
                <a:gd name="connsiteY26" fmla="*/ 1220258 h 3108325"/>
                <a:gd name="connsiteX27" fmla="*/ 48683 w 3622675"/>
                <a:gd name="connsiteY27" fmla="*/ 1410758 h 3108325"/>
                <a:gd name="connsiteX28" fmla="*/ 29633 w 3622675"/>
                <a:gd name="connsiteY28" fmla="*/ 1791758 h 3108325"/>
                <a:gd name="connsiteX29" fmla="*/ 226483 w 3622675"/>
                <a:gd name="connsiteY29" fmla="*/ 2363258 h 3108325"/>
                <a:gd name="connsiteX30" fmla="*/ 658283 w 3622675"/>
                <a:gd name="connsiteY30" fmla="*/ 2826808 h 3108325"/>
                <a:gd name="connsiteX31" fmla="*/ 1178983 w 3622675"/>
                <a:gd name="connsiteY31" fmla="*/ 3068108 h 3108325"/>
                <a:gd name="connsiteX32" fmla="*/ 1648883 w 3622675"/>
                <a:gd name="connsiteY32" fmla="*/ 3068108 h 3108325"/>
                <a:gd name="connsiteX33" fmla="*/ 1845733 w 3622675"/>
                <a:gd name="connsiteY33" fmla="*/ 2953808 h 3108325"/>
                <a:gd name="connsiteX34" fmla="*/ 1921933 w 3622675"/>
                <a:gd name="connsiteY34" fmla="*/ 3004608 h 3108325"/>
                <a:gd name="connsiteX35" fmla="*/ 1979083 w 3622675"/>
                <a:gd name="connsiteY35" fmla="*/ 3030008 h 3108325"/>
                <a:gd name="connsiteX36" fmla="*/ 2106083 w 3622675"/>
                <a:gd name="connsiteY36" fmla="*/ 3061758 h 3108325"/>
                <a:gd name="connsiteX37" fmla="*/ 2379133 w 3622675"/>
                <a:gd name="connsiteY37" fmla="*/ 3036358 h 3108325"/>
                <a:gd name="connsiteX38" fmla="*/ 2810933 w 3622675"/>
                <a:gd name="connsiteY38" fmla="*/ 2883958 h 3108325"/>
                <a:gd name="connsiteX39" fmla="*/ 3109383 w 3622675"/>
                <a:gd name="connsiteY39" fmla="*/ 2712508 h 3108325"/>
                <a:gd name="connsiteX40" fmla="*/ 3369733 w 3622675"/>
                <a:gd name="connsiteY40" fmla="*/ 2382308 h 3108325"/>
                <a:gd name="connsiteX41" fmla="*/ 3503083 w 3622675"/>
                <a:gd name="connsiteY41" fmla="*/ 1912408 h 3108325"/>
                <a:gd name="connsiteX42" fmla="*/ 3604683 w 3622675"/>
                <a:gd name="connsiteY42" fmla="*/ 1404408 h 3108325"/>
                <a:gd name="connsiteX43" fmla="*/ 3560233 w 3622675"/>
                <a:gd name="connsiteY43"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048933 w 3622675"/>
                <a:gd name="connsiteY7" fmla="*/ 750358 h 3108325"/>
                <a:gd name="connsiteX8" fmla="*/ 2214033 w 3622675"/>
                <a:gd name="connsiteY8" fmla="*/ 661458 h 3108325"/>
                <a:gd name="connsiteX9" fmla="*/ 2385483 w 3622675"/>
                <a:gd name="connsiteY9" fmla="*/ 655108 h 3108325"/>
                <a:gd name="connsiteX10" fmla="*/ 2525183 w 3622675"/>
                <a:gd name="connsiteY10" fmla="*/ 547158 h 3108325"/>
                <a:gd name="connsiteX11" fmla="*/ 2531533 w 3622675"/>
                <a:gd name="connsiteY11" fmla="*/ 439208 h 3108325"/>
                <a:gd name="connsiteX12" fmla="*/ 2277533 w 3622675"/>
                <a:gd name="connsiteY12" fmla="*/ 426508 h 3108325"/>
                <a:gd name="connsiteX13" fmla="*/ 2042583 w 3622675"/>
                <a:gd name="connsiteY13" fmla="*/ 388408 h 3108325"/>
                <a:gd name="connsiteX14" fmla="*/ 1725083 w 3622675"/>
                <a:gd name="connsiteY14" fmla="*/ 293158 h 3108325"/>
                <a:gd name="connsiteX15" fmla="*/ 1528233 w 3622675"/>
                <a:gd name="connsiteY15" fmla="*/ 286808 h 3108325"/>
                <a:gd name="connsiteX16" fmla="*/ 1280583 w 3622675"/>
                <a:gd name="connsiteY16" fmla="*/ 375708 h 3108325"/>
                <a:gd name="connsiteX17" fmla="*/ 1026583 w 3622675"/>
                <a:gd name="connsiteY17" fmla="*/ 451908 h 3108325"/>
                <a:gd name="connsiteX18" fmla="*/ 855133 w 3622675"/>
                <a:gd name="connsiteY18" fmla="*/ 337608 h 3108325"/>
                <a:gd name="connsiteX19" fmla="*/ 658283 w 3622675"/>
                <a:gd name="connsiteY19" fmla="*/ 121708 h 3108325"/>
                <a:gd name="connsiteX20" fmla="*/ 632883 w 3622675"/>
                <a:gd name="connsiteY20" fmla="*/ 13758 h 3108325"/>
                <a:gd name="connsiteX21" fmla="*/ 537633 w 3622675"/>
                <a:gd name="connsiteY21" fmla="*/ 204258 h 3108325"/>
                <a:gd name="connsiteX22" fmla="*/ 391583 w 3622675"/>
                <a:gd name="connsiteY22" fmla="*/ 286808 h 3108325"/>
                <a:gd name="connsiteX23" fmla="*/ 207433 w 3622675"/>
                <a:gd name="connsiteY23" fmla="*/ 490008 h 3108325"/>
                <a:gd name="connsiteX24" fmla="*/ 93133 w 3622675"/>
                <a:gd name="connsiteY24" fmla="*/ 820208 h 3108325"/>
                <a:gd name="connsiteX25" fmla="*/ 105833 w 3622675"/>
                <a:gd name="connsiteY25" fmla="*/ 1220258 h 3108325"/>
                <a:gd name="connsiteX26" fmla="*/ 48683 w 3622675"/>
                <a:gd name="connsiteY26" fmla="*/ 1410758 h 3108325"/>
                <a:gd name="connsiteX27" fmla="*/ 29633 w 3622675"/>
                <a:gd name="connsiteY27" fmla="*/ 1791758 h 3108325"/>
                <a:gd name="connsiteX28" fmla="*/ 226483 w 3622675"/>
                <a:gd name="connsiteY28" fmla="*/ 2363258 h 3108325"/>
                <a:gd name="connsiteX29" fmla="*/ 658283 w 3622675"/>
                <a:gd name="connsiteY29" fmla="*/ 2826808 h 3108325"/>
                <a:gd name="connsiteX30" fmla="*/ 1178983 w 3622675"/>
                <a:gd name="connsiteY30" fmla="*/ 3068108 h 3108325"/>
                <a:gd name="connsiteX31" fmla="*/ 1648883 w 3622675"/>
                <a:gd name="connsiteY31" fmla="*/ 3068108 h 3108325"/>
                <a:gd name="connsiteX32" fmla="*/ 1845733 w 3622675"/>
                <a:gd name="connsiteY32" fmla="*/ 2953808 h 3108325"/>
                <a:gd name="connsiteX33" fmla="*/ 1921933 w 3622675"/>
                <a:gd name="connsiteY33" fmla="*/ 3004608 h 3108325"/>
                <a:gd name="connsiteX34" fmla="*/ 1979083 w 3622675"/>
                <a:gd name="connsiteY34" fmla="*/ 3030008 h 3108325"/>
                <a:gd name="connsiteX35" fmla="*/ 2106083 w 3622675"/>
                <a:gd name="connsiteY35" fmla="*/ 3061758 h 3108325"/>
                <a:gd name="connsiteX36" fmla="*/ 2379133 w 3622675"/>
                <a:gd name="connsiteY36" fmla="*/ 3036358 h 3108325"/>
                <a:gd name="connsiteX37" fmla="*/ 2810933 w 3622675"/>
                <a:gd name="connsiteY37" fmla="*/ 2883958 h 3108325"/>
                <a:gd name="connsiteX38" fmla="*/ 3109383 w 3622675"/>
                <a:gd name="connsiteY38" fmla="*/ 2712508 h 3108325"/>
                <a:gd name="connsiteX39" fmla="*/ 3369733 w 3622675"/>
                <a:gd name="connsiteY39" fmla="*/ 2382308 h 3108325"/>
                <a:gd name="connsiteX40" fmla="*/ 3503083 w 3622675"/>
                <a:gd name="connsiteY40" fmla="*/ 1912408 h 3108325"/>
                <a:gd name="connsiteX41" fmla="*/ 3604683 w 3622675"/>
                <a:gd name="connsiteY41" fmla="*/ 1404408 h 3108325"/>
                <a:gd name="connsiteX42" fmla="*/ 3560233 w 3622675"/>
                <a:gd name="connsiteY42"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214033 w 3622675"/>
                <a:gd name="connsiteY7" fmla="*/ 661458 h 3108325"/>
                <a:gd name="connsiteX8" fmla="*/ 2385483 w 3622675"/>
                <a:gd name="connsiteY8" fmla="*/ 655108 h 3108325"/>
                <a:gd name="connsiteX9" fmla="*/ 2525183 w 3622675"/>
                <a:gd name="connsiteY9" fmla="*/ 547158 h 3108325"/>
                <a:gd name="connsiteX10" fmla="*/ 2531533 w 3622675"/>
                <a:gd name="connsiteY10" fmla="*/ 439208 h 3108325"/>
                <a:gd name="connsiteX11" fmla="*/ 2277533 w 3622675"/>
                <a:gd name="connsiteY11" fmla="*/ 426508 h 3108325"/>
                <a:gd name="connsiteX12" fmla="*/ 2042583 w 3622675"/>
                <a:gd name="connsiteY12" fmla="*/ 388408 h 3108325"/>
                <a:gd name="connsiteX13" fmla="*/ 1725083 w 3622675"/>
                <a:gd name="connsiteY13" fmla="*/ 293158 h 3108325"/>
                <a:gd name="connsiteX14" fmla="*/ 1528233 w 3622675"/>
                <a:gd name="connsiteY14" fmla="*/ 286808 h 3108325"/>
                <a:gd name="connsiteX15" fmla="*/ 1280583 w 3622675"/>
                <a:gd name="connsiteY15" fmla="*/ 375708 h 3108325"/>
                <a:gd name="connsiteX16" fmla="*/ 1026583 w 3622675"/>
                <a:gd name="connsiteY16" fmla="*/ 451908 h 3108325"/>
                <a:gd name="connsiteX17" fmla="*/ 855133 w 3622675"/>
                <a:gd name="connsiteY17" fmla="*/ 337608 h 3108325"/>
                <a:gd name="connsiteX18" fmla="*/ 658283 w 3622675"/>
                <a:gd name="connsiteY18" fmla="*/ 121708 h 3108325"/>
                <a:gd name="connsiteX19" fmla="*/ 632883 w 3622675"/>
                <a:gd name="connsiteY19" fmla="*/ 13758 h 3108325"/>
                <a:gd name="connsiteX20" fmla="*/ 537633 w 3622675"/>
                <a:gd name="connsiteY20" fmla="*/ 204258 h 3108325"/>
                <a:gd name="connsiteX21" fmla="*/ 391583 w 3622675"/>
                <a:gd name="connsiteY21" fmla="*/ 286808 h 3108325"/>
                <a:gd name="connsiteX22" fmla="*/ 207433 w 3622675"/>
                <a:gd name="connsiteY22" fmla="*/ 490008 h 3108325"/>
                <a:gd name="connsiteX23" fmla="*/ 93133 w 3622675"/>
                <a:gd name="connsiteY23" fmla="*/ 820208 h 3108325"/>
                <a:gd name="connsiteX24" fmla="*/ 105833 w 3622675"/>
                <a:gd name="connsiteY24" fmla="*/ 1220258 h 3108325"/>
                <a:gd name="connsiteX25" fmla="*/ 48683 w 3622675"/>
                <a:gd name="connsiteY25" fmla="*/ 1410758 h 3108325"/>
                <a:gd name="connsiteX26" fmla="*/ 29633 w 3622675"/>
                <a:gd name="connsiteY26" fmla="*/ 1791758 h 3108325"/>
                <a:gd name="connsiteX27" fmla="*/ 226483 w 3622675"/>
                <a:gd name="connsiteY27" fmla="*/ 2363258 h 3108325"/>
                <a:gd name="connsiteX28" fmla="*/ 658283 w 3622675"/>
                <a:gd name="connsiteY28" fmla="*/ 2826808 h 3108325"/>
                <a:gd name="connsiteX29" fmla="*/ 1178983 w 3622675"/>
                <a:gd name="connsiteY29" fmla="*/ 3068108 h 3108325"/>
                <a:gd name="connsiteX30" fmla="*/ 1648883 w 3622675"/>
                <a:gd name="connsiteY30" fmla="*/ 3068108 h 3108325"/>
                <a:gd name="connsiteX31" fmla="*/ 1845733 w 3622675"/>
                <a:gd name="connsiteY31" fmla="*/ 2953808 h 3108325"/>
                <a:gd name="connsiteX32" fmla="*/ 1921933 w 3622675"/>
                <a:gd name="connsiteY32" fmla="*/ 3004608 h 3108325"/>
                <a:gd name="connsiteX33" fmla="*/ 1979083 w 3622675"/>
                <a:gd name="connsiteY33" fmla="*/ 3030008 h 3108325"/>
                <a:gd name="connsiteX34" fmla="*/ 2106083 w 3622675"/>
                <a:gd name="connsiteY34" fmla="*/ 3061758 h 3108325"/>
                <a:gd name="connsiteX35" fmla="*/ 2379133 w 3622675"/>
                <a:gd name="connsiteY35" fmla="*/ 3036358 h 3108325"/>
                <a:gd name="connsiteX36" fmla="*/ 2810933 w 3622675"/>
                <a:gd name="connsiteY36" fmla="*/ 2883958 h 3108325"/>
                <a:gd name="connsiteX37" fmla="*/ 3109383 w 3622675"/>
                <a:gd name="connsiteY37" fmla="*/ 2712508 h 3108325"/>
                <a:gd name="connsiteX38" fmla="*/ 3369733 w 3622675"/>
                <a:gd name="connsiteY38" fmla="*/ 2382308 h 3108325"/>
                <a:gd name="connsiteX39" fmla="*/ 3503083 w 3622675"/>
                <a:gd name="connsiteY39" fmla="*/ 1912408 h 3108325"/>
                <a:gd name="connsiteX40" fmla="*/ 3604683 w 3622675"/>
                <a:gd name="connsiteY40" fmla="*/ 1404408 h 3108325"/>
                <a:gd name="connsiteX41" fmla="*/ 3560233 w 3622675"/>
                <a:gd name="connsiteY41" fmla="*/ 1061508 h 3108325"/>
                <a:gd name="connsiteX0" fmla="*/ 3560233 w 3622675"/>
                <a:gd name="connsiteY0" fmla="*/ 1061508 h 3108325"/>
                <a:gd name="connsiteX1" fmla="*/ 3230033 w 3622675"/>
                <a:gd name="connsiteY1" fmla="*/ 1042458 h 3108325"/>
                <a:gd name="connsiteX2" fmla="*/ 2937933 w 3622675"/>
                <a:gd name="connsiteY2" fmla="*/ 940858 h 3108325"/>
                <a:gd name="connsiteX3" fmla="*/ 2855383 w 3622675"/>
                <a:gd name="connsiteY3" fmla="*/ 883708 h 3108325"/>
                <a:gd name="connsiteX4" fmla="*/ 2734733 w 3622675"/>
                <a:gd name="connsiteY4" fmla="*/ 896408 h 3108325"/>
                <a:gd name="connsiteX5" fmla="*/ 2575983 w 3622675"/>
                <a:gd name="connsiteY5" fmla="*/ 871008 h 3108325"/>
                <a:gd name="connsiteX6" fmla="*/ 2417233 w 3622675"/>
                <a:gd name="connsiteY6" fmla="*/ 801158 h 3108325"/>
                <a:gd name="connsiteX7" fmla="*/ 2385483 w 3622675"/>
                <a:gd name="connsiteY7" fmla="*/ 655108 h 3108325"/>
                <a:gd name="connsiteX8" fmla="*/ 2525183 w 3622675"/>
                <a:gd name="connsiteY8" fmla="*/ 547158 h 3108325"/>
                <a:gd name="connsiteX9" fmla="*/ 2531533 w 3622675"/>
                <a:gd name="connsiteY9" fmla="*/ 439208 h 3108325"/>
                <a:gd name="connsiteX10" fmla="*/ 2277533 w 3622675"/>
                <a:gd name="connsiteY10" fmla="*/ 426508 h 3108325"/>
                <a:gd name="connsiteX11" fmla="*/ 2042583 w 3622675"/>
                <a:gd name="connsiteY11" fmla="*/ 388408 h 3108325"/>
                <a:gd name="connsiteX12" fmla="*/ 1725083 w 3622675"/>
                <a:gd name="connsiteY12" fmla="*/ 293158 h 3108325"/>
                <a:gd name="connsiteX13" fmla="*/ 1528233 w 3622675"/>
                <a:gd name="connsiteY13" fmla="*/ 286808 h 3108325"/>
                <a:gd name="connsiteX14" fmla="*/ 1280583 w 3622675"/>
                <a:gd name="connsiteY14" fmla="*/ 375708 h 3108325"/>
                <a:gd name="connsiteX15" fmla="*/ 1026583 w 3622675"/>
                <a:gd name="connsiteY15" fmla="*/ 451908 h 3108325"/>
                <a:gd name="connsiteX16" fmla="*/ 855133 w 3622675"/>
                <a:gd name="connsiteY16" fmla="*/ 337608 h 3108325"/>
                <a:gd name="connsiteX17" fmla="*/ 658283 w 3622675"/>
                <a:gd name="connsiteY17" fmla="*/ 121708 h 3108325"/>
                <a:gd name="connsiteX18" fmla="*/ 632883 w 3622675"/>
                <a:gd name="connsiteY18" fmla="*/ 13758 h 3108325"/>
                <a:gd name="connsiteX19" fmla="*/ 537633 w 3622675"/>
                <a:gd name="connsiteY19" fmla="*/ 204258 h 3108325"/>
                <a:gd name="connsiteX20" fmla="*/ 391583 w 3622675"/>
                <a:gd name="connsiteY20" fmla="*/ 286808 h 3108325"/>
                <a:gd name="connsiteX21" fmla="*/ 207433 w 3622675"/>
                <a:gd name="connsiteY21" fmla="*/ 490008 h 3108325"/>
                <a:gd name="connsiteX22" fmla="*/ 93133 w 3622675"/>
                <a:gd name="connsiteY22" fmla="*/ 820208 h 3108325"/>
                <a:gd name="connsiteX23" fmla="*/ 105833 w 3622675"/>
                <a:gd name="connsiteY23" fmla="*/ 1220258 h 3108325"/>
                <a:gd name="connsiteX24" fmla="*/ 48683 w 3622675"/>
                <a:gd name="connsiteY24" fmla="*/ 1410758 h 3108325"/>
                <a:gd name="connsiteX25" fmla="*/ 29633 w 3622675"/>
                <a:gd name="connsiteY25" fmla="*/ 1791758 h 3108325"/>
                <a:gd name="connsiteX26" fmla="*/ 226483 w 3622675"/>
                <a:gd name="connsiteY26" fmla="*/ 2363258 h 3108325"/>
                <a:gd name="connsiteX27" fmla="*/ 658283 w 3622675"/>
                <a:gd name="connsiteY27" fmla="*/ 2826808 h 3108325"/>
                <a:gd name="connsiteX28" fmla="*/ 1178983 w 3622675"/>
                <a:gd name="connsiteY28" fmla="*/ 3068108 h 3108325"/>
                <a:gd name="connsiteX29" fmla="*/ 1648883 w 3622675"/>
                <a:gd name="connsiteY29" fmla="*/ 3068108 h 3108325"/>
                <a:gd name="connsiteX30" fmla="*/ 1845733 w 3622675"/>
                <a:gd name="connsiteY30" fmla="*/ 2953808 h 3108325"/>
                <a:gd name="connsiteX31" fmla="*/ 1921933 w 3622675"/>
                <a:gd name="connsiteY31" fmla="*/ 3004608 h 3108325"/>
                <a:gd name="connsiteX32" fmla="*/ 1979083 w 3622675"/>
                <a:gd name="connsiteY32" fmla="*/ 3030008 h 3108325"/>
                <a:gd name="connsiteX33" fmla="*/ 2106083 w 3622675"/>
                <a:gd name="connsiteY33" fmla="*/ 3061758 h 3108325"/>
                <a:gd name="connsiteX34" fmla="*/ 2379133 w 3622675"/>
                <a:gd name="connsiteY34" fmla="*/ 3036358 h 3108325"/>
                <a:gd name="connsiteX35" fmla="*/ 2810933 w 3622675"/>
                <a:gd name="connsiteY35" fmla="*/ 2883958 h 3108325"/>
                <a:gd name="connsiteX36" fmla="*/ 3109383 w 3622675"/>
                <a:gd name="connsiteY36" fmla="*/ 2712508 h 3108325"/>
                <a:gd name="connsiteX37" fmla="*/ 3369733 w 3622675"/>
                <a:gd name="connsiteY37" fmla="*/ 2382308 h 3108325"/>
                <a:gd name="connsiteX38" fmla="*/ 3503083 w 3622675"/>
                <a:gd name="connsiteY38" fmla="*/ 1912408 h 3108325"/>
                <a:gd name="connsiteX39" fmla="*/ 3604683 w 3622675"/>
                <a:gd name="connsiteY39" fmla="*/ 1404408 h 3108325"/>
                <a:gd name="connsiteX40" fmla="*/ 3560233 w 3622675"/>
                <a:gd name="connsiteY40" fmla="*/ 1061508 h 310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22675" h="3108325">
                  <a:moveTo>
                    <a:pt x="3560233" y="1061508"/>
                  </a:moveTo>
                  <a:cubicBezTo>
                    <a:pt x="3497791" y="1001183"/>
                    <a:pt x="3333750" y="1062566"/>
                    <a:pt x="3230033" y="1042458"/>
                  </a:cubicBezTo>
                  <a:cubicBezTo>
                    <a:pt x="3126316" y="1022350"/>
                    <a:pt x="3000375" y="967316"/>
                    <a:pt x="2937933" y="940858"/>
                  </a:cubicBezTo>
                  <a:cubicBezTo>
                    <a:pt x="2875491" y="914400"/>
                    <a:pt x="2889250" y="891116"/>
                    <a:pt x="2855383" y="883708"/>
                  </a:cubicBezTo>
                  <a:cubicBezTo>
                    <a:pt x="2821516" y="876300"/>
                    <a:pt x="2781300" y="898525"/>
                    <a:pt x="2734733" y="896408"/>
                  </a:cubicBezTo>
                  <a:cubicBezTo>
                    <a:pt x="2688166" y="894291"/>
                    <a:pt x="2628900" y="886883"/>
                    <a:pt x="2575983" y="871008"/>
                  </a:cubicBezTo>
                  <a:cubicBezTo>
                    <a:pt x="2523066" y="855133"/>
                    <a:pt x="2448983" y="837141"/>
                    <a:pt x="2417233" y="801158"/>
                  </a:cubicBezTo>
                  <a:cubicBezTo>
                    <a:pt x="2385483" y="765175"/>
                    <a:pt x="2367491" y="697441"/>
                    <a:pt x="2385483" y="655108"/>
                  </a:cubicBezTo>
                  <a:cubicBezTo>
                    <a:pt x="2403475" y="612775"/>
                    <a:pt x="2500841" y="583141"/>
                    <a:pt x="2525183" y="547158"/>
                  </a:cubicBezTo>
                  <a:cubicBezTo>
                    <a:pt x="2549525" y="511175"/>
                    <a:pt x="2572808" y="459316"/>
                    <a:pt x="2531533" y="439208"/>
                  </a:cubicBezTo>
                  <a:cubicBezTo>
                    <a:pt x="2490258" y="419100"/>
                    <a:pt x="2359025" y="434975"/>
                    <a:pt x="2277533" y="426508"/>
                  </a:cubicBezTo>
                  <a:cubicBezTo>
                    <a:pt x="2196041" y="418041"/>
                    <a:pt x="2134658" y="410633"/>
                    <a:pt x="2042583" y="388408"/>
                  </a:cubicBezTo>
                  <a:cubicBezTo>
                    <a:pt x="1950508" y="366183"/>
                    <a:pt x="1810808" y="310091"/>
                    <a:pt x="1725083" y="293158"/>
                  </a:cubicBezTo>
                  <a:cubicBezTo>
                    <a:pt x="1639358" y="276225"/>
                    <a:pt x="1602316" y="273050"/>
                    <a:pt x="1528233" y="286808"/>
                  </a:cubicBezTo>
                  <a:cubicBezTo>
                    <a:pt x="1454150" y="300566"/>
                    <a:pt x="1364191" y="348191"/>
                    <a:pt x="1280583" y="375708"/>
                  </a:cubicBezTo>
                  <a:cubicBezTo>
                    <a:pt x="1196975" y="403225"/>
                    <a:pt x="1097491" y="458258"/>
                    <a:pt x="1026583" y="451908"/>
                  </a:cubicBezTo>
                  <a:cubicBezTo>
                    <a:pt x="955675" y="445558"/>
                    <a:pt x="916516" y="392641"/>
                    <a:pt x="855133" y="337608"/>
                  </a:cubicBezTo>
                  <a:cubicBezTo>
                    <a:pt x="793750" y="282575"/>
                    <a:pt x="695325" y="175683"/>
                    <a:pt x="658283" y="121708"/>
                  </a:cubicBezTo>
                  <a:cubicBezTo>
                    <a:pt x="621241" y="67733"/>
                    <a:pt x="652991" y="0"/>
                    <a:pt x="632883" y="13758"/>
                  </a:cubicBezTo>
                  <a:cubicBezTo>
                    <a:pt x="612775" y="27516"/>
                    <a:pt x="577850" y="158750"/>
                    <a:pt x="537633" y="204258"/>
                  </a:cubicBezTo>
                  <a:cubicBezTo>
                    <a:pt x="497416" y="249766"/>
                    <a:pt x="446616" y="239183"/>
                    <a:pt x="391583" y="286808"/>
                  </a:cubicBezTo>
                  <a:cubicBezTo>
                    <a:pt x="336550" y="334433"/>
                    <a:pt x="257175" y="401108"/>
                    <a:pt x="207433" y="490008"/>
                  </a:cubicBezTo>
                  <a:cubicBezTo>
                    <a:pt x="157691" y="578908"/>
                    <a:pt x="110066" y="698500"/>
                    <a:pt x="93133" y="820208"/>
                  </a:cubicBezTo>
                  <a:cubicBezTo>
                    <a:pt x="76200" y="941916"/>
                    <a:pt x="113241" y="1121833"/>
                    <a:pt x="105833" y="1220258"/>
                  </a:cubicBezTo>
                  <a:cubicBezTo>
                    <a:pt x="98425" y="1318683"/>
                    <a:pt x="61383" y="1315508"/>
                    <a:pt x="48683" y="1410758"/>
                  </a:cubicBezTo>
                  <a:cubicBezTo>
                    <a:pt x="35983" y="1506008"/>
                    <a:pt x="0" y="1633008"/>
                    <a:pt x="29633" y="1791758"/>
                  </a:cubicBezTo>
                  <a:cubicBezTo>
                    <a:pt x="59266" y="1950508"/>
                    <a:pt x="121708" y="2190750"/>
                    <a:pt x="226483" y="2363258"/>
                  </a:cubicBezTo>
                  <a:cubicBezTo>
                    <a:pt x="331258" y="2535766"/>
                    <a:pt x="499533" y="2709333"/>
                    <a:pt x="658283" y="2826808"/>
                  </a:cubicBezTo>
                  <a:cubicBezTo>
                    <a:pt x="817033" y="2944283"/>
                    <a:pt x="1013883" y="3027891"/>
                    <a:pt x="1178983" y="3068108"/>
                  </a:cubicBezTo>
                  <a:cubicBezTo>
                    <a:pt x="1344083" y="3108325"/>
                    <a:pt x="1537758" y="3087158"/>
                    <a:pt x="1648883" y="3068108"/>
                  </a:cubicBezTo>
                  <a:cubicBezTo>
                    <a:pt x="1760008" y="3049058"/>
                    <a:pt x="1800225" y="2964391"/>
                    <a:pt x="1845733" y="2953808"/>
                  </a:cubicBezTo>
                  <a:cubicBezTo>
                    <a:pt x="1891241" y="2943225"/>
                    <a:pt x="1899708" y="2991908"/>
                    <a:pt x="1921933" y="3004608"/>
                  </a:cubicBezTo>
                  <a:cubicBezTo>
                    <a:pt x="1944158" y="3017308"/>
                    <a:pt x="1948391" y="3020483"/>
                    <a:pt x="1979083" y="3030008"/>
                  </a:cubicBezTo>
                  <a:cubicBezTo>
                    <a:pt x="2009775" y="3039533"/>
                    <a:pt x="2039408" y="3060700"/>
                    <a:pt x="2106083" y="3061758"/>
                  </a:cubicBezTo>
                  <a:cubicBezTo>
                    <a:pt x="2172758" y="3062816"/>
                    <a:pt x="2261658" y="3065991"/>
                    <a:pt x="2379133" y="3036358"/>
                  </a:cubicBezTo>
                  <a:cubicBezTo>
                    <a:pt x="2496608" y="3006725"/>
                    <a:pt x="2689225" y="2937933"/>
                    <a:pt x="2810933" y="2883958"/>
                  </a:cubicBezTo>
                  <a:cubicBezTo>
                    <a:pt x="2932641" y="2829983"/>
                    <a:pt x="3016250" y="2796116"/>
                    <a:pt x="3109383" y="2712508"/>
                  </a:cubicBezTo>
                  <a:cubicBezTo>
                    <a:pt x="3202516" y="2628900"/>
                    <a:pt x="3304116" y="2515658"/>
                    <a:pt x="3369733" y="2382308"/>
                  </a:cubicBezTo>
                  <a:cubicBezTo>
                    <a:pt x="3435350" y="2248958"/>
                    <a:pt x="3463925" y="2075391"/>
                    <a:pt x="3503083" y="1912408"/>
                  </a:cubicBezTo>
                  <a:cubicBezTo>
                    <a:pt x="3542241" y="1749425"/>
                    <a:pt x="3598333" y="1547283"/>
                    <a:pt x="3604683" y="1404408"/>
                  </a:cubicBezTo>
                  <a:cubicBezTo>
                    <a:pt x="3611033" y="1261533"/>
                    <a:pt x="3622675" y="1121833"/>
                    <a:pt x="3560233" y="1061508"/>
                  </a:cubicBezTo>
                  <a:close/>
                </a:path>
              </a:pathLst>
            </a:custGeom>
            <a:solidFill>
              <a:schemeClr val="bg1">
                <a:alpha val="40000"/>
              </a:schemeClr>
            </a:solid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01358" y="4643126"/>
              <a:ext cx="1685189" cy="646331"/>
            </a:xfrm>
            <a:prstGeom prst="rect">
              <a:avLst/>
            </a:prstGeom>
            <a:noFill/>
          </p:spPr>
          <p:txBody>
            <a:bodyPr wrap="none" rtlCol="0">
              <a:spAutoFit/>
            </a:bodyPr>
            <a:lstStyle/>
            <a:p>
              <a:pPr algn="ctr"/>
              <a:r>
                <a:rPr lang="en-US" b="1" dirty="0" smtClean="0"/>
                <a:t>Posterior </a:t>
              </a:r>
            </a:p>
            <a:p>
              <a:pPr algn="ctr"/>
              <a:r>
                <a:rPr lang="en-US" b="1" dirty="0" smtClean="0"/>
                <a:t>Compartment</a:t>
              </a:r>
              <a:endParaRPr lang="en-US" b="1" dirty="0"/>
            </a:p>
          </p:txBody>
        </p:sp>
      </p:grpSp>
      <p:grpSp>
        <p:nvGrpSpPr>
          <p:cNvPr id="18" name="Group 17"/>
          <p:cNvGrpSpPr/>
          <p:nvPr/>
        </p:nvGrpSpPr>
        <p:grpSpPr>
          <a:xfrm>
            <a:off x="2565239" y="1942296"/>
            <a:ext cx="1660525" cy="1497541"/>
            <a:chOff x="2855383" y="1962368"/>
            <a:chExt cx="1660525" cy="1497541"/>
          </a:xfrm>
        </p:grpSpPr>
        <p:sp>
          <p:nvSpPr>
            <p:cNvPr id="7" name="Freeform 6"/>
            <p:cNvSpPr/>
            <p:nvPr/>
          </p:nvSpPr>
          <p:spPr>
            <a:xfrm>
              <a:off x="2855383" y="1962368"/>
              <a:ext cx="1660525" cy="1497541"/>
            </a:xfrm>
            <a:custGeom>
              <a:avLst/>
              <a:gdLst>
                <a:gd name="connsiteX0" fmla="*/ 1654175 w 1660525"/>
                <a:gd name="connsiteY0" fmla="*/ 731308 h 1497541"/>
                <a:gd name="connsiteX1" fmla="*/ 1552575 w 1660525"/>
                <a:gd name="connsiteY1" fmla="*/ 534458 h 1497541"/>
                <a:gd name="connsiteX2" fmla="*/ 1355725 w 1660525"/>
                <a:gd name="connsiteY2" fmla="*/ 369358 h 1497541"/>
                <a:gd name="connsiteX3" fmla="*/ 1108075 w 1660525"/>
                <a:gd name="connsiteY3" fmla="*/ 261408 h 1497541"/>
                <a:gd name="connsiteX4" fmla="*/ 879475 w 1660525"/>
                <a:gd name="connsiteY4" fmla="*/ 96308 h 1497541"/>
                <a:gd name="connsiteX5" fmla="*/ 498475 w 1660525"/>
                <a:gd name="connsiteY5" fmla="*/ 1058 h 1497541"/>
                <a:gd name="connsiteX6" fmla="*/ 60325 w 1660525"/>
                <a:gd name="connsiteY6" fmla="*/ 89958 h 1497541"/>
                <a:gd name="connsiteX7" fmla="*/ 136525 w 1660525"/>
                <a:gd name="connsiteY7" fmla="*/ 172508 h 1497541"/>
                <a:gd name="connsiteX8" fmla="*/ 219075 w 1660525"/>
                <a:gd name="connsiteY8" fmla="*/ 261408 h 1497541"/>
                <a:gd name="connsiteX9" fmla="*/ 263525 w 1660525"/>
                <a:gd name="connsiteY9" fmla="*/ 420158 h 1497541"/>
                <a:gd name="connsiteX10" fmla="*/ 327025 w 1660525"/>
                <a:gd name="connsiteY10" fmla="*/ 509058 h 1497541"/>
                <a:gd name="connsiteX11" fmla="*/ 371475 w 1660525"/>
                <a:gd name="connsiteY11" fmla="*/ 839258 h 1497541"/>
                <a:gd name="connsiteX12" fmla="*/ 377825 w 1660525"/>
                <a:gd name="connsiteY12" fmla="*/ 1194858 h 1497541"/>
                <a:gd name="connsiteX13" fmla="*/ 441325 w 1660525"/>
                <a:gd name="connsiteY13" fmla="*/ 1137708 h 1497541"/>
                <a:gd name="connsiteX14" fmla="*/ 542925 w 1660525"/>
                <a:gd name="connsiteY14" fmla="*/ 1061508 h 1497541"/>
                <a:gd name="connsiteX15" fmla="*/ 695325 w 1660525"/>
                <a:gd name="connsiteY15" fmla="*/ 1017058 h 1497541"/>
                <a:gd name="connsiteX16" fmla="*/ 803275 w 1660525"/>
                <a:gd name="connsiteY16" fmla="*/ 1258358 h 1497541"/>
                <a:gd name="connsiteX17" fmla="*/ 841375 w 1660525"/>
                <a:gd name="connsiteY17" fmla="*/ 1448858 h 1497541"/>
                <a:gd name="connsiteX18" fmla="*/ 1019175 w 1660525"/>
                <a:gd name="connsiteY18" fmla="*/ 1493308 h 1497541"/>
                <a:gd name="connsiteX19" fmla="*/ 1279525 w 1660525"/>
                <a:gd name="connsiteY19" fmla="*/ 1474258 h 1497541"/>
                <a:gd name="connsiteX20" fmla="*/ 1400175 w 1660525"/>
                <a:gd name="connsiteY20" fmla="*/ 1372658 h 1497541"/>
                <a:gd name="connsiteX21" fmla="*/ 1590675 w 1660525"/>
                <a:gd name="connsiteY21" fmla="*/ 1099608 h 1497541"/>
                <a:gd name="connsiteX22" fmla="*/ 1654175 w 1660525"/>
                <a:gd name="connsiteY22" fmla="*/ 731308 h 1497541"/>
                <a:gd name="connsiteX0" fmla="*/ 1654175 w 1660525"/>
                <a:gd name="connsiteY0" fmla="*/ 731308 h 1497541"/>
                <a:gd name="connsiteX1" fmla="*/ 1552575 w 1660525"/>
                <a:gd name="connsiteY1" fmla="*/ 534458 h 1497541"/>
                <a:gd name="connsiteX2" fmla="*/ 1355725 w 1660525"/>
                <a:gd name="connsiteY2" fmla="*/ 369358 h 1497541"/>
                <a:gd name="connsiteX3" fmla="*/ 1108075 w 1660525"/>
                <a:gd name="connsiteY3" fmla="*/ 261408 h 1497541"/>
                <a:gd name="connsiteX4" fmla="*/ 879475 w 1660525"/>
                <a:gd name="connsiteY4" fmla="*/ 96308 h 1497541"/>
                <a:gd name="connsiteX5" fmla="*/ 498475 w 1660525"/>
                <a:gd name="connsiteY5" fmla="*/ 1058 h 1497541"/>
                <a:gd name="connsiteX6" fmla="*/ 60325 w 1660525"/>
                <a:gd name="connsiteY6" fmla="*/ 89958 h 1497541"/>
                <a:gd name="connsiteX7" fmla="*/ 136525 w 1660525"/>
                <a:gd name="connsiteY7" fmla="*/ 172508 h 1497541"/>
                <a:gd name="connsiteX8" fmla="*/ 219075 w 1660525"/>
                <a:gd name="connsiteY8" fmla="*/ 261408 h 1497541"/>
                <a:gd name="connsiteX9" fmla="*/ 263525 w 1660525"/>
                <a:gd name="connsiteY9" fmla="*/ 420158 h 1497541"/>
                <a:gd name="connsiteX10" fmla="*/ 327025 w 1660525"/>
                <a:gd name="connsiteY10" fmla="*/ 509058 h 1497541"/>
                <a:gd name="connsiteX11" fmla="*/ 371475 w 1660525"/>
                <a:gd name="connsiteY11" fmla="*/ 839258 h 1497541"/>
                <a:gd name="connsiteX12" fmla="*/ 377825 w 1660525"/>
                <a:gd name="connsiteY12" fmla="*/ 1194858 h 1497541"/>
                <a:gd name="connsiteX13" fmla="*/ 441325 w 1660525"/>
                <a:gd name="connsiteY13" fmla="*/ 1137708 h 1497541"/>
                <a:gd name="connsiteX14" fmla="*/ 542925 w 1660525"/>
                <a:gd name="connsiteY14" fmla="*/ 1061508 h 1497541"/>
                <a:gd name="connsiteX15" fmla="*/ 803275 w 1660525"/>
                <a:gd name="connsiteY15" fmla="*/ 1258358 h 1497541"/>
                <a:gd name="connsiteX16" fmla="*/ 841375 w 1660525"/>
                <a:gd name="connsiteY16" fmla="*/ 1448858 h 1497541"/>
                <a:gd name="connsiteX17" fmla="*/ 1019175 w 1660525"/>
                <a:gd name="connsiteY17" fmla="*/ 1493308 h 1497541"/>
                <a:gd name="connsiteX18" fmla="*/ 1279525 w 1660525"/>
                <a:gd name="connsiteY18" fmla="*/ 1474258 h 1497541"/>
                <a:gd name="connsiteX19" fmla="*/ 1400175 w 1660525"/>
                <a:gd name="connsiteY19" fmla="*/ 1372658 h 1497541"/>
                <a:gd name="connsiteX20" fmla="*/ 1590675 w 1660525"/>
                <a:gd name="connsiteY20" fmla="*/ 1099608 h 1497541"/>
                <a:gd name="connsiteX21" fmla="*/ 1654175 w 1660525"/>
                <a:gd name="connsiteY21" fmla="*/ 731308 h 1497541"/>
                <a:gd name="connsiteX0" fmla="*/ 1654175 w 1660525"/>
                <a:gd name="connsiteY0" fmla="*/ 731308 h 1497541"/>
                <a:gd name="connsiteX1" fmla="*/ 1552575 w 1660525"/>
                <a:gd name="connsiteY1" fmla="*/ 534458 h 1497541"/>
                <a:gd name="connsiteX2" fmla="*/ 1355725 w 1660525"/>
                <a:gd name="connsiteY2" fmla="*/ 369358 h 1497541"/>
                <a:gd name="connsiteX3" fmla="*/ 1108075 w 1660525"/>
                <a:gd name="connsiteY3" fmla="*/ 261408 h 1497541"/>
                <a:gd name="connsiteX4" fmla="*/ 879475 w 1660525"/>
                <a:gd name="connsiteY4" fmla="*/ 96308 h 1497541"/>
                <a:gd name="connsiteX5" fmla="*/ 498475 w 1660525"/>
                <a:gd name="connsiteY5" fmla="*/ 1058 h 1497541"/>
                <a:gd name="connsiteX6" fmla="*/ 60325 w 1660525"/>
                <a:gd name="connsiteY6" fmla="*/ 89958 h 1497541"/>
                <a:gd name="connsiteX7" fmla="*/ 136525 w 1660525"/>
                <a:gd name="connsiteY7" fmla="*/ 172508 h 1497541"/>
                <a:gd name="connsiteX8" fmla="*/ 219075 w 1660525"/>
                <a:gd name="connsiteY8" fmla="*/ 261408 h 1497541"/>
                <a:gd name="connsiteX9" fmla="*/ 263525 w 1660525"/>
                <a:gd name="connsiteY9" fmla="*/ 420158 h 1497541"/>
                <a:gd name="connsiteX10" fmla="*/ 327025 w 1660525"/>
                <a:gd name="connsiteY10" fmla="*/ 509058 h 1497541"/>
                <a:gd name="connsiteX11" fmla="*/ 371475 w 1660525"/>
                <a:gd name="connsiteY11" fmla="*/ 839258 h 1497541"/>
                <a:gd name="connsiteX12" fmla="*/ 377825 w 1660525"/>
                <a:gd name="connsiteY12" fmla="*/ 1194858 h 1497541"/>
                <a:gd name="connsiteX13" fmla="*/ 441325 w 1660525"/>
                <a:gd name="connsiteY13" fmla="*/ 1137708 h 1497541"/>
                <a:gd name="connsiteX14" fmla="*/ 803275 w 1660525"/>
                <a:gd name="connsiteY14" fmla="*/ 1258358 h 1497541"/>
                <a:gd name="connsiteX15" fmla="*/ 841375 w 1660525"/>
                <a:gd name="connsiteY15" fmla="*/ 1448858 h 1497541"/>
                <a:gd name="connsiteX16" fmla="*/ 1019175 w 1660525"/>
                <a:gd name="connsiteY16" fmla="*/ 1493308 h 1497541"/>
                <a:gd name="connsiteX17" fmla="*/ 1279525 w 1660525"/>
                <a:gd name="connsiteY17" fmla="*/ 1474258 h 1497541"/>
                <a:gd name="connsiteX18" fmla="*/ 1400175 w 1660525"/>
                <a:gd name="connsiteY18" fmla="*/ 1372658 h 1497541"/>
                <a:gd name="connsiteX19" fmla="*/ 1590675 w 1660525"/>
                <a:gd name="connsiteY19" fmla="*/ 1099608 h 1497541"/>
                <a:gd name="connsiteX20" fmla="*/ 1654175 w 1660525"/>
                <a:gd name="connsiteY20" fmla="*/ 731308 h 1497541"/>
                <a:gd name="connsiteX0" fmla="*/ 1654175 w 1660525"/>
                <a:gd name="connsiteY0" fmla="*/ 731308 h 1497541"/>
                <a:gd name="connsiteX1" fmla="*/ 1552575 w 1660525"/>
                <a:gd name="connsiteY1" fmla="*/ 534458 h 1497541"/>
                <a:gd name="connsiteX2" fmla="*/ 1355725 w 1660525"/>
                <a:gd name="connsiteY2" fmla="*/ 369358 h 1497541"/>
                <a:gd name="connsiteX3" fmla="*/ 1108075 w 1660525"/>
                <a:gd name="connsiteY3" fmla="*/ 261408 h 1497541"/>
                <a:gd name="connsiteX4" fmla="*/ 879475 w 1660525"/>
                <a:gd name="connsiteY4" fmla="*/ 96308 h 1497541"/>
                <a:gd name="connsiteX5" fmla="*/ 498475 w 1660525"/>
                <a:gd name="connsiteY5" fmla="*/ 1058 h 1497541"/>
                <a:gd name="connsiteX6" fmla="*/ 60325 w 1660525"/>
                <a:gd name="connsiteY6" fmla="*/ 89958 h 1497541"/>
                <a:gd name="connsiteX7" fmla="*/ 136525 w 1660525"/>
                <a:gd name="connsiteY7" fmla="*/ 172508 h 1497541"/>
                <a:gd name="connsiteX8" fmla="*/ 219075 w 1660525"/>
                <a:gd name="connsiteY8" fmla="*/ 261408 h 1497541"/>
                <a:gd name="connsiteX9" fmla="*/ 263525 w 1660525"/>
                <a:gd name="connsiteY9" fmla="*/ 420158 h 1497541"/>
                <a:gd name="connsiteX10" fmla="*/ 327025 w 1660525"/>
                <a:gd name="connsiteY10" fmla="*/ 509058 h 1497541"/>
                <a:gd name="connsiteX11" fmla="*/ 371475 w 1660525"/>
                <a:gd name="connsiteY11" fmla="*/ 839258 h 1497541"/>
                <a:gd name="connsiteX12" fmla="*/ 377825 w 1660525"/>
                <a:gd name="connsiteY12" fmla="*/ 1194858 h 1497541"/>
                <a:gd name="connsiteX13" fmla="*/ 803275 w 1660525"/>
                <a:gd name="connsiteY13" fmla="*/ 1258358 h 1497541"/>
                <a:gd name="connsiteX14" fmla="*/ 841375 w 1660525"/>
                <a:gd name="connsiteY14" fmla="*/ 1448858 h 1497541"/>
                <a:gd name="connsiteX15" fmla="*/ 1019175 w 1660525"/>
                <a:gd name="connsiteY15" fmla="*/ 1493308 h 1497541"/>
                <a:gd name="connsiteX16" fmla="*/ 1279525 w 1660525"/>
                <a:gd name="connsiteY16" fmla="*/ 1474258 h 1497541"/>
                <a:gd name="connsiteX17" fmla="*/ 1400175 w 1660525"/>
                <a:gd name="connsiteY17" fmla="*/ 1372658 h 1497541"/>
                <a:gd name="connsiteX18" fmla="*/ 1590675 w 1660525"/>
                <a:gd name="connsiteY18" fmla="*/ 1099608 h 1497541"/>
                <a:gd name="connsiteX19" fmla="*/ 1654175 w 1660525"/>
                <a:gd name="connsiteY19" fmla="*/ 731308 h 1497541"/>
                <a:gd name="connsiteX0" fmla="*/ 1654175 w 1660525"/>
                <a:gd name="connsiteY0" fmla="*/ 731308 h 1497541"/>
                <a:gd name="connsiteX1" fmla="*/ 1552575 w 1660525"/>
                <a:gd name="connsiteY1" fmla="*/ 534458 h 1497541"/>
                <a:gd name="connsiteX2" fmla="*/ 1355725 w 1660525"/>
                <a:gd name="connsiteY2" fmla="*/ 369358 h 1497541"/>
                <a:gd name="connsiteX3" fmla="*/ 1108075 w 1660525"/>
                <a:gd name="connsiteY3" fmla="*/ 261408 h 1497541"/>
                <a:gd name="connsiteX4" fmla="*/ 879475 w 1660525"/>
                <a:gd name="connsiteY4" fmla="*/ 96308 h 1497541"/>
                <a:gd name="connsiteX5" fmla="*/ 498475 w 1660525"/>
                <a:gd name="connsiteY5" fmla="*/ 1058 h 1497541"/>
                <a:gd name="connsiteX6" fmla="*/ 60325 w 1660525"/>
                <a:gd name="connsiteY6" fmla="*/ 89958 h 1497541"/>
                <a:gd name="connsiteX7" fmla="*/ 136525 w 1660525"/>
                <a:gd name="connsiteY7" fmla="*/ 172508 h 1497541"/>
                <a:gd name="connsiteX8" fmla="*/ 219075 w 1660525"/>
                <a:gd name="connsiteY8" fmla="*/ 261408 h 1497541"/>
                <a:gd name="connsiteX9" fmla="*/ 263525 w 1660525"/>
                <a:gd name="connsiteY9" fmla="*/ 420158 h 1497541"/>
                <a:gd name="connsiteX10" fmla="*/ 327025 w 1660525"/>
                <a:gd name="connsiteY10" fmla="*/ 509058 h 1497541"/>
                <a:gd name="connsiteX11" fmla="*/ 371475 w 1660525"/>
                <a:gd name="connsiteY11" fmla="*/ 839258 h 1497541"/>
                <a:gd name="connsiteX12" fmla="*/ 377825 w 1660525"/>
                <a:gd name="connsiteY12" fmla="*/ 1194858 h 1497541"/>
                <a:gd name="connsiteX13" fmla="*/ 498475 w 1660525"/>
                <a:gd name="connsiteY13" fmla="*/ 1410758 h 1497541"/>
                <a:gd name="connsiteX14" fmla="*/ 841375 w 1660525"/>
                <a:gd name="connsiteY14" fmla="*/ 1448858 h 1497541"/>
                <a:gd name="connsiteX15" fmla="*/ 1019175 w 1660525"/>
                <a:gd name="connsiteY15" fmla="*/ 1493308 h 1497541"/>
                <a:gd name="connsiteX16" fmla="*/ 1279525 w 1660525"/>
                <a:gd name="connsiteY16" fmla="*/ 1474258 h 1497541"/>
                <a:gd name="connsiteX17" fmla="*/ 1400175 w 1660525"/>
                <a:gd name="connsiteY17" fmla="*/ 1372658 h 1497541"/>
                <a:gd name="connsiteX18" fmla="*/ 1590675 w 1660525"/>
                <a:gd name="connsiteY18" fmla="*/ 1099608 h 1497541"/>
                <a:gd name="connsiteX19" fmla="*/ 1654175 w 1660525"/>
                <a:gd name="connsiteY19" fmla="*/ 731308 h 14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60525" h="1497541">
                  <a:moveTo>
                    <a:pt x="1654175" y="731308"/>
                  </a:moveTo>
                  <a:cubicBezTo>
                    <a:pt x="1647825" y="637116"/>
                    <a:pt x="1602317" y="594783"/>
                    <a:pt x="1552575" y="534458"/>
                  </a:cubicBezTo>
                  <a:cubicBezTo>
                    <a:pt x="1502833" y="474133"/>
                    <a:pt x="1429808" y="414866"/>
                    <a:pt x="1355725" y="369358"/>
                  </a:cubicBezTo>
                  <a:cubicBezTo>
                    <a:pt x="1281642" y="323850"/>
                    <a:pt x="1187450" y="306916"/>
                    <a:pt x="1108075" y="261408"/>
                  </a:cubicBezTo>
                  <a:cubicBezTo>
                    <a:pt x="1028700" y="215900"/>
                    <a:pt x="981075" y="139700"/>
                    <a:pt x="879475" y="96308"/>
                  </a:cubicBezTo>
                  <a:cubicBezTo>
                    <a:pt x="777875" y="52916"/>
                    <a:pt x="635000" y="2116"/>
                    <a:pt x="498475" y="1058"/>
                  </a:cubicBezTo>
                  <a:cubicBezTo>
                    <a:pt x="361950" y="0"/>
                    <a:pt x="120650" y="61383"/>
                    <a:pt x="60325" y="89958"/>
                  </a:cubicBezTo>
                  <a:cubicBezTo>
                    <a:pt x="0" y="118533"/>
                    <a:pt x="136525" y="172508"/>
                    <a:pt x="136525" y="172508"/>
                  </a:cubicBezTo>
                  <a:cubicBezTo>
                    <a:pt x="162983" y="201083"/>
                    <a:pt x="197908" y="220133"/>
                    <a:pt x="219075" y="261408"/>
                  </a:cubicBezTo>
                  <a:cubicBezTo>
                    <a:pt x="240242" y="302683"/>
                    <a:pt x="245533" y="378883"/>
                    <a:pt x="263525" y="420158"/>
                  </a:cubicBezTo>
                  <a:cubicBezTo>
                    <a:pt x="281517" y="461433"/>
                    <a:pt x="309033" y="439208"/>
                    <a:pt x="327025" y="509058"/>
                  </a:cubicBezTo>
                  <a:cubicBezTo>
                    <a:pt x="345017" y="578908"/>
                    <a:pt x="363008" y="724958"/>
                    <a:pt x="371475" y="839258"/>
                  </a:cubicBezTo>
                  <a:cubicBezTo>
                    <a:pt x="379942" y="953558"/>
                    <a:pt x="356658" y="1099608"/>
                    <a:pt x="377825" y="1194858"/>
                  </a:cubicBezTo>
                  <a:cubicBezTo>
                    <a:pt x="398992" y="1290108"/>
                    <a:pt x="421217" y="1368425"/>
                    <a:pt x="498475" y="1410758"/>
                  </a:cubicBezTo>
                  <a:cubicBezTo>
                    <a:pt x="575733" y="1453091"/>
                    <a:pt x="754592" y="1435100"/>
                    <a:pt x="841375" y="1448858"/>
                  </a:cubicBezTo>
                  <a:cubicBezTo>
                    <a:pt x="928158" y="1462616"/>
                    <a:pt x="946150" y="1489075"/>
                    <a:pt x="1019175" y="1493308"/>
                  </a:cubicBezTo>
                  <a:cubicBezTo>
                    <a:pt x="1092200" y="1497541"/>
                    <a:pt x="1216025" y="1494366"/>
                    <a:pt x="1279525" y="1474258"/>
                  </a:cubicBezTo>
                  <a:cubicBezTo>
                    <a:pt x="1343025" y="1454150"/>
                    <a:pt x="1348317" y="1435100"/>
                    <a:pt x="1400175" y="1372658"/>
                  </a:cubicBezTo>
                  <a:cubicBezTo>
                    <a:pt x="1452033" y="1310216"/>
                    <a:pt x="1548342" y="1206500"/>
                    <a:pt x="1590675" y="1099608"/>
                  </a:cubicBezTo>
                  <a:cubicBezTo>
                    <a:pt x="1633008" y="992716"/>
                    <a:pt x="1660525" y="825500"/>
                    <a:pt x="1654175" y="731308"/>
                  </a:cubicBezTo>
                  <a:close/>
                </a:path>
              </a:pathLst>
            </a:custGeom>
            <a:solidFill>
              <a:schemeClr val="bg1">
                <a:alpha val="40000"/>
              </a:schemeClr>
            </a:solid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23948" y="2406493"/>
              <a:ext cx="1082410" cy="646331"/>
            </a:xfrm>
            <a:prstGeom prst="rect">
              <a:avLst/>
            </a:prstGeom>
            <a:noFill/>
          </p:spPr>
          <p:txBody>
            <a:bodyPr wrap="none" rtlCol="0">
              <a:spAutoFit/>
            </a:bodyPr>
            <a:lstStyle/>
            <a:p>
              <a:pPr algn="ctr"/>
              <a:r>
                <a:rPr lang="en-US" b="1" dirty="0" smtClean="0"/>
                <a:t>Anterior </a:t>
              </a:r>
            </a:p>
            <a:p>
              <a:pPr algn="ctr"/>
              <a:r>
                <a:rPr lang="en-US" b="1" dirty="0" smtClean="0"/>
                <a:t>Comp.</a:t>
              </a:r>
              <a:endParaRPr lang="en-US" b="1" dirty="0"/>
            </a:p>
          </p:txBody>
        </p:sp>
      </p:grpSp>
      <p:grpSp>
        <p:nvGrpSpPr>
          <p:cNvPr id="17" name="Group 16"/>
          <p:cNvGrpSpPr/>
          <p:nvPr/>
        </p:nvGrpSpPr>
        <p:grpSpPr>
          <a:xfrm>
            <a:off x="3964356" y="1350596"/>
            <a:ext cx="1750644" cy="2720008"/>
            <a:chOff x="4254500" y="1370668"/>
            <a:chExt cx="1750644" cy="2720008"/>
          </a:xfrm>
        </p:grpSpPr>
        <p:sp>
          <p:nvSpPr>
            <p:cNvPr id="6" name="Freeform 5"/>
            <p:cNvSpPr/>
            <p:nvPr/>
          </p:nvSpPr>
          <p:spPr>
            <a:xfrm>
              <a:off x="4254500" y="2729659"/>
              <a:ext cx="853016" cy="1361017"/>
            </a:xfrm>
            <a:custGeom>
              <a:avLst/>
              <a:gdLst>
                <a:gd name="connsiteX0" fmla="*/ 286808 w 853016"/>
                <a:gd name="connsiteY0" fmla="*/ 8467 h 1361017"/>
                <a:gd name="connsiteX1" fmla="*/ 229658 w 853016"/>
                <a:gd name="connsiteY1" fmla="*/ 167217 h 1361017"/>
                <a:gd name="connsiteX2" fmla="*/ 172508 w 853016"/>
                <a:gd name="connsiteY2" fmla="*/ 357717 h 1361017"/>
                <a:gd name="connsiteX3" fmla="*/ 64558 w 853016"/>
                <a:gd name="connsiteY3" fmla="*/ 484717 h 1361017"/>
                <a:gd name="connsiteX4" fmla="*/ 7408 w 853016"/>
                <a:gd name="connsiteY4" fmla="*/ 643467 h 1361017"/>
                <a:gd name="connsiteX5" fmla="*/ 109008 w 853016"/>
                <a:gd name="connsiteY5" fmla="*/ 833967 h 1361017"/>
                <a:gd name="connsiteX6" fmla="*/ 197908 w 853016"/>
                <a:gd name="connsiteY6" fmla="*/ 948267 h 1361017"/>
                <a:gd name="connsiteX7" fmla="*/ 185208 w 853016"/>
                <a:gd name="connsiteY7" fmla="*/ 1151467 h 1361017"/>
                <a:gd name="connsiteX8" fmla="*/ 248708 w 853016"/>
                <a:gd name="connsiteY8" fmla="*/ 1246717 h 1361017"/>
                <a:gd name="connsiteX9" fmla="*/ 426508 w 853016"/>
                <a:gd name="connsiteY9" fmla="*/ 1329267 h 1361017"/>
                <a:gd name="connsiteX10" fmla="*/ 642408 w 853016"/>
                <a:gd name="connsiteY10" fmla="*/ 1361017 h 1361017"/>
                <a:gd name="connsiteX11" fmla="*/ 820208 w 853016"/>
                <a:gd name="connsiteY11" fmla="*/ 1329267 h 1361017"/>
                <a:gd name="connsiteX12" fmla="*/ 839258 w 853016"/>
                <a:gd name="connsiteY12" fmla="*/ 1176867 h 1361017"/>
                <a:gd name="connsiteX13" fmla="*/ 826558 w 853016"/>
                <a:gd name="connsiteY13" fmla="*/ 903817 h 1361017"/>
                <a:gd name="connsiteX14" fmla="*/ 724958 w 853016"/>
                <a:gd name="connsiteY14" fmla="*/ 497417 h 1361017"/>
                <a:gd name="connsiteX15" fmla="*/ 528108 w 853016"/>
                <a:gd name="connsiteY15" fmla="*/ 218017 h 1361017"/>
                <a:gd name="connsiteX16" fmla="*/ 286808 w 853016"/>
                <a:gd name="connsiteY16" fmla="*/ 8467 h 136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3016" h="1361017">
                  <a:moveTo>
                    <a:pt x="286808" y="8467"/>
                  </a:moveTo>
                  <a:cubicBezTo>
                    <a:pt x="237066" y="0"/>
                    <a:pt x="248708" y="109009"/>
                    <a:pt x="229658" y="167217"/>
                  </a:cubicBezTo>
                  <a:cubicBezTo>
                    <a:pt x="210608" y="225425"/>
                    <a:pt x="200025" y="304800"/>
                    <a:pt x="172508" y="357717"/>
                  </a:cubicBezTo>
                  <a:cubicBezTo>
                    <a:pt x="144991" y="410634"/>
                    <a:pt x="92075" y="437092"/>
                    <a:pt x="64558" y="484717"/>
                  </a:cubicBezTo>
                  <a:cubicBezTo>
                    <a:pt x="37041" y="532342"/>
                    <a:pt x="0" y="585259"/>
                    <a:pt x="7408" y="643467"/>
                  </a:cubicBezTo>
                  <a:cubicBezTo>
                    <a:pt x="14816" y="701675"/>
                    <a:pt x="77258" y="783167"/>
                    <a:pt x="109008" y="833967"/>
                  </a:cubicBezTo>
                  <a:cubicBezTo>
                    <a:pt x="140758" y="884767"/>
                    <a:pt x="185208" y="895350"/>
                    <a:pt x="197908" y="948267"/>
                  </a:cubicBezTo>
                  <a:cubicBezTo>
                    <a:pt x="210608" y="1001184"/>
                    <a:pt x="176741" y="1101725"/>
                    <a:pt x="185208" y="1151467"/>
                  </a:cubicBezTo>
                  <a:cubicBezTo>
                    <a:pt x="193675" y="1201209"/>
                    <a:pt x="208492" y="1217084"/>
                    <a:pt x="248708" y="1246717"/>
                  </a:cubicBezTo>
                  <a:cubicBezTo>
                    <a:pt x="288924" y="1276350"/>
                    <a:pt x="360891" y="1310217"/>
                    <a:pt x="426508" y="1329267"/>
                  </a:cubicBezTo>
                  <a:cubicBezTo>
                    <a:pt x="492125" y="1348317"/>
                    <a:pt x="576791" y="1361017"/>
                    <a:pt x="642408" y="1361017"/>
                  </a:cubicBezTo>
                  <a:cubicBezTo>
                    <a:pt x="708025" y="1361017"/>
                    <a:pt x="787400" y="1359959"/>
                    <a:pt x="820208" y="1329267"/>
                  </a:cubicBezTo>
                  <a:cubicBezTo>
                    <a:pt x="853016" y="1298575"/>
                    <a:pt x="838200" y="1247775"/>
                    <a:pt x="839258" y="1176867"/>
                  </a:cubicBezTo>
                  <a:cubicBezTo>
                    <a:pt x="840316" y="1105959"/>
                    <a:pt x="845608" y="1017059"/>
                    <a:pt x="826558" y="903817"/>
                  </a:cubicBezTo>
                  <a:cubicBezTo>
                    <a:pt x="807508" y="790575"/>
                    <a:pt x="774700" y="611717"/>
                    <a:pt x="724958" y="497417"/>
                  </a:cubicBezTo>
                  <a:cubicBezTo>
                    <a:pt x="675216" y="383117"/>
                    <a:pt x="594783" y="296334"/>
                    <a:pt x="528108" y="218017"/>
                  </a:cubicBezTo>
                  <a:cubicBezTo>
                    <a:pt x="461433" y="139700"/>
                    <a:pt x="336550" y="16934"/>
                    <a:pt x="286808" y="8467"/>
                  </a:cubicBezTo>
                  <a:close/>
                </a:path>
              </a:pathLst>
            </a:custGeom>
            <a:solidFill>
              <a:schemeClr val="bg1">
                <a:alpha val="40000"/>
              </a:schemeClr>
            </a:solid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319955" y="1370668"/>
              <a:ext cx="1685189" cy="646331"/>
            </a:xfrm>
            <a:prstGeom prst="rect">
              <a:avLst/>
            </a:prstGeom>
            <a:noFill/>
          </p:spPr>
          <p:txBody>
            <a:bodyPr wrap="none" rtlCol="0">
              <a:spAutoFit/>
            </a:bodyPr>
            <a:lstStyle/>
            <a:p>
              <a:pPr algn="ctr"/>
              <a:r>
                <a:rPr lang="en-US" b="1" dirty="0" smtClean="0"/>
                <a:t>Lateral</a:t>
              </a:r>
            </a:p>
            <a:p>
              <a:pPr algn="ctr"/>
              <a:r>
                <a:rPr lang="en-US" b="1" dirty="0" smtClean="0"/>
                <a:t>Compartment</a:t>
              </a:r>
              <a:endParaRPr lang="en-US" b="1" dirty="0"/>
            </a:p>
          </p:txBody>
        </p:sp>
        <p:cxnSp>
          <p:nvCxnSpPr>
            <p:cNvPr id="13" name="Straight Arrow Connector 12"/>
            <p:cNvCxnSpPr/>
            <p:nvPr/>
          </p:nvCxnSpPr>
          <p:spPr>
            <a:xfrm rot="5400000">
              <a:off x="4103637" y="2635799"/>
              <a:ext cx="1372765" cy="205315"/>
            </a:xfrm>
            <a:prstGeom prst="straightConnector1">
              <a:avLst/>
            </a:prstGeom>
            <a:ln w="25400">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grpSp>
      <p:pic>
        <p:nvPicPr>
          <p:cNvPr id="19" name="Picture 18" descr="Fig._25.19_A.jpg"/>
          <p:cNvPicPr>
            <a:picLocks noChangeAspect="1"/>
          </p:cNvPicPr>
          <p:nvPr/>
        </p:nvPicPr>
        <p:blipFill>
          <a:blip r:embed="rId3"/>
          <a:srcRect l="40644" r="41578" b="2930"/>
          <a:stretch>
            <a:fillRect/>
          </a:stretch>
        </p:blipFill>
        <p:spPr>
          <a:xfrm>
            <a:off x="304800" y="269639"/>
            <a:ext cx="668786" cy="3651703"/>
          </a:xfrm>
          <a:prstGeom prst="rect">
            <a:avLst/>
          </a:prstGeom>
        </p:spPr>
      </p:pic>
      <p:sp>
        <p:nvSpPr>
          <p:cNvPr id="20" name="Freeform 19"/>
          <p:cNvSpPr/>
          <p:nvPr/>
        </p:nvSpPr>
        <p:spPr>
          <a:xfrm>
            <a:off x="430213" y="1366308"/>
            <a:ext cx="186795" cy="1249892"/>
          </a:xfrm>
          <a:custGeom>
            <a:avLst/>
            <a:gdLst>
              <a:gd name="connsiteX0" fmla="*/ 42862 w 186795"/>
              <a:gd name="connsiteY0" fmla="*/ 8467 h 1249892"/>
              <a:gd name="connsiteX1" fmla="*/ 109537 w 186795"/>
              <a:gd name="connsiteY1" fmla="*/ 122767 h 1249892"/>
              <a:gd name="connsiteX2" fmla="*/ 153987 w 186795"/>
              <a:gd name="connsiteY2" fmla="*/ 310092 h 1249892"/>
              <a:gd name="connsiteX3" fmla="*/ 182562 w 186795"/>
              <a:gd name="connsiteY3" fmla="*/ 500592 h 1249892"/>
              <a:gd name="connsiteX4" fmla="*/ 179387 w 186795"/>
              <a:gd name="connsiteY4" fmla="*/ 640292 h 1249892"/>
              <a:gd name="connsiteX5" fmla="*/ 173037 w 186795"/>
              <a:gd name="connsiteY5" fmla="*/ 913342 h 1249892"/>
              <a:gd name="connsiteX6" fmla="*/ 169862 w 186795"/>
              <a:gd name="connsiteY6" fmla="*/ 1195917 h 1249892"/>
              <a:gd name="connsiteX7" fmla="*/ 122237 w 186795"/>
              <a:gd name="connsiteY7" fmla="*/ 1230842 h 1249892"/>
              <a:gd name="connsiteX8" fmla="*/ 77787 w 186795"/>
              <a:gd name="connsiteY8" fmla="*/ 1081617 h 1249892"/>
              <a:gd name="connsiteX9" fmla="*/ 33337 w 186795"/>
              <a:gd name="connsiteY9" fmla="*/ 916517 h 1249892"/>
              <a:gd name="connsiteX10" fmla="*/ 4762 w 186795"/>
              <a:gd name="connsiteY10" fmla="*/ 640292 h 1249892"/>
              <a:gd name="connsiteX11" fmla="*/ 4762 w 186795"/>
              <a:gd name="connsiteY11" fmla="*/ 402167 h 1249892"/>
              <a:gd name="connsiteX12" fmla="*/ 14287 w 186795"/>
              <a:gd name="connsiteY12" fmla="*/ 173567 h 1249892"/>
              <a:gd name="connsiteX13" fmla="*/ 42862 w 186795"/>
              <a:gd name="connsiteY13" fmla="*/ 8467 h 124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795" h="1249892">
                <a:moveTo>
                  <a:pt x="42862" y="8467"/>
                </a:moveTo>
                <a:cubicBezTo>
                  <a:pt x="58737" y="0"/>
                  <a:pt x="91016" y="72496"/>
                  <a:pt x="109537" y="122767"/>
                </a:cubicBezTo>
                <a:cubicBezTo>
                  <a:pt x="128058" y="173038"/>
                  <a:pt x="141816" y="247121"/>
                  <a:pt x="153987" y="310092"/>
                </a:cubicBezTo>
                <a:cubicBezTo>
                  <a:pt x="166158" y="373063"/>
                  <a:pt x="178329" y="445559"/>
                  <a:pt x="182562" y="500592"/>
                </a:cubicBezTo>
                <a:cubicBezTo>
                  <a:pt x="186795" y="555625"/>
                  <a:pt x="180975" y="571500"/>
                  <a:pt x="179387" y="640292"/>
                </a:cubicBezTo>
                <a:cubicBezTo>
                  <a:pt x="177799" y="709084"/>
                  <a:pt x="174624" y="820738"/>
                  <a:pt x="173037" y="913342"/>
                </a:cubicBezTo>
                <a:cubicBezTo>
                  <a:pt x="171450" y="1005946"/>
                  <a:pt x="178329" y="1143000"/>
                  <a:pt x="169862" y="1195917"/>
                </a:cubicBezTo>
                <a:cubicBezTo>
                  <a:pt x="161395" y="1248834"/>
                  <a:pt x="137583" y="1249892"/>
                  <a:pt x="122237" y="1230842"/>
                </a:cubicBezTo>
                <a:cubicBezTo>
                  <a:pt x="106891" y="1211792"/>
                  <a:pt x="92604" y="1134004"/>
                  <a:pt x="77787" y="1081617"/>
                </a:cubicBezTo>
                <a:cubicBezTo>
                  <a:pt x="62970" y="1029230"/>
                  <a:pt x="45508" y="990071"/>
                  <a:pt x="33337" y="916517"/>
                </a:cubicBezTo>
                <a:cubicBezTo>
                  <a:pt x="21166" y="842963"/>
                  <a:pt x="9524" y="726017"/>
                  <a:pt x="4762" y="640292"/>
                </a:cubicBezTo>
                <a:cubicBezTo>
                  <a:pt x="0" y="554567"/>
                  <a:pt x="3175" y="479954"/>
                  <a:pt x="4762" y="402167"/>
                </a:cubicBezTo>
                <a:cubicBezTo>
                  <a:pt x="6349" y="324380"/>
                  <a:pt x="7937" y="238654"/>
                  <a:pt x="14287" y="173567"/>
                </a:cubicBezTo>
                <a:cubicBezTo>
                  <a:pt x="20637" y="108480"/>
                  <a:pt x="26987" y="16934"/>
                  <a:pt x="42862" y="8467"/>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2651573" y="1996169"/>
            <a:ext cx="1014847" cy="1196911"/>
          </a:xfrm>
          <a:custGeom>
            <a:avLst/>
            <a:gdLst>
              <a:gd name="connsiteX0" fmla="*/ 931760 w 1014847"/>
              <a:gd name="connsiteY0" fmla="*/ 187945 h 1196911"/>
              <a:gd name="connsiteX1" fmla="*/ 670630 w 1014847"/>
              <a:gd name="connsiteY1" fmla="*/ 33633 h 1196911"/>
              <a:gd name="connsiteX2" fmla="*/ 278935 w 1014847"/>
              <a:gd name="connsiteY2" fmla="*/ 9892 h 1196911"/>
              <a:gd name="connsiteX3" fmla="*/ 29674 w 1014847"/>
              <a:gd name="connsiteY3" fmla="*/ 92984 h 1196911"/>
              <a:gd name="connsiteX4" fmla="*/ 100892 w 1014847"/>
              <a:gd name="connsiteY4" fmla="*/ 176075 h 1196911"/>
              <a:gd name="connsiteX5" fmla="*/ 207718 w 1014847"/>
              <a:gd name="connsiteY5" fmla="*/ 413479 h 1196911"/>
              <a:gd name="connsiteX6" fmla="*/ 290804 w 1014847"/>
              <a:gd name="connsiteY6" fmla="*/ 615272 h 1196911"/>
              <a:gd name="connsiteX7" fmla="*/ 314544 w 1014847"/>
              <a:gd name="connsiteY7" fmla="*/ 971378 h 1196911"/>
              <a:gd name="connsiteX8" fmla="*/ 302674 w 1014847"/>
              <a:gd name="connsiteY8" fmla="*/ 1185041 h 1196911"/>
              <a:gd name="connsiteX9" fmla="*/ 409500 w 1014847"/>
              <a:gd name="connsiteY9" fmla="*/ 1042599 h 1196911"/>
              <a:gd name="connsiteX10" fmla="*/ 635021 w 1014847"/>
              <a:gd name="connsiteY10" fmla="*/ 971378 h 1196911"/>
              <a:gd name="connsiteX11" fmla="*/ 741847 w 1014847"/>
              <a:gd name="connsiteY11" fmla="*/ 805195 h 1196911"/>
              <a:gd name="connsiteX12" fmla="*/ 884282 w 1014847"/>
              <a:gd name="connsiteY12" fmla="*/ 567791 h 1196911"/>
              <a:gd name="connsiteX13" fmla="*/ 991108 w 1014847"/>
              <a:gd name="connsiteY13" fmla="*/ 460960 h 1196911"/>
              <a:gd name="connsiteX14" fmla="*/ 1002977 w 1014847"/>
              <a:gd name="connsiteY14" fmla="*/ 271037 h 1196911"/>
              <a:gd name="connsiteX15" fmla="*/ 931760 w 1014847"/>
              <a:gd name="connsiteY15" fmla="*/ 187945 h 119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4847" h="1196911">
                <a:moveTo>
                  <a:pt x="931760" y="187945"/>
                </a:moveTo>
                <a:cubicBezTo>
                  <a:pt x="876369" y="148378"/>
                  <a:pt x="779434" y="63308"/>
                  <a:pt x="670630" y="33633"/>
                </a:cubicBezTo>
                <a:cubicBezTo>
                  <a:pt x="561826" y="3958"/>
                  <a:pt x="385761" y="0"/>
                  <a:pt x="278935" y="9892"/>
                </a:cubicBezTo>
                <a:cubicBezTo>
                  <a:pt x="172109" y="19784"/>
                  <a:pt x="59348" y="65287"/>
                  <a:pt x="29674" y="92984"/>
                </a:cubicBezTo>
                <a:cubicBezTo>
                  <a:pt x="0" y="120681"/>
                  <a:pt x="71218" y="122659"/>
                  <a:pt x="100892" y="176075"/>
                </a:cubicBezTo>
                <a:cubicBezTo>
                  <a:pt x="130566" y="229491"/>
                  <a:pt x="176066" y="340280"/>
                  <a:pt x="207718" y="413479"/>
                </a:cubicBezTo>
                <a:cubicBezTo>
                  <a:pt x="239370" y="486678"/>
                  <a:pt x="273000" y="522289"/>
                  <a:pt x="290804" y="615272"/>
                </a:cubicBezTo>
                <a:cubicBezTo>
                  <a:pt x="308608" y="708255"/>
                  <a:pt x="312566" y="876417"/>
                  <a:pt x="314544" y="971378"/>
                </a:cubicBezTo>
                <a:cubicBezTo>
                  <a:pt x="316522" y="1066339"/>
                  <a:pt x="286848" y="1173171"/>
                  <a:pt x="302674" y="1185041"/>
                </a:cubicBezTo>
                <a:cubicBezTo>
                  <a:pt x="318500" y="1196911"/>
                  <a:pt x="354109" y="1078209"/>
                  <a:pt x="409500" y="1042599"/>
                </a:cubicBezTo>
                <a:cubicBezTo>
                  <a:pt x="464891" y="1006989"/>
                  <a:pt x="579630" y="1010945"/>
                  <a:pt x="635021" y="971378"/>
                </a:cubicBezTo>
                <a:cubicBezTo>
                  <a:pt x="690412" y="931811"/>
                  <a:pt x="700304" y="872460"/>
                  <a:pt x="741847" y="805195"/>
                </a:cubicBezTo>
                <a:cubicBezTo>
                  <a:pt x="783391" y="737931"/>
                  <a:pt x="842739" y="625163"/>
                  <a:pt x="884282" y="567791"/>
                </a:cubicBezTo>
                <a:cubicBezTo>
                  <a:pt x="925825" y="510419"/>
                  <a:pt x="971326" y="510419"/>
                  <a:pt x="991108" y="460960"/>
                </a:cubicBezTo>
                <a:cubicBezTo>
                  <a:pt x="1010890" y="411501"/>
                  <a:pt x="1014847" y="322474"/>
                  <a:pt x="1002977" y="271037"/>
                </a:cubicBezTo>
                <a:cubicBezTo>
                  <a:pt x="991107" y="219600"/>
                  <a:pt x="987151" y="227512"/>
                  <a:pt x="931760" y="187945"/>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320146" y="1539875"/>
            <a:ext cx="143404" cy="1312863"/>
          </a:xfrm>
          <a:custGeom>
            <a:avLst/>
            <a:gdLst>
              <a:gd name="connsiteX0" fmla="*/ 41804 w 143404"/>
              <a:gd name="connsiteY0" fmla="*/ 69850 h 1312863"/>
              <a:gd name="connsiteX1" fmla="*/ 29104 w 143404"/>
              <a:gd name="connsiteY1" fmla="*/ 155575 h 1312863"/>
              <a:gd name="connsiteX2" fmla="*/ 6879 w 143404"/>
              <a:gd name="connsiteY2" fmla="*/ 285750 h 1312863"/>
              <a:gd name="connsiteX3" fmla="*/ 6879 w 143404"/>
              <a:gd name="connsiteY3" fmla="*/ 485775 h 1312863"/>
              <a:gd name="connsiteX4" fmla="*/ 48154 w 143404"/>
              <a:gd name="connsiteY4" fmla="*/ 676275 h 1312863"/>
              <a:gd name="connsiteX5" fmla="*/ 89429 w 143404"/>
              <a:gd name="connsiteY5" fmla="*/ 949325 h 1312863"/>
              <a:gd name="connsiteX6" fmla="*/ 124354 w 143404"/>
              <a:gd name="connsiteY6" fmla="*/ 1184275 h 1312863"/>
              <a:gd name="connsiteX7" fmla="*/ 133879 w 143404"/>
              <a:gd name="connsiteY7" fmla="*/ 1304925 h 1312863"/>
              <a:gd name="connsiteX8" fmla="*/ 143404 w 143404"/>
              <a:gd name="connsiteY8" fmla="*/ 1231900 h 1312863"/>
              <a:gd name="connsiteX9" fmla="*/ 133879 w 143404"/>
              <a:gd name="connsiteY9" fmla="*/ 1063625 h 1312863"/>
              <a:gd name="connsiteX10" fmla="*/ 127529 w 143404"/>
              <a:gd name="connsiteY10" fmla="*/ 838200 h 1312863"/>
              <a:gd name="connsiteX11" fmla="*/ 102129 w 143404"/>
              <a:gd name="connsiteY11" fmla="*/ 666750 h 1312863"/>
              <a:gd name="connsiteX12" fmla="*/ 86254 w 143404"/>
              <a:gd name="connsiteY12" fmla="*/ 476250 h 1312863"/>
              <a:gd name="connsiteX13" fmla="*/ 79904 w 143404"/>
              <a:gd name="connsiteY13" fmla="*/ 295275 h 1312863"/>
              <a:gd name="connsiteX14" fmla="*/ 98954 w 143404"/>
              <a:gd name="connsiteY14" fmla="*/ 146050 h 1312863"/>
              <a:gd name="connsiteX15" fmla="*/ 108479 w 143404"/>
              <a:gd name="connsiteY15" fmla="*/ 60325 h 1312863"/>
              <a:gd name="connsiteX16" fmla="*/ 83079 w 143404"/>
              <a:gd name="connsiteY16" fmla="*/ 0 h 1312863"/>
              <a:gd name="connsiteX17" fmla="*/ 41804 w 143404"/>
              <a:gd name="connsiteY17" fmla="*/ 69850 h 131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3404" h="1312863">
                <a:moveTo>
                  <a:pt x="41804" y="69850"/>
                </a:moveTo>
                <a:cubicBezTo>
                  <a:pt x="32808" y="95779"/>
                  <a:pt x="34925" y="119592"/>
                  <a:pt x="29104" y="155575"/>
                </a:cubicBezTo>
                <a:cubicBezTo>
                  <a:pt x="23283" y="191558"/>
                  <a:pt x="10583" y="230717"/>
                  <a:pt x="6879" y="285750"/>
                </a:cubicBezTo>
                <a:cubicBezTo>
                  <a:pt x="3175" y="340783"/>
                  <a:pt x="0" y="420688"/>
                  <a:pt x="6879" y="485775"/>
                </a:cubicBezTo>
                <a:cubicBezTo>
                  <a:pt x="13758" y="550862"/>
                  <a:pt x="34396" y="599017"/>
                  <a:pt x="48154" y="676275"/>
                </a:cubicBezTo>
                <a:cubicBezTo>
                  <a:pt x="61912" y="753533"/>
                  <a:pt x="76729" y="864658"/>
                  <a:pt x="89429" y="949325"/>
                </a:cubicBezTo>
                <a:cubicBezTo>
                  <a:pt x="102129" y="1033992"/>
                  <a:pt x="116946" y="1125008"/>
                  <a:pt x="124354" y="1184275"/>
                </a:cubicBezTo>
                <a:cubicBezTo>
                  <a:pt x="131762" y="1243542"/>
                  <a:pt x="130704" y="1296987"/>
                  <a:pt x="133879" y="1304925"/>
                </a:cubicBezTo>
                <a:cubicBezTo>
                  <a:pt x="137054" y="1312863"/>
                  <a:pt x="143404" y="1272117"/>
                  <a:pt x="143404" y="1231900"/>
                </a:cubicBezTo>
                <a:cubicBezTo>
                  <a:pt x="143404" y="1191683"/>
                  <a:pt x="136525" y="1129242"/>
                  <a:pt x="133879" y="1063625"/>
                </a:cubicBezTo>
                <a:cubicBezTo>
                  <a:pt x="131233" y="998008"/>
                  <a:pt x="132821" y="904346"/>
                  <a:pt x="127529" y="838200"/>
                </a:cubicBezTo>
                <a:cubicBezTo>
                  <a:pt x="122237" y="772054"/>
                  <a:pt x="109008" y="727075"/>
                  <a:pt x="102129" y="666750"/>
                </a:cubicBezTo>
                <a:cubicBezTo>
                  <a:pt x="95250" y="606425"/>
                  <a:pt x="89958" y="538162"/>
                  <a:pt x="86254" y="476250"/>
                </a:cubicBezTo>
                <a:cubicBezTo>
                  <a:pt x="82550" y="414338"/>
                  <a:pt x="77787" y="350308"/>
                  <a:pt x="79904" y="295275"/>
                </a:cubicBezTo>
                <a:cubicBezTo>
                  <a:pt x="82021" y="240242"/>
                  <a:pt x="94192" y="185208"/>
                  <a:pt x="98954" y="146050"/>
                </a:cubicBezTo>
                <a:cubicBezTo>
                  <a:pt x="103717" y="106892"/>
                  <a:pt x="111125" y="84667"/>
                  <a:pt x="108479" y="60325"/>
                </a:cubicBezTo>
                <a:cubicBezTo>
                  <a:pt x="105833" y="35983"/>
                  <a:pt x="93662" y="0"/>
                  <a:pt x="83079" y="0"/>
                </a:cubicBezTo>
                <a:cubicBezTo>
                  <a:pt x="72496" y="0"/>
                  <a:pt x="50800" y="43921"/>
                  <a:pt x="41804" y="69850"/>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4172854" y="2803342"/>
            <a:ext cx="633042" cy="1264175"/>
          </a:xfrm>
          <a:custGeom>
            <a:avLst/>
            <a:gdLst>
              <a:gd name="connsiteX0" fmla="*/ 585564 w 633042"/>
              <a:gd name="connsiteY0" fmla="*/ 1208781 h 1264175"/>
              <a:gd name="connsiteX1" fmla="*/ 621172 w 633042"/>
              <a:gd name="connsiteY1" fmla="*/ 923896 h 1264175"/>
              <a:gd name="connsiteX2" fmla="*/ 514346 w 633042"/>
              <a:gd name="connsiteY2" fmla="*/ 484700 h 1264175"/>
              <a:gd name="connsiteX3" fmla="*/ 276956 w 633042"/>
              <a:gd name="connsiteY3" fmla="*/ 81113 h 1264175"/>
              <a:gd name="connsiteX4" fmla="*/ 110782 w 633042"/>
              <a:gd name="connsiteY4" fmla="*/ 9892 h 1264175"/>
              <a:gd name="connsiteX5" fmla="*/ 75173 w 633042"/>
              <a:gd name="connsiteY5" fmla="*/ 140464 h 1264175"/>
              <a:gd name="connsiteX6" fmla="*/ 15826 w 633042"/>
              <a:gd name="connsiteY6" fmla="*/ 271036 h 1264175"/>
              <a:gd name="connsiteX7" fmla="*/ 170130 w 633042"/>
              <a:gd name="connsiteY7" fmla="*/ 437219 h 1264175"/>
              <a:gd name="connsiteX8" fmla="*/ 241347 w 633042"/>
              <a:gd name="connsiteY8" fmla="*/ 686493 h 1264175"/>
              <a:gd name="connsiteX9" fmla="*/ 288825 w 633042"/>
              <a:gd name="connsiteY9" fmla="*/ 912026 h 1264175"/>
              <a:gd name="connsiteX10" fmla="*/ 217608 w 633042"/>
              <a:gd name="connsiteY10" fmla="*/ 1113819 h 1264175"/>
              <a:gd name="connsiteX11" fmla="*/ 158260 w 633042"/>
              <a:gd name="connsiteY11" fmla="*/ 1196911 h 1264175"/>
              <a:gd name="connsiteX12" fmla="*/ 371912 w 633042"/>
              <a:gd name="connsiteY12" fmla="*/ 1256262 h 1264175"/>
              <a:gd name="connsiteX13" fmla="*/ 585564 w 633042"/>
              <a:gd name="connsiteY13" fmla="*/ 1208781 h 126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3042" h="1264175">
                <a:moveTo>
                  <a:pt x="585564" y="1208781"/>
                </a:moveTo>
                <a:cubicBezTo>
                  <a:pt x="627107" y="1153387"/>
                  <a:pt x="633042" y="1044576"/>
                  <a:pt x="621172" y="923896"/>
                </a:cubicBezTo>
                <a:cubicBezTo>
                  <a:pt x="609302" y="803216"/>
                  <a:pt x="571715" y="625164"/>
                  <a:pt x="514346" y="484700"/>
                </a:cubicBezTo>
                <a:cubicBezTo>
                  <a:pt x="456977" y="344236"/>
                  <a:pt x="344217" y="160247"/>
                  <a:pt x="276956" y="81113"/>
                </a:cubicBezTo>
                <a:cubicBezTo>
                  <a:pt x="209695" y="1979"/>
                  <a:pt x="144413" y="0"/>
                  <a:pt x="110782" y="9892"/>
                </a:cubicBezTo>
                <a:cubicBezTo>
                  <a:pt x="77152" y="19784"/>
                  <a:pt x="90999" y="96940"/>
                  <a:pt x="75173" y="140464"/>
                </a:cubicBezTo>
                <a:cubicBezTo>
                  <a:pt x="59347" y="183988"/>
                  <a:pt x="0" y="221577"/>
                  <a:pt x="15826" y="271036"/>
                </a:cubicBezTo>
                <a:cubicBezTo>
                  <a:pt x="31652" y="320495"/>
                  <a:pt x="132543" y="367976"/>
                  <a:pt x="170130" y="437219"/>
                </a:cubicBezTo>
                <a:cubicBezTo>
                  <a:pt x="207717" y="506462"/>
                  <a:pt x="221565" y="607359"/>
                  <a:pt x="241347" y="686493"/>
                </a:cubicBezTo>
                <a:cubicBezTo>
                  <a:pt x="261129" y="765627"/>
                  <a:pt x="292782" y="840805"/>
                  <a:pt x="288825" y="912026"/>
                </a:cubicBezTo>
                <a:cubicBezTo>
                  <a:pt x="284869" y="983247"/>
                  <a:pt x="239369" y="1066338"/>
                  <a:pt x="217608" y="1113819"/>
                </a:cubicBezTo>
                <a:cubicBezTo>
                  <a:pt x="195847" y="1161300"/>
                  <a:pt x="132543" y="1173171"/>
                  <a:pt x="158260" y="1196911"/>
                </a:cubicBezTo>
                <a:cubicBezTo>
                  <a:pt x="183977" y="1220651"/>
                  <a:pt x="304651" y="1250327"/>
                  <a:pt x="371912" y="1256262"/>
                </a:cubicBezTo>
                <a:cubicBezTo>
                  <a:pt x="439173" y="1262197"/>
                  <a:pt x="544021" y="1264175"/>
                  <a:pt x="585564" y="1208781"/>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402696" y="1621896"/>
            <a:ext cx="143404" cy="1548341"/>
          </a:xfrm>
          <a:custGeom>
            <a:avLst/>
            <a:gdLst>
              <a:gd name="connsiteX0" fmla="*/ 25929 w 143404"/>
              <a:gd name="connsiteY0" fmla="*/ 10054 h 1548341"/>
              <a:gd name="connsiteX1" fmla="*/ 13229 w 143404"/>
              <a:gd name="connsiteY1" fmla="*/ 130704 h 1548341"/>
              <a:gd name="connsiteX2" fmla="*/ 529 w 143404"/>
              <a:gd name="connsiteY2" fmla="*/ 270404 h 1548341"/>
              <a:gd name="connsiteX3" fmla="*/ 16404 w 143404"/>
              <a:gd name="connsiteY3" fmla="*/ 527579 h 1548341"/>
              <a:gd name="connsiteX4" fmla="*/ 41804 w 143404"/>
              <a:gd name="connsiteY4" fmla="*/ 797454 h 1548341"/>
              <a:gd name="connsiteX5" fmla="*/ 64029 w 143404"/>
              <a:gd name="connsiteY5" fmla="*/ 1092729 h 1548341"/>
              <a:gd name="connsiteX6" fmla="*/ 83079 w 143404"/>
              <a:gd name="connsiteY6" fmla="*/ 1299104 h 1548341"/>
              <a:gd name="connsiteX7" fmla="*/ 121179 w 143404"/>
              <a:gd name="connsiteY7" fmla="*/ 1486429 h 1548341"/>
              <a:gd name="connsiteX8" fmla="*/ 137054 w 143404"/>
              <a:gd name="connsiteY8" fmla="*/ 1543579 h 1548341"/>
              <a:gd name="connsiteX9" fmla="*/ 143404 w 143404"/>
              <a:gd name="connsiteY9" fmla="*/ 1457854 h 1548341"/>
              <a:gd name="connsiteX10" fmla="*/ 137054 w 143404"/>
              <a:gd name="connsiteY10" fmla="*/ 1273704 h 1548341"/>
              <a:gd name="connsiteX11" fmla="*/ 140229 w 143404"/>
              <a:gd name="connsiteY11" fmla="*/ 1146704 h 1548341"/>
              <a:gd name="connsiteX12" fmla="*/ 124354 w 143404"/>
              <a:gd name="connsiteY12" fmla="*/ 984779 h 1548341"/>
              <a:gd name="connsiteX13" fmla="*/ 114829 w 143404"/>
              <a:gd name="connsiteY13" fmla="*/ 857779 h 1548341"/>
              <a:gd name="connsiteX14" fmla="*/ 67204 w 143404"/>
              <a:gd name="connsiteY14" fmla="*/ 689504 h 1548341"/>
              <a:gd name="connsiteX15" fmla="*/ 38629 w 143404"/>
              <a:gd name="connsiteY15" fmla="*/ 483129 h 1548341"/>
              <a:gd name="connsiteX16" fmla="*/ 22754 w 143404"/>
              <a:gd name="connsiteY16" fmla="*/ 245004 h 1548341"/>
              <a:gd name="connsiteX17" fmla="*/ 29104 w 143404"/>
              <a:gd name="connsiteY17" fmla="*/ 70379 h 1548341"/>
              <a:gd name="connsiteX18" fmla="*/ 25929 w 143404"/>
              <a:gd name="connsiteY18" fmla="*/ 10054 h 15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3404" h="1548341">
                <a:moveTo>
                  <a:pt x="25929" y="10054"/>
                </a:moveTo>
                <a:cubicBezTo>
                  <a:pt x="23283" y="20108"/>
                  <a:pt x="17462" y="87312"/>
                  <a:pt x="13229" y="130704"/>
                </a:cubicBezTo>
                <a:cubicBezTo>
                  <a:pt x="8996" y="174096"/>
                  <a:pt x="0" y="204258"/>
                  <a:pt x="529" y="270404"/>
                </a:cubicBezTo>
                <a:cubicBezTo>
                  <a:pt x="1058" y="336550"/>
                  <a:pt x="9525" y="439737"/>
                  <a:pt x="16404" y="527579"/>
                </a:cubicBezTo>
                <a:cubicBezTo>
                  <a:pt x="23283" y="615421"/>
                  <a:pt x="33867" y="703262"/>
                  <a:pt x="41804" y="797454"/>
                </a:cubicBezTo>
                <a:cubicBezTo>
                  <a:pt x="49741" y="891646"/>
                  <a:pt x="57150" y="1009121"/>
                  <a:pt x="64029" y="1092729"/>
                </a:cubicBezTo>
                <a:cubicBezTo>
                  <a:pt x="70908" y="1176337"/>
                  <a:pt x="73554" y="1233487"/>
                  <a:pt x="83079" y="1299104"/>
                </a:cubicBezTo>
                <a:cubicBezTo>
                  <a:pt x="92604" y="1364721"/>
                  <a:pt x="112183" y="1445683"/>
                  <a:pt x="121179" y="1486429"/>
                </a:cubicBezTo>
                <a:cubicBezTo>
                  <a:pt x="130175" y="1527175"/>
                  <a:pt x="133350" y="1548341"/>
                  <a:pt x="137054" y="1543579"/>
                </a:cubicBezTo>
                <a:cubicBezTo>
                  <a:pt x="140758" y="1538817"/>
                  <a:pt x="143404" y="1502833"/>
                  <a:pt x="143404" y="1457854"/>
                </a:cubicBezTo>
                <a:cubicBezTo>
                  <a:pt x="143404" y="1412875"/>
                  <a:pt x="137583" y="1325562"/>
                  <a:pt x="137054" y="1273704"/>
                </a:cubicBezTo>
                <a:cubicBezTo>
                  <a:pt x="136525" y="1221846"/>
                  <a:pt x="142346" y="1194858"/>
                  <a:pt x="140229" y="1146704"/>
                </a:cubicBezTo>
                <a:cubicBezTo>
                  <a:pt x="138112" y="1098550"/>
                  <a:pt x="128587" y="1032933"/>
                  <a:pt x="124354" y="984779"/>
                </a:cubicBezTo>
                <a:cubicBezTo>
                  <a:pt x="120121" y="936625"/>
                  <a:pt x="124354" y="906992"/>
                  <a:pt x="114829" y="857779"/>
                </a:cubicBezTo>
                <a:cubicBezTo>
                  <a:pt x="105304" y="808566"/>
                  <a:pt x="79904" y="751946"/>
                  <a:pt x="67204" y="689504"/>
                </a:cubicBezTo>
                <a:cubicBezTo>
                  <a:pt x="54504" y="627062"/>
                  <a:pt x="46037" y="557212"/>
                  <a:pt x="38629" y="483129"/>
                </a:cubicBezTo>
                <a:cubicBezTo>
                  <a:pt x="31221" y="409046"/>
                  <a:pt x="24342" y="313796"/>
                  <a:pt x="22754" y="245004"/>
                </a:cubicBezTo>
                <a:cubicBezTo>
                  <a:pt x="21166" y="176212"/>
                  <a:pt x="28575" y="106891"/>
                  <a:pt x="29104" y="70379"/>
                </a:cubicBezTo>
                <a:cubicBezTo>
                  <a:pt x="29633" y="33867"/>
                  <a:pt x="28575" y="0"/>
                  <a:pt x="25929" y="10054"/>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678289" y="2241487"/>
            <a:ext cx="559847" cy="1163278"/>
          </a:xfrm>
          <a:custGeom>
            <a:avLst/>
            <a:gdLst>
              <a:gd name="connsiteX0" fmla="*/ 534130 w 559847"/>
              <a:gd name="connsiteY0" fmla="*/ 453045 h 1163278"/>
              <a:gd name="connsiteX1" fmla="*/ 367956 w 559847"/>
              <a:gd name="connsiteY1" fmla="*/ 203771 h 1163278"/>
              <a:gd name="connsiteX2" fmla="*/ 59348 w 559847"/>
              <a:gd name="connsiteY2" fmla="*/ 25719 h 1163278"/>
              <a:gd name="connsiteX3" fmla="*/ 11870 w 559847"/>
              <a:gd name="connsiteY3" fmla="*/ 358084 h 1163278"/>
              <a:gd name="connsiteX4" fmla="*/ 59348 w 559847"/>
              <a:gd name="connsiteY4" fmla="*/ 714189 h 1163278"/>
              <a:gd name="connsiteX5" fmla="*/ 106826 w 559847"/>
              <a:gd name="connsiteY5" fmla="*/ 1034684 h 1163278"/>
              <a:gd name="connsiteX6" fmla="*/ 130565 w 559847"/>
              <a:gd name="connsiteY6" fmla="*/ 1153386 h 1163278"/>
              <a:gd name="connsiteX7" fmla="*/ 273000 w 559847"/>
              <a:gd name="connsiteY7" fmla="*/ 1094035 h 1163278"/>
              <a:gd name="connsiteX8" fmla="*/ 415434 w 559847"/>
              <a:gd name="connsiteY8" fmla="*/ 892242 h 1163278"/>
              <a:gd name="connsiteX9" fmla="*/ 522260 w 559847"/>
              <a:gd name="connsiteY9" fmla="*/ 607358 h 1163278"/>
              <a:gd name="connsiteX10" fmla="*/ 534130 w 559847"/>
              <a:gd name="connsiteY10" fmla="*/ 453045 h 116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847" h="1163278">
                <a:moveTo>
                  <a:pt x="534130" y="453045"/>
                </a:moveTo>
                <a:cubicBezTo>
                  <a:pt x="508413" y="385781"/>
                  <a:pt x="447086" y="274992"/>
                  <a:pt x="367956" y="203771"/>
                </a:cubicBezTo>
                <a:cubicBezTo>
                  <a:pt x="288826" y="132550"/>
                  <a:pt x="118696" y="0"/>
                  <a:pt x="59348" y="25719"/>
                </a:cubicBezTo>
                <a:cubicBezTo>
                  <a:pt x="0" y="51438"/>
                  <a:pt x="11870" y="243339"/>
                  <a:pt x="11870" y="358084"/>
                </a:cubicBezTo>
                <a:cubicBezTo>
                  <a:pt x="11870" y="472829"/>
                  <a:pt x="43522" y="601422"/>
                  <a:pt x="59348" y="714189"/>
                </a:cubicBezTo>
                <a:cubicBezTo>
                  <a:pt x="75174" y="826956"/>
                  <a:pt x="94957" y="961485"/>
                  <a:pt x="106826" y="1034684"/>
                </a:cubicBezTo>
                <a:cubicBezTo>
                  <a:pt x="118695" y="1107883"/>
                  <a:pt x="102869" y="1143494"/>
                  <a:pt x="130565" y="1153386"/>
                </a:cubicBezTo>
                <a:cubicBezTo>
                  <a:pt x="158261" y="1163278"/>
                  <a:pt x="225522" y="1137559"/>
                  <a:pt x="273000" y="1094035"/>
                </a:cubicBezTo>
                <a:cubicBezTo>
                  <a:pt x="320478" y="1050511"/>
                  <a:pt x="373891" y="973355"/>
                  <a:pt x="415434" y="892242"/>
                </a:cubicBezTo>
                <a:cubicBezTo>
                  <a:pt x="456977" y="811129"/>
                  <a:pt x="504456" y="684514"/>
                  <a:pt x="522260" y="607358"/>
                </a:cubicBezTo>
                <a:cubicBezTo>
                  <a:pt x="540064" y="530202"/>
                  <a:pt x="559847" y="520309"/>
                  <a:pt x="534130" y="453045"/>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515938" y="2501900"/>
            <a:ext cx="150283" cy="693737"/>
          </a:xfrm>
          <a:custGeom>
            <a:avLst/>
            <a:gdLst>
              <a:gd name="connsiteX0" fmla="*/ 4762 w 150283"/>
              <a:gd name="connsiteY0" fmla="*/ 3175 h 693737"/>
              <a:gd name="connsiteX1" fmla="*/ 55562 w 150283"/>
              <a:gd name="connsiteY1" fmla="*/ 209550 h 693737"/>
              <a:gd name="connsiteX2" fmla="*/ 112712 w 150283"/>
              <a:gd name="connsiteY2" fmla="*/ 473075 h 693737"/>
              <a:gd name="connsiteX3" fmla="*/ 147637 w 150283"/>
              <a:gd name="connsiteY3" fmla="*/ 657225 h 693737"/>
              <a:gd name="connsiteX4" fmla="*/ 128587 w 150283"/>
              <a:gd name="connsiteY4" fmla="*/ 692150 h 693737"/>
              <a:gd name="connsiteX5" fmla="*/ 103187 w 150283"/>
              <a:gd name="connsiteY5" fmla="*/ 647700 h 693737"/>
              <a:gd name="connsiteX6" fmla="*/ 74612 w 150283"/>
              <a:gd name="connsiteY6" fmla="*/ 587375 h 693737"/>
              <a:gd name="connsiteX7" fmla="*/ 65087 w 150283"/>
              <a:gd name="connsiteY7" fmla="*/ 492125 h 693737"/>
              <a:gd name="connsiteX8" fmla="*/ 42862 w 150283"/>
              <a:gd name="connsiteY8" fmla="*/ 342900 h 693737"/>
              <a:gd name="connsiteX9" fmla="*/ 26987 w 150283"/>
              <a:gd name="connsiteY9" fmla="*/ 190500 h 693737"/>
              <a:gd name="connsiteX10" fmla="*/ 4762 w 150283"/>
              <a:gd name="connsiteY10" fmla="*/ 3175 h 69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0283" h="693737">
                <a:moveTo>
                  <a:pt x="4762" y="3175"/>
                </a:moveTo>
                <a:cubicBezTo>
                  <a:pt x="9524" y="6350"/>
                  <a:pt x="37570" y="131233"/>
                  <a:pt x="55562" y="209550"/>
                </a:cubicBezTo>
                <a:cubicBezTo>
                  <a:pt x="73554" y="287867"/>
                  <a:pt x="97366" y="398463"/>
                  <a:pt x="112712" y="473075"/>
                </a:cubicBezTo>
                <a:cubicBezTo>
                  <a:pt x="128058" y="547688"/>
                  <a:pt x="144991" y="620713"/>
                  <a:pt x="147637" y="657225"/>
                </a:cubicBezTo>
                <a:cubicBezTo>
                  <a:pt x="150283" y="693737"/>
                  <a:pt x="135995" y="693737"/>
                  <a:pt x="128587" y="692150"/>
                </a:cubicBezTo>
                <a:cubicBezTo>
                  <a:pt x="121179" y="690563"/>
                  <a:pt x="112183" y="665163"/>
                  <a:pt x="103187" y="647700"/>
                </a:cubicBezTo>
                <a:cubicBezTo>
                  <a:pt x="94191" y="630238"/>
                  <a:pt x="80962" y="613304"/>
                  <a:pt x="74612" y="587375"/>
                </a:cubicBezTo>
                <a:cubicBezTo>
                  <a:pt x="68262" y="561446"/>
                  <a:pt x="70379" y="532871"/>
                  <a:pt x="65087" y="492125"/>
                </a:cubicBezTo>
                <a:cubicBezTo>
                  <a:pt x="59795" y="451379"/>
                  <a:pt x="49212" y="393171"/>
                  <a:pt x="42862" y="342900"/>
                </a:cubicBezTo>
                <a:cubicBezTo>
                  <a:pt x="36512" y="292629"/>
                  <a:pt x="32279" y="239183"/>
                  <a:pt x="26987" y="190500"/>
                </a:cubicBezTo>
                <a:cubicBezTo>
                  <a:pt x="21695" y="141817"/>
                  <a:pt x="0" y="0"/>
                  <a:pt x="4762" y="3175"/>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3355833" y="2528350"/>
            <a:ext cx="460935" cy="927852"/>
          </a:xfrm>
          <a:custGeom>
            <a:avLst/>
            <a:gdLst>
              <a:gd name="connsiteX0" fmla="*/ 251239 w 460935"/>
              <a:gd name="connsiteY0" fmla="*/ 0 h 927852"/>
              <a:gd name="connsiteX1" fmla="*/ 120674 w 460935"/>
              <a:gd name="connsiteY1" fmla="*/ 166182 h 927852"/>
              <a:gd name="connsiteX2" fmla="*/ 61326 w 460935"/>
              <a:gd name="connsiteY2" fmla="*/ 344235 h 927852"/>
              <a:gd name="connsiteX3" fmla="*/ 1978 w 460935"/>
              <a:gd name="connsiteY3" fmla="*/ 439197 h 927852"/>
              <a:gd name="connsiteX4" fmla="*/ 73196 w 460935"/>
              <a:gd name="connsiteY4" fmla="*/ 771562 h 927852"/>
              <a:gd name="connsiteX5" fmla="*/ 108804 w 460935"/>
              <a:gd name="connsiteY5" fmla="*/ 878393 h 927852"/>
              <a:gd name="connsiteX6" fmla="*/ 417413 w 460935"/>
              <a:gd name="connsiteY6" fmla="*/ 914004 h 927852"/>
              <a:gd name="connsiteX7" fmla="*/ 369934 w 460935"/>
              <a:gd name="connsiteY7" fmla="*/ 795302 h 927852"/>
              <a:gd name="connsiteX8" fmla="*/ 369934 w 460935"/>
              <a:gd name="connsiteY8" fmla="*/ 617249 h 927852"/>
              <a:gd name="connsiteX9" fmla="*/ 298717 w 460935"/>
              <a:gd name="connsiteY9" fmla="*/ 344235 h 927852"/>
              <a:gd name="connsiteX10" fmla="*/ 263108 w 460935"/>
              <a:gd name="connsiteY10" fmla="*/ 166182 h 927852"/>
              <a:gd name="connsiteX11" fmla="*/ 251239 w 460935"/>
              <a:gd name="connsiteY11" fmla="*/ 0 h 92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0935" h="927852">
                <a:moveTo>
                  <a:pt x="251239" y="0"/>
                </a:moveTo>
                <a:cubicBezTo>
                  <a:pt x="227500" y="0"/>
                  <a:pt x="152326" y="108810"/>
                  <a:pt x="120674" y="166182"/>
                </a:cubicBezTo>
                <a:cubicBezTo>
                  <a:pt x="89022" y="223555"/>
                  <a:pt x="81109" y="298733"/>
                  <a:pt x="61326" y="344235"/>
                </a:cubicBezTo>
                <a:cubicBezTo>
                  <a:pt x="41543" y="389738"/>
                  <a:pt x="0" y="367976"/>
                  <a:pt x="1978" y="439197"/>
                </a:cubicBezTo>
                <a:cubicBezTo>
                  <a:pt x="3956" y="510418"/>
                  <a:pt x="55392" y="698363"/>
                  <a:pt x="73196" y="771562"/>
                </a:cubicBezTo>
                <a:cubicBezTo>
                  <a:pt x="91000" y="844761"/>
                  <a:pt x="51434" y="854653"/>
                  <a:pt x="108804" y="878393"/>
                </a:cubicBezTo>
                <a:cubicBezTo>
                  <a:pt x="166174" y="902133"/>
                  <a:pt x="373891" y="927852"/>
                  <a:pt x="417413" y="914004"/>
                </a:cubicBezTo>
                <a:cubicBezTo>
                  <a:pt x="460935" y="900156"/>
                  <a:pt x="377847" y="844761"/>
                  <a:pt x="369934" y="795302"/>
                </a:cubicBezTo>
                <a:cubicBezTo>
                  <a:pt x="362021" y="745843"/>
                  <a:pt x="381804" y="692427"/>
                  <a:pt x="369934" y="617249"/>
                </a:cubicBezTo>
                <a:cubicBezTo>
                  <a:pt x="358065" y="542071"/>
                  <a:pt x="316521" y="419413"/>
                  <a:pt x="298717" y="344235"/>
                </a:cubicBezTo>
                <a:cubicBezTo>
                  <a:pt x="280913" y="269057"/>
                  <a:pt x="267064" y="219598"/>
                  <a:pt x="263108" y="166182"/>
                </a:cubicBezTo>
                <a:cubicBezTo>
                  <a:pt x="259152" y="112766"/>
                  <a:pt x="274978" y="0"/>
                  <a:pt x="251239" y="0"/>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668867" y="1720321"/>
            <a:ext cx="107420" cy="1229783"/>
          </a:xfrm>
          <a:custGeom>
            <a:avLst/>
            <a:gdLst>
              <a:gd name="connsiteX0" fmla="*/ 20108 w 107420"/>
              <a:gd name="connsiteY0" fmla="*/ 41804 h 1229783"/>
              <a:gd name="connsiteX1" fmla="*/ 10583 w 107420"/>
              <a:gd name="connsiteY1" fmla="*/ 400579 h 1229783"/>
              <a:gd name="connsiteX2" fmla="*/ 1058 w 107420"/>
              <a:gd name="connsiteY2" fmla="*/ 864129 h 1229783"/>
              <a:gd name="connsiteX3" fmla="*/ 4233 w 107420"/>
              <a:gd name="connsiteY3" fmla="*/ 1146704 h 1229783"/>
              <a:gd name="connsiteX4" fmla="*/ 20108 w 107420"/>
              <a:gd name="connsiteY4" fmla="*/ 1219729 h 1229783"/>
              <a:gd name="connsiteX5" fmla="*/ 23283 w 107420"/>
              <a:gd name="connsiteY5" fmla="*/ 1086379 h 1229783"/>
              <a:gd name="connsiteX6" fmla="*/ 42333 w 107420"/>
              <a:gd name="connsiteY6" fmla="*/ 873654 h 1229783"/>
              <a:gd name="connsiteX7" fmla="*/ 80433 w 107420"/>
              <a:gd name="connsiteY7" fmla="*/ 540279 h 1229783"/>
              <a:gd name="connsiteX8" fmla="*/ 105833 w 107420"/>
              <a:gd name="connsiteY8" fmla="*/ 365654 h 1229783"/>
              <a:gd name="connsiteX9" fmla="*/ 89958 w 107420"/>
              <a:gd name="connsiteY9" fmla="*/ 149754 h 1229783"/>
              <a:gd name="connsiteX10" fmla="*/ 20108 w 107420"/>
              <a:gd name="connsiteY10" fmla="*/ 41804 h 122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420" h="1229783">
                <a:moveTo>
                  <a:pt x="20108" y="41804"/>
                </a:moveTo>
                <a:cubicBezTo>
                  <a:pt x="6879" y="83608"/>
                  <a:pt x="13758" y="263525"/>
                  <a:pt x="10583" y="400579"/>
                </a:cubicBezTo>
                <a:cubicBezTo>
                  <a:pt x="7408" y="537633"/>
                  <a:pt x="2116" y="739775"/>
                  <a:pt x="1058" y="864129"/>
                </a:cubicBezTo>
                <a:cubicBezTo>
                  <a:pt x="0" y="988483"/>
                  <a:pt x="1058" y="1087437"/>
                  <a:pt x="4233" y="1146704"/>
                </a:cubicBezTo>
                <a:cubicBezTo>
                  <a:pt x="7408" y="1205971"/>
                  <a:pt x="16933" y="1229783"/>
                  <a:pt x="20108" y="1219729"/>
                </a:cubicBezTo>
                <a:cubicBezTo>
                  <a:pt x="23283" y="1209675"/>
                  <a:pt x="19579" y="1144058"/>
                  <a:pt x="23283" y="1086379"/>
                </a:cubicBezTo>
                <a:cubicBezTo>
                  <a:pt x="26987" y="1028700"/>
                  <a:pt x="32808" y="964671"/>
                  <a:pt x="42333" y="873654"/>
                </a:cubicBezTo>
                <a:cubicBezTo>
                  <a:pt x="51858" y="782637"/>
                  <a:pt x="69850" y="624946"/>
                  <a:pt x="80433" y="540279"/>
                </a:cubicBezTo>
                <a:cubicBezTo>
                  <a:pt x="91016" y="455612"/>
                  <a:pt x="104246" y="430741"/>
                  <a:pt x="105833" y="365654"/>
                </a:cubicBezTo>
                <a:cubicBezTo>
                  <a:pt x="107420" y="300567"/>
                  <a:pt x="102658" y="206375"/>
                  <a:pt x="89958" y="149754"/>
                </a:cubicBezTo>
                <a:cubicBezTo>
                  <a:pt x="77258" y="93133"/>
                  <a:pt x="33337" y="0"/>
                  <a:pt x="20108" y="41804"/>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1381532" y="3260344"/>
            <a:ext cx="3463928" cy="2178179"/>
          </a:xfrm>
          <a:custGeom>
            <a:avLst/>
            <a:gdLst>
              <a:gd name="connsiteX0" fmla="*/ 3376886 w 3463928"/>
              <a:gd name="connsiteY0" fmla="*/ 846740 h 2178179"/>
              <a:gd name="connsiteX1" fmla="*/ 3139495 w 3463928"/>
              <a:gd name="connsiteY1" fmla="*/ 870481 h 2178179"/>
              <a:gd name="connsiteX2" fmla="*/ 2878365 w 3463928"/>
              <a:gd name="connsiteY2" fmla="*/ 775519 h 2178179"/>
              <a:gd name="connsiteX3" fmla="*/ 2795278 w 3463928"/>
              <a:gd name="connsiteY3" fmla="*/ 965442 h 2178179"/>
              <a:gd name="connsiteX4" fmla="*/ 2522279 w 3463928"/>
              <a:gd name="connsiteY4" fmla="*/ 1202846 h 2178179"/>
              <a:gd name="connsiteX5" fmla="*/ 2094975 w 3463928"/>
              <a:gd name="connsiteY5" fmla="*/ 1369029 h 2178179"/>
              <a:gd name="connsiteX6" fmla="*/ 1727019 w 3463928"/>
              <a:gd name="connsiteY6" fmla="*/ 1380899 h 2178179"/>
              <a:gd name="connsiteX7" fmla="*/ 1252237 w 3463928"/>
              <a:gd name="connsiteY7" fmla="*/ 1274067 h 2178179"/>
              <a:gd name="connsiteX8" fmla="*/ 979238 w 3463928"/>
              <a:gd name="connsiteY8" fmla="*/ 1096014 h 2178179"/>
              <a:gd name="connsiteX9" fmla="*/ 765586 w 3463928"/>
              <a:gd name="connsiteY9" fmla="*/ 870481 h 2178179"/>
              <a:gd name="connsiteX10" fmla="*/ 540065 w 3463928"/>
              <a:gd name="connsiteY10" fmla="*/ 597466 h 2178179"/>
              <a:gd name="connsiteX11" fmla="*/ 421369 w 3463928"/>
              <a:gd name="connsiteY11" fmla="*/ 146399 h 2178179"/>
              <a:gd name="connsiteX12" fmla="*/ 421369 w 3463928"/>
              <a:gd name="connsiteY12" fmla="*/ 15827 h 2178179"/>
              <a:gd name="connsiteX13" fmla="*/ 148370 w 3463928"/>
              <a:gd name="connsiteY13" fmla="*/ 241361 h 2178179"/>
              <a:gd name="connsiteX14" fmla="*/ 5935 w 3463928"/>
              <a:gd name="connsiteY14" fmla="*/ 680558 h 2178179"/>
              <a:gd name="connsiteX15" fmla="*/ 112761 w 3463928"/>
              <a:gd name="connsiteY15" fmla="*/ 1131625 h 2178179"/>
              <a:gd name="connsiteX16" fmla="*/ 338282 w 3463928"/>
              <a:gd name="connsiteY16" fmla="*/ 1547081 h 2178179"/>
              <a:gd name="connsiteX17" fmla="*/ 575673 w 3463928"/>
              <a:gd name="connsiteY17" fmla="*/ 1689524 h 2178179"/>
              <a:gd name="connsiteX18" fmla="*/ 753716 w 3463928"/>
              <a:gd name="connsiteY18" fmla="*/ 1855706 h 2178179"/>
              <a:gd name="connsiteX19" fmla="*/ 1240368 w 3463928"/>
              <a:gd name="connsiteY19" fmla="*/ 2069370 h 2178179"/>
              <a:gd name="connsiteX20" fmla="*/ 1940671 w 3463928"/>
              <a:gd name="connsiteY20" fmla="*/ 2176201 h 2178179"/>
              <a:gd name="connsiteX21" fmla="*/ 2557887 w 3463928"/>
              <a:gd name="connsiteY21" fmla="*/ 2081240 h 2178179"/>
              <a:gd name="connsiteX22" fmla="*/ 3056408 w 3463928"/>
              <a:gd name="connsiteY22" fmla="*/ 1855706 h 2178179"/>
              <a:gd name="connsiteX23" fmla="*/ 3329408 w 3463928"/>
              <a:gd name="connsiteY23" fmla="*/ 1642043 h 2178179"/>
              <a:gd name="connsiteX24" fmla="*/ 3424364 w 3463928"/>
              <a:gd name="connsiteY24" fmla="*/ 1321548 h 2178179"/>
              <a:gd name="connsiteX25" fmla="*/ 3459972 w 3463928"/>
              <a:gd name="connsiteY25" fmla="*/ 965442 h 2178179"/>
              <a:gd name="connsiteX26" fmla="*/ 3376886 w 3463928"/>
              <a:gd name="connsiteY26" fmla="*/ 846740 h 217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3928" h="2178179">
                <a:moveTo>
                  <a:pt x="3376886" y="846740"/>
                </a:moveTo>
                <a:cubicBezTo>
                  <a:pt x="3323473" y="830913"/>
                  <a:pt x="3222582" y="882351"/>
                  <a:pt x="3139495" y="870481"/>
                </a:cubicBezTo>
                <a:cubicBezTo>
                  <a:pt x="3056408" y="858611"/>
                  <a:pt x="2935735" y="759692"/>
                  <a:pt x="2878365" y="775519"/>
                </a:cubicBezTo>
                <a:cubicBezTo>
                  <a:pt x="2820996" y="791346"/>
                  <a:pt x="2854626" y="894221"/>
                  <a:pt x="2795278" y="965442"/>
                </a:cubicBezTo>
                <a:cubicBezTo>
                  <a:pt x="2735930" y="1036663"/>
                  <a:pt x="2638996" y="1135582"/>
                  <a:pt x="2522279" y="1202846"/>
                </a:cubicBezTo>
                <a:cubicBezTo>
                  <a:pt x="2405562" y="1270110"/>
                  <a:pt x="2227518" y="1339354"/>
                  <a:pt x="2094975" y="1369029"/>
                </a:cubicBezTo>
                <a:cubicBezTo>
                  <a:pt x="1962432" y="1398704"/>
                  <a:pt x="1867475" y="1396726"/>
                  <a:pt x="1727019" y="1380899"/>
                </a:cubicBezTo>
                <a:cubicBezTo>
                  <a:pt x="1586563" y="1365072"/>
                  <a:pt x="1376867" y="1321548"/>
                  <a:pt x="1252237" y="1274067"/>
                </a:cubicBezTo>
                <a:cubicBezTo>
                  <a:pt x="1127607" y="1226586"/>
                  <a:pt x="1060346" y="1163278"/>
                  <a:pt x="979238" y="1096014"/>
                </a:cubicBezTo>
                <a:cubicBezTo>
                  <a:pt x="898130" y="1028750"/>
                  <a:pt x="838782" y="953572"/>
                  <a:pt x="765586" y="870481"/>
                </a:cubicBezTo>
                <a:cubicBezTo>
                  <a:pt x="692391" y="787390"/>
                  <a:pt x="597434" y="718146"/>
                  <a:pt x="540065" y="597466"/>
                </a:cubicBezTo>
                <a:cubicBezTo>
                  <a:pt x="482696" y="476786"/>
                  <a:pt x="441152" y="243339"/>
                  <a:pt x="421369" y="146399"/>
                </a:cubicBezTo>
                <a:cubicBezTo>
                  <a:pt x="401586" y="49459"/>
                  <a:pt x="466869" y="0"/>
                  <a:pt x="421369" y="15827"/>
                </a:cubicBezTo>
                <a:cubicBezTo>
                  <a:pt x="375869" y="31654"/>
                  <a:pt x="217609" y="130573"/>
                  <a:pt x="148370" y="241361"/>
                </a:cubicBezTo>
                <a:cubicBezTo>
                  <a:pt x="79131" y="352150"/>
                  <a:pt x="11870" y="532181"/>
                  <a:pt x="5935" y="680558"/>
                </a:cubicBezTo>
                <a:cubicBezTo>
                  <a:pt x="0" y="828935"/>
                  <a:pt x="57370" y="987204"/>
                  <a:pt x="112761" y="1131625"/>
                </a:cubicBezTo>
                <a:cubicBezTo>
                  <a:pt x="168152" y="1276046"/>
                  <a:pt x="261130" y="1454098"/>
                  <a:pt x="338282" y="1547081"/>
                </a:cubicBezTo>
                <a:cubicBezTo>
                  <a:pt x="415434" y="1640064"/>
                  <a:pt x="506434" y="1638087"/>
                  <a:pt x="575673" y="1689524"/>
                </a:cubicBezTo>
                <a:cubicBezTo>
                  <a:pt x="644912" y="1740961"/>
                  <a:pt x="642934" y="1792398"/>
                  <a:pt x="753716" y="1855706"/>
                </a:cubicBezTo>
                <a:cubicBezTo>
                  <a:pt x="864498" y="1919014"/>
                  <a:pt x="1042542" y="2015954"/>
                  <a:pt x="1240368" y="2069370"/>
                </a:cubicBezTo>
                <a:cubicBezTo>
                  <a:pt x="1438194" y="2122786"/>
                  <a:pt x="1721085" y="2174223"/>
                  <a:pt x="1940671" y="2176201"/>
                </a:cubicBezTo>
                <a:cubicBezTo>
                  <a:pt x="2160257" y="2178179"/>
                  <a:pt x="2371931" y="2134656"/>
                  <a:pt x="2557887" y="2081240"/>
                </a:cubicBezTo>
                <a:cubicBezTo>
                  <a:pt x="2743843" y="2027824"/>
                  <a:pt x="2927821" y="1928905"/>
                  <a:pt x="3056408" y="1855706"/>
                </a:cubicBezTo>
                <a:cubicBezTo>
                  <a:pt x="3184995" y="1782507"/>
                  <a:pt x="3268082" y="1731069"/>
                  <a:pt x="3329408" y="1642043"/>
                </a:cubicBezTo>
                <a:cubicBezTo>
                  <a:pt x="3390734" y="1553017"/>
                  <a:pt x="3402603" y="1434315"/>
                  <a:pt x="3424364" y="1321548"/>
                </a:cubicBezTo>
                <a:cubicBezTo>
                  <a:pt x="3446125" y="1208781"/>
                  <a:pt x="3463928" y="1044577"/>
                  <a:pt x="3459972" y="965442"/>
                </a:cubicBezTo>
                <a:cubicBezTo>
                  <a:pt x="3456016" y="886307"/>
                  <a:pt x="3430299" y="862567"/>
                  <a:pt x="3376886" y="846740"/>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692150" y="1379538"/>
            <a:ext cx="157692" cy="843491"/>
          </a:xfrm>
          <a:custGeom>
            <a:avLst/>
            <a:gdLst>
              <a:gd name="connsiteX0" fmla="*/ 101600 w 157692"/>
              <a:gd name="connsiteY0" fmla="*/ 4762 h 843491"/>
              <a:gd name="connsiteX1" fmla="*/ 101600 w 157692"/>
              <a:gd name="connsiteY1" fmla="*/ 147637 h 843491"/>
              <a:gd name="connsiteX2" fmla="*/ 127000 w 157692"/>
              <a:gd name="connsiteY2" fmla="*/ 385762 h 843491"/>
              <a:gd name="connsiteX3" fmla="*/ 155575 w 157692"/>
              <a:gd name="connsiteY3" fmla="*/ 582612 h 843491"/>
              <a:gd name="connsiteX4" fmla="*/ 114300 w 157692"/>
              <a:gd name="connsiteY4" fmla="*/ 760412 h 843491"/>
              <a:gd name="connsiteX5" fmla="*/ 60325 w 157692"/>
              <a:gd name="connsiteY5" fmla="*/ 842962 h 843491"/>
              <a:gd name="connsiteX6" fmla="*/ 79375 w 157692"/>
              <a:gd name="connsiteY6" fmla="*/ 763587 h 843491"/>
              <a:gd name="connsiteX7" fmla="*/ 76200 w 157692"/>
              <a:gd name="connsiteY7" fmla="*/ 579437 h 843491"/>
              <a:gd name="connsiteX8" fmla="*/ 50800 w 157692"/>
              <a:gd name="connsiteY8" fmla="*/ 449262 h 843491"/>
              <a:gd name="connsiteX9" fmla="*/ 6350 w 157692"/>
              <a:gd name="connsiteY9" fmla="*/ 354012 h 843491"/>
              <a:gd name="connsiteX10" fmla="*/ 12700 w 157692"/>
              <a:gd name="connsiteY10" fmla="*/ 261937 h 843491"/>
              <a:gd name="connsiteX11" fmla="*/ 41275 w 157692"/>
              <a:gd name="connsiteY11" fmla="*/ 119062 h 843491"/>
              <a:gd name="connsiteX12" fmla="*/ 101600 w 157692"/>
              <a:gd name="connsiteY12" fmla="*/ 4762 h 843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692" h="843491">
                <a:moveTo>
                  <a:pt x="101600" y="4762"/>
                </a:moveTo>
                <a:cubicBezTo>
                  <a:pt x="111654" y="9525"/>
                  <a:pt x="97367" y="84137"/>
                  <a:pt x="101600" y="147637"/>
                </a:cubicBezTo>
                <a:cubicBezTo>
                  <a:pt x="105833" y="211137"/>
                  <a:pt x="118004" y="313266"/>
                  <a:pt x="127000" y="385762"/>
                </a:cubicBezTo>
                <a:cubicBezTo>
                  <a:pt x="135996" y="458258"/>
                  <a:pt x="157692" y="520170"/>
                  <a:pt x="155575" y="582612"/>
                </a:cubicBezTo>
                <a:cubicBezTo>
                  <a:pt x="153458" y="645054"/>
                  <a:pt x="130175" y="717020"/>
                  <a:pt x="114300" y="760412"/>
                </a:cubicBezTo>
                <a:cubicBezTo>
                  <a:pt x="98425" y="803804"/>
                  <a:pt x="66146" y="842433"/>
                  <a:pt x="60325" y="842962"/>
                </a:cubicBezTo>
                <a:cubicBezTo>
                  <a:pt x="54504" y="843491"/>
                  <a:pt x="76729" y="807508"/>
                  <a:pt x="79375" y="763587"/>
                </a:cubicBezTo>
                <a:cubicBezTo>
                  <a:pt x="82021" y="719666"/>
                  <a:pt x="80962" y="631824"/>
                  <a:pt x="76200" y="579437"/>
                </a:cubicBezTo>
                <a:cubicBezTo>
                  <a:pt x="71438" y="527050"/>
                  <a:pt x="62442" y="486833"/>
                  <a:pt x="50800" y="449262"/>
                </a:cubicBezTo>
                <a:cubicBezTo>
                  <a:pt x="39158" y="411691"/>
                  <a:pt x="12700" y="385233"/>
                  <a:pt x="6350" y="354012"/>
                </a:cubicBezTo>
                <a:cubicBezTo>
                  <a:pt x="0" y="322791"/>
                  <a:pt x="6879" y="301095"/>
                  <a:pt x="12700" y="261937"/>
                </a:cubicBezTo>
                <a:cubicBezTo>
                  <a:pt x="18521" y="222779"/>
                  <a:pt x="25400" y="161924"/>
                  <a:pt x="41275" y="119062"/>
                </a:cubicBezTo>
                <a:cubicBezTo>
                  <a:pt x="57150" y="76200"/>
                  <a:pt x="91546" y="0"/>
                  <a:pt x="101600" y="4762"/>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177800" y="2032000"/>
            <a:ext cx="790575" cy="200025"/>
          </a:xfrm>
          <a:custGeom>
            <a:avLst/>
            <a:gdLst>
              <a:gd name="connsiteX0" fmla="*/ 660400 w 790575"/>
              <a:gd name="connsiteY0" fmla="*/ 0 h 200025"/>
              <a:gd name="connsiteX1" fmla="*/ 790575 w 790575"/>
              <a:gd name="connsiteY1" fmla="*/ 0 h 200025"/>
              <a:gd name="connsiteX2" fmla="*/ 577850 w 790575"/>
              <a:gd name="connsiteY2" fmla="*/ 200025 h 200025"/>
              <a:gd name="connsiteX3" fmla="*/ 0 w 790575"/>
              <a:gd name="connsiteY3" fmla="*/ 193675 h 200025"/>
              <a:gd name="connsiteX4" fmla="*/ 161925 w 790575"/>
              <a:gd name="connsiteY4" fmla="*/ 73025 h 200025"/>
              <a:gd name="connsiteX5" fmla="*/ 193675 w 790575"/>
              <a:gd name="connsiteY5" fmla="*/ 107950 h 200025"/>
              <a:gd name="connsiteX6" fmla="*/ 241300 w 790575"/>
              <a:gd name="connsiteY6" fmla="*/ 104775 h 200025"/>
              <a:gd name="connsiteX7" fmla="*/ 269875 w 790575"/>
              <a:gd name="connsiteY7" fmla="*/ 114300 h 200025"/>
              <a:gd name="connsiteX8" fmla="*/ 342900 w 790575"/>
              <a:gd name="connsiteY8" fmla="*/ 123825 h 200025"/>
              <a:gd name="connsiteX9" fmla="*/ 384175 w 790575"/>
              <a:gd name="connsiteY9" fmla="*/ 120650 h 200025"/>
              <a:gd name="connsiteX10" fmla="*/ 419100 w 790575"/>
              <a:gd name="connsiteY10" fmla="*/ 114300 h 200025"/>
              <a:gd name="connsiteX11" fmla="*/ 419100 w 790575"/>
              <a:gd name="connsiteY11" fmla="*/ 114300 h 200025"/>
              <a:gd name="connsiteX12" fmla="*/ 476250 w 790575"/>
              <a:gd name="connsiteY12" fmla="*/ 114300 h 200025"/>
              <a:gd name="connsiteX13" fmla="*/ 498475 w 790575"/>
              <a:gd name="connsiteY13" fmla="*/ 101600 h 200025"/>
              <a:gd name="connsiteX14" fmla="*/ 523875 w 790575"/>
              <a:gd name="connsiteY14" fmla="*/ 104775 h 200025"/>
              <a:gd name="connsiteX15" fmla="*/ 581025 w 790575"/>
              <a:gd name="connsiteY15" fmla="*/ 82550 h 200025"/>
              <a:gd name="connsiteX16" fmla="*/ 590550 w 790575"/>
              <a:gd name="connsiteY16" fmla="*/ 63500 h 200025"/>
              <a:gd name="connsiteX17" fmla="*/ 622300 w 790575"/>
              <a:gd name="connsiteY17" fmla="*/ 47625 h 200025"/>
              <a:gd name="connsiteX18" fmla="*/ 660400 w 790575"/>
              <a:gd name="connsiteY18"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0575" h="200025">
                <a:moveTo>
                  <a:pt x="660400" y="0"/>
                </a:moveTo>
                <a:lnTo>
                  <a:pt x="790575" y="0"/>
                </a:lnTo>
                <a:lnTo>
                  <a:pt x="577850" y="200025"/>
                </a:lnTo>
                <a:lnTo>
                  <a:pt x="0" y="193675"/>
                </a:lnTo>
                <a:lnTo>
                  <a:pt x="161925" y="73025"/>
                </a:lnTo>
                <a:lnTo>
                  <a:pt x="193675" y="107950"/>
                </a:lnTo>
                <a:lnTo>
                  <a:pt x="241300" y="104775"/>
                </a:lnTo>
                <a:lnTo>
                  <a:pt x="269875" y="114300"/>
                </a:lnTo>
                <a:lnTo>
                  <a:pt x="342900" y="123825"/>
                </a:lnTo>
                <a:lnTo>
                  <a:pt x="384175" y="120650"/>
                </a:lnTo>
                <a:lnTo>
                  <a:pt x="419100" y="114300"/>
                </a:lnTo>
                <a:lnTo>
                  <a:pt x="419100" y="114300"/>
                </a:lnTo>
                <a:lnTo>
                  <a:pt x="476250" y="114300"/>
                </a:lnTo>
                <a:lnTo>
                  <a:pt x="498475" y="101600"/>
                </a:lnTo>
                <a:lnTo>
                  <a:pt x="523875" y="104775"/>
                </a:lnTo>
                <a:lnTo>
                  <a:pt x="581025" y="82550"/>
                </a:lnTo>
                <a:lnTo>
                  <a:pt x="590550" y="63500"/>
                </a:lnTo>
                <a:cubicBezTo>
                  <a:pt x="620050" y="47111"/>
                  <a:pt x="608229" y="47625"/>
                  <a:pt x="622300" y="47625"/>
                </a:cubicBezTo>
                <a:lnTo>
                  <a:pt x="660400" y="0"/>
                </a:lnTo>
                <a:close/>
              </a:path>
            </a:pathLst>
          </a:custGeom>
          <a:solidFill>
            <a:schemeClr val="tx1">
              <a:lumMod val="95000"/>
              <a:lumOff val="5000"/>
              <a:alpha val="30000"/>
            </a:schemeClr>
          </a:solidFill>
          <a:ln>
            <a:solidFill>
              <a:schemeClr val="tx1">
                <a:alpha val="3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Cross Section of the Lower Leg</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40" name="Rectangle 39"/>
          <p:cNvSpPr/>
          <p:nvPr/>
        </p:nvSpPr>
        <p:spPr>
          <a:xfrm>
            <a:off x="5638801" y="2153483"/>
            <a:ext cx="3276600" cy="4247317"/>
          </a:xfrm>
          <a:prstGeom prst="rect">
            <a:avLst/>
          </a:prstGeom>
        </p:spPr>
        <p:txBody>
          <a:bodyPr wrap="square">
            <a:spAutoFit/>
          </a:bodyPr>
          <a:lstStyle/>
          <a:p>
            <a:pPr>
              <a:buNone/>
            </a:pPr>
            <a:r>
              <a:rPr lang="en-US" dirty="0" err="1" smtClean="0">
                <a:solidFill>
                  <a:srgbClr val="000000"/>
                </a:solidFill>
              </a:rPr>
              <a:t>Facia</a:t>
            </a:r>
            <a:r>
              <a:rPr lang="en-US" dirty="0" smtClean="0">
                <a:solidFill>
                  <a:srgbClr val="000000"/>
                </a:solidFill>
              </a:rPr>
              <a:t> extends inward to separate the lower leg into an anterior, posterior and lateral compartment.  </a:t>
            </a:r>
          </a:p>
          <a:p>
            <a:pPr>
              <a:buNone/>
            </a:pPr>
            <a:endParaRPr lang="en-US" dirty="0" smtClean="0">
              <a:solidFill>
                <a:srgbClr val="000000"/>
              </a:solidFill>
            </a:endParaRPr>
          </a:p>
          <a:p>
            <a:pPr>
              <a:buNone/>
            </a:pPr>
            <a:r>
              <a:rPr lang="en-US" dirty="0" smtClean="0">
                <a:solidFill>
                  <a:srgbClr val="000000"/>
                </a:solidFill>
              </a:rPr>
              <a:t>The posterior compartment, commonly referred to as the </a:t>
            </a:r>
            <a:r>
              <a:rPr lang="en-US" i="1" dirty="0" smtClean="0">
                <a:solidFill>
                  <a:srgbClr val="000000"/>
                </a:solidFill>
              </a:rPr>
              <a:t>calf muscles,</a:t>
            </a:r>
            <a:r>
              <a:rPr lang="en-US" dirty="0" smtClean="0">
                <a:solidFill>
                  <a:srgbClr val="000000"/>
                </a:solidFill>
              </a:rPr>
              <a:t> makes up the majority of the lower leg and </a:t>
            </a:r>
            <a:r>
              <a:rPr lang="en-US" dirty="0" err="1" smtClean="0">
                <a:solidFill>
                  <a:srgbClr val="000000"/>
                </a:solidFill>
              </a:rPr>
              <a:t>plantarflex</a:t>
            </a:r>
            <a:r>
              <a:rPr lang="en-US" dirty="0" smtClean="0">
                <a:solidFill>
                  <a:srgbClr val="000000"/>
                </a:solidFill>
              </a:rPr>
              <a:t> the foot.  The anterior and lateral compartments are responsible for dorsiflexion (extension), </a:t>
            </a:r>
            <a:r>
              <a:rPr lang="en-US" dirty="0" err="1" smtClean="0">
                <a:solidFill>
                  <a:srgbClr val="000000"/>
                </a:solidFill>
              </a:rPr>
              <a:t>supination</a:t>
            </a:r>
            <a:r>
              <a:rPr lang="en-US" dirty="0" smtClean="0">
                <a:solidFill>
                  <a:srgbClr val="000000"/>
                </a:solidFill>
              </a:rPr>
              <a:t> and </a:t>
            </a:r>
            <a:r>
              <a:rPr lang="en-US" dirty="0" err="1" smtClean="0">
                <a:solidFill>
                  <a:srgbClr val="000000"/>
                </a:solidFill>
              </a:rPr>
              <a:t>pronation</a:t>
            </a:r>
            <a:r>
              <a:rPr lang="en-US" dirty="0" smtClean="0">
                <a:solidFill>
                  <a:srgbClr val="000000"/>
                </a:solidFill>
              </a:rPr>
              <a:t> (eversion) of the foot.  </a:t>
            </a:r>
          </a:p>
        </p:txBody>
      </p:sp>
      <p:sp>
        <p:nvSpPr>
          <p:cNvPr id="45" name="Freeform 44"/>
          <p:cNvSpPr/>
          <p:nvPr/>
        </p:nvSpPr>
        <p:spPr>
          <a:xfrm>
            <a:off x="2918753" y="3309180"/>
            <a:ext cx="903714" cy="168919"/>
          </a:xfrm>
          <a:custGeom>
            <a:avLst/>
            <a:gdLst>
              <a:gd name="connsiteX0" fmla="*/ 0 w 903714"/>
              <a:gd name="connsiteY0" fmla="*/ 0 h 168919"/>
              <a:gd name="connsiteX1" fmla="*/ 244247 w 903714"/>
              <a:gd name="connsiteY1" fmla="*/ 85477 h 168919"/>
              <a:gd name="connsiteX2" fmla="*/ 586193 w 903714"/>
              <a:gd name="connsiteY2" fmla="*/ 158743 h 168919"/>
              <a:gd name="connsiteX3" fmla="*/ 903714 w 903714"/>
              <a:gd name="connsiteY3" fmla="*/ 146532 h 168919"/>
            </a:gdLst>
            <a:ahLst/>
            <a:cxnLst>
              <a:cxn ang="0">
                <a:pos x="connsiteX0" y="connsiteY0"/>
              </a:cxn>
              <a:cxn ang="0">
                <a:pos x="connsiteX1" y="connsiteY1"/>
              </a:cxn>
              <a:cxn ang="0">
                <a:pos x="connsiteX2" y="connsiteY2"/>
              </a:cxn>
              <a:cxn ang="0">
                <a:pos x="connsiteX3" y="connsiteY3"/>
              </a:cxn>
            </a:cxnLst>
            <a:rect l="l" t="t" r="r" b="b"/>
            <a:pathLst>
              <a:path w="903714" h="168919">
                <a:moveTo>
                  <a:pt x="0" y="0"/>
                </a:moveTo>
                <a:cubicBezTo>
                  <a:pt x="73274" y="29510"/>
                  <a:pt x="146548" y="59020"/>
                  <a:pt x="244247" y="85477"/>
                </a:cubicBezTo>
                <a:cubicBezTo>
                  <a:pt x="341946" y="111934"/>
                  <a:pt x="476282" y="148567"/>
                  <a:pt x="586193" y="158743"/>
                </a:cubicBezTo>
                <a:cubicBezTo>
                  <a:pt x="696104" y="168919"/>
                  <a:pt x="903714" y="146532"/>
                  <a:pt x="903714" y="146532"/>
                </a:cubicBezTo>
              </a:path>
            </a:pathLst>
          </a:custGeom>
          <a:ln w="34925">
            <a:solidFill>
              <a:srgbClr val="00F400">
                <a:alpha val="43000"/>
              </a:srgbClr>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3" name="Group 52"/>
          <p:cNvGrpSpPr/>
          <p:nvPr/>
        </p:nvGrpSpPr>
        <p:grpSpPr>
          <a:xfrm>
            <a:off x="2667000" y="990600"/>
            <a:ext cx="1489230" cy="2477322"/>
            <a:chOff x="2667000" y="990600"/>
            <a:chExt cx="1489230" cy="2477322"/>
          </a:xfrm>
        </p:grpSpPr>
        <p:cxnSp>
          <p:nvCxnSpPr>
            <p:cNvPr id="47" name="Straight Arrow Connector 46"/>
            <p:cNvCxnSpPr>
              <a:endCxn id="45" idx="1"/>
            </p:cNvCxnSpPr>
            <p:nvPr/>
          </p:nvCxnSpPr>
          <p:spPr>
            <a:xfrm rot="5400000">
              <a:off x="2389546" y="2428370"/>
              <a:ext cx="1739741" cy="192832"/>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45" idx="2"/>
            </p:cNvCxnSpPr>
            <p:nvPr/>
          </p:nvCxnSpPr>
          <p:spPr>
            <a:xfrm rot="16200000" flipH="1">
              <a:off x="2523886" y="2486862"/>
              <a:ext cx="1813007" cy="149113"/>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667000" y="990600"/>
              <a:ext cx="1489230" cy="646331"/>
            </a:xfrm>
            <a:prstGeom prst="rect">
              <a:avLst/>
            </a:prstGeom>
            <a:noFill/>
          </p:spPr>
          <p:txBody>
            <a:bodyPr wrap="square" rtlCol="0">
              <a:spAutoFit/>
            </a:bodyPr>
            <a:lstStyle/>
            <a:p>
              <a:r>
                <a:rPr lang="en-US" dirty="0" err="1" smtClean="0"/>
                <a:t>Interosseous</a:t>
              </a:r>
              <a:r>
                <a:rPr lang="en-US" dirty="0" smtClean="0"/>
                <a:t> membrane</a:t>
              </a:r>
              <a:endParaRPr lang="en-US" dirty="0"/>
            </a:p>
          </p:txBody>
        </p:sp>
      </p:grpSp>
      <p:grpSp>
        <p:nvGrpSpPr>
          <p:cNvPr id="35" name="Group 34"/>
          <p:cNvGrpSpPr/>
          <p:nvPr/>
        </p:nvGrpSpPr>
        <p:grpSpPr>
          <a:xfrm>
            <a:off x="1328120" y="4350423"/>
            <a:ext cx="3455547" cy="1792398"/>
            <a:chOff x="1328120" y="4350423"/>
            <a:chExt cx="3455547" cy="1792398"/>
          </a:xfrm>
        </p:grpSpPr>
        <p:sp>
          <p:nvSpPr>
            <p:cNvPr id="31" name="Freeform 30"/>
            <p:cNvSpPr/>
            <p:nvPr/>
          </p:nvSpPr>
          <p:spPr>
            <a:xfrm>
              <a:off x="1328120" y="4350423"/>
              <a:ext cx="1774497" cy="1792398"/>
            </a:xfrm>
            <a:custGeom>
              <a:avLst/>
              <a:gdLst>
                <a:gd name="connsiteX0" fmla="*/ 1768562 w 1774497"/>
                <a:gd name="connsiteY0" fmla="*/ 1477838 h 1792398"/>
                <a:gd name="connsiteX1" fmla="*/ 1673605 w 1774497"/>
                <a:gd name="connsiteY1" fmla="*/ 1204824 h 1792398"/>
                <a:gd name="connsiteX2" fmla="*/ 1448084 w 1774497"/>
                <a:gd name="connsiteY2" fmla="*/ 1086122 h 1792398"/>
                <a:gd name="connsiteX3" fmla="*/ 997041 w 1774497"/>
                <a:gd name="connsiteY3" fmla="*/ 931810 h 1792398"/>
                <a:gd name="connsiteX4" fmla="*/ 724042 w 1774497"/>
                <a:gd name="connsiteY4" fmla="*/ 813108 h 1792398"/>
                <a:gd name="connsiteX5" fmla="*/ 522259 w 1774497"/>
                <a:gd name="connsiteY5" fmla="*/ 694406 h 1792398"/>
                <a:gd name="connsiteX6" fmla="*/ 391694 w 1774497"/>
                <a:gd name="connsiteY6" fmla="*/ 540094 h 1792398"/>
                <a:gd name="connsiteX7" fmla="*/ 118695 w 1774497"/>
                <a:gd name="connsiteY7" fmla="*/ 148378 h 1792398"/>
                <a:gd name="connsiteX8" fmla="*/ 23739 w 1774497"/>
                <a:gd name="connsiteY8" fmla="*/ 65286 h 1792398"/>
                <a:gd name="connsiteX9" fmla="*/ 23739 w 1774497"/>
                <a:gd name="connsiteY9" fmla="*/ 540094 h 1792398"/>
                <a:gd name="connsiteX10" fmla="*/ 166173 w 1774497"/>
                <a:gd name="connsiteY10" fmla="*/ 1003031 h 1792398"/>
                <a:gd name="connsiteX11" fmla="*/ 462912 w 1774497"/>
                <a:gd name="connsiteY11" fmla="*/ 1382877 h 1792398"/>
                <a:gd name="connsiteX12" fmla="*/ 807128 w 1774497"/>
                <a:gd name="connsiteY12" fmla="*/ 1620281 h 1792398"/>
                <a:gd name="connsiteX13" fmla="*/ 1305649 w 1774497"/>
                <a:gd name="connsiteY13" fmla="*/ 1774593 h 1792398"/>
                <a:gd name="connsiteX14" fmla="*/ 1614257 w 1774497"/>
                <a:gd name="connsiteY14" fmla="*/ 1727112 h 1792398"/>
                <a:gd name="connsiteX15" fmla="*/ 1744822 w 1774497"/>
                <a:gd name="connsiteY15" fmla="*/ 1525319 h 1792398"/>
                <a:gd name="connsiteX16" fmla="*/ 1709214 w 1774497"/>
                <a:gd name="connsiteY16" fmla="*/ 1264175 h 1792398"/>
                <a:gd name="connsiteX17" fmla="*/ 1768562 w 1774497"/>
                <a:gd name="connsiteY17" fmla="*/ 1477838 h 179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4497" h="1792398">
                  <a:moveTo>
                    <a:pt x="1768562" y="1477838"/>
                  </a:moveTo>
                  <a:cubicBezTo>
                    <a:pt x="1762627" y="1467946"/>
                    <a:pt x="1727018" y="1270110"/>
                    <a:pt x="1673605" y="1204824"/>
                  </a:cubicBezTo>
                  <a:cubicBezTo>
                    <a:pt x="1620192" y="1139538"/>
                    <a:pt x="1560845" y="1131624"/>
                    <a:pt x="1448084" y="1086122"/>
                  </a:cubicBezTo>
                  <a:cubicBezTo>
                    <a:pt x="1335323" y="1040620"/>
                    <a:pt x="1117715" y="977312"/>
                    <a:pt x="997041" y="931810"/>
                  </a:cubicBezTo>
                  <a:cubicBezTo>
                    <a:pt x="876367" y="886308"/>
                    <a:pt x="803172" y="852675"/>
                    <a:pt x="724042" y="813108"/>
                  </a:cubicBezTo>
                  <a:cubicBezTo>
                    <a:pt x="644912" y="773541"/>
                    <a:pt x="577650" y="739908"/>
                    <a:pt x="522259" y="694406"/>
                  </a:cubicBezTo>
                  <a:cubicBezTo>
                    <a:pt x="466868" y="648904"/>
                    <a:pt x="458955" y="631099"/>
                    <a:pt x="391694" y="540094"/>
                  </a:cubicBezTo>
                  <a:cubicBezTo>
                    <a:pt x="324433" y="449089"/>
                    <a:pt x="180021" y="227513"/>
                    <a:pt x="118695" y="148378"/>
                  </a:cubicBezTo>
                  <a:cubicBezTo>
                    <a:pt x="57369" y="69243"/>
                    <a:pt x="39565" y="0"/>
                    <a:pt x="23739" y="65286"/>
                  </a:cubicBezTo>
                  <a:cubicBezTo>
                    <a:pt x="7913" y="130572"/>
                    <a:pt x="0" y="383803"/>
                    <a:pt x="23739" y="540094"/>
                  </a:cubicBezTo>
                  <a:cubicBezTo>
                    <a:pt x="47478" y="696385"/>
                    <a:pt x="92978" y="862567"/>
                    <a:pt x="166173" y="1003031"/>
                  </a:cubicBezTo>
                  <a:cubicBezTo>
                    <a:pt x="239368" y="1143495"/>
                    <a:pt x="356086" y="1280002"/>
                    <a:pt x="462912" y="1382877"/>
                  </a:cubicBezTo>
                  <a:cubicBezTo>
                    <a:pt x="569738" y="1485752"/>
                    <a:pt x="666672" y="1554995"/>
                    <a:pt x="807128" y="1620281"/>
                  </a:cubicBezTo>
                  <a:cubicBezTo>
                    <a:pt x="947584" y="1685567"/>
                    <a:pt x="1171128" y="1756788"/>
                    <a:pt x="1305649" y="1774593"/>
                  </a:cubicBezTo>
                  <a:cubicBezTo>
                    <a:pt x="1440170" y="1792398"/>
                    <a:pt x="1541062" y="1768658"/>
                    <a:pt x="1614257" y="1727112"/>
                  </a:cubicBezTo>
                  <a:cubicBezTo>
                    <a:pt x="1687453" y="1685566"/>
                    <a:pt x="1728996" y="1602475"/>
                    <a:pt x="1744822" y="1525319"/>
                  </a:cubicBezTo>
                  <a:cubicBezTo>
                    <a:pt x="1760648" y="1448163"/>
                    <a:pt x="1707236" y="1268132"/>
                    <a:pt x="1709214" y="1264175"/>
                  </a:cubicBezTo>
                  <a:cubicBezTo>
                    <a:pt x="1711192" y="1260218"/>
                    <a:pt x="1774497" y="1487730"/>
                    <a:pt x="1768562" y="1477838"/>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eeform 33"/>
            <p:cNvSpPr/>
            <p:nvPr/>
          </p:nvSpPr>
          <p:spPr>
            <a:xfrm>
              <a:off x="3105150" y="4993217"/>
              <a:ext cx="1678517" cy="1091141"/>
            </a:xfrm>
            <a:custGeom>
              <a:avLst/>
              <a:gdLst>
                <a:gd name="connsiteX0" fmla="*/ 1612900 w 1678517"/>
                <a:gd name="connsiteY0" fmla="*/ 4233 h 1091141"/>
                <a:gd name="connsiteX1" fmla="*/ 1200150 w 1678517"/>
                <a:gd name="connsiteY1" fmla="*/ 251883 h 1091141"/>
                <a:gd name="connsiteX2" fmla="*/ 793750 w 1678517"/>
                <a:gd name="connsiteY2" fmla="*/ 410633 h 1091141"/>
                <a:gd name="connsiteX3" fmla="*/ 431800 w 1678517"/>
                <a:gd name="connsiteY3" fmla="*/ 505883 h 1091141"/>
                <a:gd name="connsiteX4" fmla="*/ 120650 w 1678517"/>
                <a:gd name="connsiteY4" fmla="*/ 575733 h 1091141"/>
                <a:gd name="connsiteX5" fmla="*/ 12700 w 1678517"/>
                <a:gd name="connsiteY5" fmla="*/ 734483 h 1091141"/>
                <a:gd name="connsiteX6" fmla="*/ 44450 w 1678517"/>
                <a:gd name="connsiteY6" fmla="*/ 963083 h 1091141"/>
                <a:gd name="connsiteX7" fmla="*/ 177800 w 1678517"/>
                <a:gd name="connsiteY7" fmla="*/ 1071033 h 1091141"/>
                <a:gd name="connsiteX8" fmla="*/ 552450 w 1678517"/>
                <a:gd name="connsiteY8" fmla="*/ 1071033 h 1091141"/>
                <a:gd name="connsiteX9" fmla="*/ 895350 w 1678517"/>
                <a:gd name="connsiteY9" fmla="*/ 950383 h 1091141"/>
                <a:gd name="connsiteX10" fmla="*/ 1238250 w 1678517"/>
                <a:gd name="connsiteY10" fmla="*/ 759883 h 1091141"/>
                <a:gd name="connsiteX11" fmla="*/ 1435100 w 1678517"/>
                <a:gd name="connsiteY11" fmla="*/ 512233 h 1091141"/>
                <a:gd name="connsiteX12" fmla="*/ 1593850 w 1678517"/>
                <a:gd name="connsiteY12" fmla="*/ 226483 h 1091141"/>
                <a:gd name="connsiteX13" fmla="*/ 1612900 w 1678517"/>
                <a:gd name="connsiteY13" fmla="*/ 4233 h 109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8517" h="1091141">
                  <a:moveTo>
                    <a:pt x="1612900" y="4233"/>
                  </a:moveTo>
                  <a:cubicBezTo>
                    <a:pt x="1547283" y="8466"/>
                    <a:pt x="1336675" y="184150"/>
                    <a:pt x="1200150" y="251883"/>
                  </a:cubicBezTo>
                  <a:cubicBezTo>
                    <a:pt x="1063625" y="319616"/>
                    <a:pt x="921808" y="368300"/>
                    <a:pt x="793750" y="410633"/>
                  </a:cubicBezTo>
                  <a:cubicBezTo>
                    <a:pt x="665692" y="452966"/>
                    <a:pt x="543983" y="478366"/>
                    <a:pt x="431800" y="505883"/>
                  </a:cubicBezTo>
                  <a:cubicBezTo>
                    <a:pt x="319617" y="533400"/>
                    <a:pt x="190500" y="537633"/>
                    <a:pt x="120650" y="575733"/>
                  </a:cubicBezTo>
                  <a:cubicBezTo>
                    <a:pt x="50800" y="613833"/>
                    <a:pt x="25400" y="669925"/>
                    <a:pt x="12700" y="734483"/>
                  </a:cubicBezTo>
                  <a:cubicBezTo>
                    <a:pt x="0" y="799041"/>
                    <a:pt x="16933" y="906991"/>
                    <a:pt x="44450" y="963083"/>
                  </a:cubicBezTo>
                  <a:cubicBezTo>
                    <a:pt x="71967" y="1019175"/>
                    <a:pt x="93133" y="1053041"/>
                    <a:pt x="177800" y="1071033"/>
                  </a:cubicBezTo>
                  <a:cubicBezTo>
                    <a:pt x="262467" y="1089025"/>
                    <a:pt x="432858" y="1091141"/>
                    <a:pt x="552450" y="1071033"/>
                  </a:cubicBezTo>
                  <a:cubicBezTo>
                    <a:pt x="672042" y="1050925"/>
                    <a:pt x="781050" y="1002241"/>
                    <a:pt x="895350" y="950383"/>
                  </a:cubicBezTo>
                  <a:cubicBezTo>
                    <a:pt x="1009650" y="898525"/>
                    <a:pt x="1148292" y="832908"/>
                    <a:pt x="1238250" y="759883"/>
                  </a:cubicBezTo>
                  <a:cubicBezTo>
                    <a:pt x="1328208" y="686858"/>
                    <a:pt x="1375833" y="601133"/>
                    <a:pt x="1435100" y="512233"/>
                  </a:cubicBezTo>
                  <a:cubicBezTo>
                    <a:pt x="1494367" y="423333"/>
                    <a:pt x="1562100" y="311150"/>
                    <a:pt x="1593850" y="226483"/>
                  </a:cubicBezTo>
                  <a:cubicBezTo>
                    <a:pt x="1625600" y="141816"/>
                    <a:pt x="1678517" y="0"/>
                    <a:pt x="1612900" y="4233"/>
                  </a:cubicBezTo>
                  <a:close/>
                </a:path>
              </a:pathLst>
            </a:custGeom>
            <a:solidFill>
              <a:srgbClr val="660066">
                <a:alpha val="30000"/>
              </a:srgb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000"/>
                                        <p:tgtEl>
                                          <p:spTgt spid="20"/>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10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2000"/>
                                        <p:tgtEl>
                                          <p:spTgt spid="21"/>
                                        </p:tgtEl>
                                      </p:cBhvr>
                                    </p:animEffect>
                                  </p:childTnLst>
                                </p:cTn>
                              </p:par>
                            </p:childTnLst>
                          </p:cTn>
                        </p:par>
                        <p:par>
                          <p:cTn id="17" fill="hold">
                            <p:stCondLst>
                              <p:cond delay="2000"/>
                            </p:stCondLst>
                            <p:childTnLst>
                              <p:par>
                                <p:cTn id="18" presetID="22" presetClass="entr" presetSubtype="1"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10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2000"/>
                                        <p:tgtEl>
                                          <p:spTgt spid="22"/>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up)">
                                      <p:cBhvr>
                                        <p:cTn id="29" dur="10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up)">
                                      <p:cBhvr>
                                        <p:cTn id="34" dur="2000"/>
                                        <p:tgtEl>
                                          <p:spTgt spid="23"/>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up)">
                                      <p:cBhvr>
                                        <p:cTn id="38" dur="10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up)">
                                      <p:cBhvr>
                                        <p:cTn id="43" dur="2000"/>
                                        <p:tgtEl>
                                          <p:spTgt spid="24"/>
                                        </p:tgtEl>
                                      </p:cBhvr>
                                    </p:animEffect>
                                  </p:childTnLst>
                                </p:cTn>
                              </p:par>
                            </p:childTnLst>
                          </p:cTn>
                        </p:par>
                        <p:par>
                          <p:cTn id="44" fill="hold">
                            <p:stCondLst>
                              <p:cond delay="2000"/>
                            </p:stCondLst>
                            <p:childTnLst>
                              <p:par>
                                <p:cTn id="45" presetID="22" presetClass="entr" presetSubtype="1"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10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2000"/>
                                        <p:tgtEl>
                                          <p:spTgt spid="2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up)">
                                      <p:cBhvr>
                                        <p:cTn id="56" dur="10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p:cTn id="61" dur="2000" fill="hold"/>
                                        <p:tgtEl>
                                          <p:spTgt spid="45"/>
                                        </p:tgtEl>
                                        <p:attrNameLst>
                                          <p:attrName>ppt_w</p:attrName>
                                        </p:attrNameLst>
                                      </p:cBhvr>
                                      <p:tavLst>
                                        <p:tav tm="0">
                                          <p:val>
                                            <p:fltVal val="0"/>
                                          </p:val>
                                        </p:tav>
                                        <p:tav tm="100000">
                                          <p:val>
                                            <p:strVal val="#ppt_w"/>
                                          </p:val>
                                        </p:tav>
                                      </p:tavLst>
                                    </p:anim>
                                    <p:anim calcmode="lin" valueType="num">
                                      <p:cBhvr>
                                        <p:cTn id="62" dur="2000" fill="hold"/>
                                        <p:tgtEl>
                                          <p:spTgt spid="45"/>
                                        </p:tgtEl>
                                        <p:attrNameLst>
                                          <p:attrName>ppt_h</p:attrName>
                                        </p:attrNameLst>
                                      </p:cBhvr>
                                      <p:tavLst>
                                        <p:tav tm="0">
                                          <p:val>
                                            <p:fltVal val="0"/>
                                          </p:val>
                                        </p:tav>
                                        <p:tav tm="100000">
                                          <p:val>
                                            <p:strVal val="#ppt_h"/>
                                          </p:val>
                                        </p:tav>
                                      </p:tavLst>
                                    </p:anim>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1000"/>
                                        <p:tgtEl>
                                          <p:spTgt spid="5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00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20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21" grpId="0" animBg="1"/>
      <p:bldP spid="27" grpId="0" animBg="1"/>
      <p:bldP spid="22" grpId="0" animBg="1"/>
      <p:bldP spid="28" grpId="0" animBg="1"/>
      <p:bldP spid="23" grpId="0" animBg="1"/>
      <p:bldP spid="29" grpId="0" animBg="1"/>
      <p:bldP spid="24" grpId="0" animBg="1"/>
      <p:bldP spid="30" grpId="0" animBg="1"/>
      <p:bldP spid="25" grpId="0" animBg="1"/>
      <p:bldP spid="45" grpId="0" animBg="1"/>
    </p:bld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1600200" y="0"/>
            <a:ext cx="7543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Lower Leg: Anterior</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8" name="Picture 7" descr="Fig._25.23_B.jpg"/>
          <p:cNvPicPr>
            <a:picLocks noChangeAspect="1"/>
          </p:cNvPicPr>
          <p:nvPr/>
        </p:nvPicPr>
        <p:blipFill>
          <a:blip r:embed="rId2"/>
          <a:srcRect l="38889" t="11111" r="43333" b="15105"/>
          <a:stretch>
            <a:fillRect/>
          </a:stretch>
        </p:blipFill>
        <p:spPr>
          <a:xfrm>
            <a:off x="359593" y="0"/>
            <a:ext cx="1652385" cy="6858001"/>
          </a:xfrm>
          <a:prstGeom prst="rect">
            <a:avLst/>
          </a:prstGeom>
        </p:spPr>
      </p:pic>
      <p:sp>
        <p:nvSpPr>
          <p:cNvPr id="4" name="Freeform 3"/>
          <p:cNvSpPr/>
          <p:nvPr/>
        </p:nvSpPr>
        <p:spPr>
          <a:xfrm>
            <a:off x="772689" y="910819"/>
            <a:ext cx="598129" cy="4359026"/>
          </a:xfrm>
          <a:custGeom>
            <a:avLst/>
            <a:gdLst>
              <a:gd name="connsiteX0" fmla="*/ 109008 w 441325"/>
              <a:gd name="connsiteY0" fmla="*/ 25400 h 3216275"/>
              <a:gd name="connsiteX1" fmla="*/ 255058 w 441325"/>
              <a:gd name="connsiteY1" fmla="*/ 374650 h 3216275"/>
              <a:gd name="connsiteX2" fmla="*/ 350308 w 441325"/>
              <a:gd name="connsiteY2" fmla="*/ 825500 h 3216275"/>
              <a:gd name="connsiteX3" fmla="*/ 382058 w 441325"/>
              <a:gd name="connsiteY3" fmla="*/ 1162050 h 3216275"/>
              <a:gd name="connsiteX4" fmla="*/ 363008 w 441325"/>
              <a:gd name="connsiteY4" fmla="*/ 1397000 h 3216275"/>
              <a:gd name="connsiteX5" fmla="*/ 363008 w 441325"/>
              <a:gd name="connsiteY5" fmla="*/ 2025650 h 3216275"/>
              <a:gd name="connsiteX6" fmla="*/ 363008 w 441325"/>
              <a:gd name="connsiteY6" fmla="*/ 2660650 h 3216275"/>
              <a:gd name="connsiteX7" fmla="*/ 439208 w 441325"/>
              <a:gd name="connsiteY7" fmla="*/ 3136900 h 3216275"/>
              <a:gd name="connsiteX8" fmla="*/ 375708 w 441325"/>
              <a:gd name="connsiteY8" fmla="*/ 3136900 h 3216275"/>
              <a:gd name="connsiteX9" fmla="*/ 305858 w 441325"/>
              <a:gd name="connsiteY9" fmla="*/ 2813050 h 3216275"/>
              <a:gd name="connsiteX10" fmla="*/ 223308 w 441325"/>
              <a:gd name="connsiteY10" fmla="*/ 2438400 h 3216275"/>
              <a:gd name="connsiteX11" fmla="*/ 83608 w 441325"/>
              <a:gd name="connsiteY11" fmla="*/ 1930400 h 3216275"/>
              <a:gd name="connsiteX12" fmla="*/ 26458 w 441325"/>
              <a:gd name="connsiteY12" fmla="*/ 1416050 h 3216275"/>
              <a:gd name="connsiteX13" fmla="*/ 1058 w 441325"/>
              <a:gd name="connsiteY13" fmla="*/ 876300 h 3216275"/>
              <a:gd name="connsiteX14" fmla="*/ 20108 w 441325"/>
              <a:gd name="connsiteY14" fmla="*/ 539750 h 3216275"/>
              <a:gd name="connsiteX15" fmla="*/ 51858 w 441325"/>
              <a:gd name="connsiteY15" fmla="*/ 222250 h 3216275"/>
              <a:gd name="connsiteX16" fmla="*/ 109008 w 441325"/>
              <a:gd name="connsiteY16" fmla="*/ 25400 h 32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1325" h="3216275">
                <a:moveTo>
                  <a:pt x="109008" y="25400"/>
                </a:moveTo>
                <a:cubicBezTo>
                  <a:pt x="142875" y="50800"/>
                  <a:pt x="214841" y="241300"/>
                  <a:pt x="255058" y="374650"/>
                </a:cubicBezTo>
                <a:cubicBezTo>
                  <a:pt x="295275" y="508000"/>
                  <a:pt x="329141" y="694267"/>
                  <a:pt x="350308" y="825500"/>
                </a:cubicBezTo>
                <a:cubicBezTo>
                  <a:pt x="371475" y="956733"/>
                  <a:pt x="379941" y="1066800"/>
                  <a:pt x="382058" y="1162050"/>
                </a:cubicBezTo>
                <a:cubicBezTo>
                  <a:pt x="384175" y="1257300"/>
                  <a:pt x="366183" y="1253067"/>
                  <a:pt x="363008" y="1397000"/>
                </a:cubicBezTo>
                <a:cubicBezTo>
                  <a:pt x="359833" y="1540933"/>
                  <a:pt x="363008" y="2025650"/>
                  <a:pt x="363008" y="2025650"/>
                </a:cubicBezTo>
                <a:cubicBezTo>
                  <a:pt x="363008" y="2236258"/>
                  <a:pt x="350308" y="2475442"/>
                  <a:pt x="363008" y="2660650"/>
                </a:cubicBezTo>
                <a:cubicBezTo>
                  <a:pt x="375708" y="2845858"/>
                  <a:pt x="437091" y="3057525"/>
                  <a:pt x="439208" y="3136900"/>
                </a:cubicBezTo>
                <a:cubicBezTo>
                  <a:pt x="441325" y="3216275"/>
                  <a:pt x="397933" y="3190875"/>
                  <a:pt x="375708" y="3136900"/>
                </a:cubicBezTo>
                <a:cubicBezTo>
                  <a:pt x="353483" y="3082925"/>
                  <a:pt x="331258" y="2929467"/>
                  <a:pt x="305858" y="2813050"/>
                </a:cubicBezTo>
                <a:cubicBezTo>
                  <a:pt x="280458" y="2696633"/>
                  <a:pt x="260350" y="2585508"/>
                  <a:pt x="223308" y="2438400"/>
                </a:cubicBezTo>
                <a:cubicBezTo>
                  <a:pt x="186266" y="2291292"/>
                  <a:pt x="116416" y="2100792"/>
                  <a:pt x="83608" y="1930400"/>
                </a:cubicBezTo>
                <a:cubicBezTo>
                  <a:pt x="50800" y="1760008"/>
                  <a:pt x="40216" y="1591733"/>
                  <a:pt x="26458" y="1416050"/>
                </a:cubicBezTo>
                <a:cubicBezTo>
                  <a:pt x="12700" y="1240367"/>
                  <a:pt x="2116" y="1022350"/>
                  <a:pt x="1058" y="876300"/>
                </a:cubicBezTo>
                <a:cubicBezTo>
                  <a:pt x="0" y="730250"/>
                  <a:pt x="11641" y="648758"/>
                  <a:pt x="20108" y="539750"/>
                </a:cubicBezTo>
                <a:cubicBezTo>
                  <a:pt x="28575" y="430742"/>
                  <a:pt x="37041" y="305858"/>
                  <a:pt x="51858" y="222250"/>
                </a:cubicBezTo>
                <a:cubicBezTo>
                  <a:pt x="66675" y="138642"/>
                  <a:pt x="75141" y="0"/>
                  <a:pt x="109008" y="25400"/>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979237" y="3836919"/>
            <a:ext cx="430309" cy="2065480"/>
          </a:xfrm>
          <a:custGeom>
            <a:avLst/>
            <a:gdLst>
              <a:gd name="connsiteX0" fmla="*/ 312208 w 317500"/>
              <a:gd name="connsiteY0" fmla="*/ 1423458 h 1523999"/>
              <a:gd name="connsiteX1" fmla="*/ 242358 w 317500"/>
              <a:gd name="connsiteY1" fmla="*/ 1042458 h 1523999"/>
              <a:gd name="connsiteX2" fmla="*/ 140758 w 317500"/>
              <a:gd name="connsiteY2" fmla="*/ 636058 h 1523999"/>
              <a:gd name="connsiteX3" fmla="*/ 83608 w 317500"/>
              <a:gd name="connsiteY3" fmla="*/ 299508 h 1523999"/>
              <a:gd name="connsiteX4" fmla="*/ 7408 w 317500"/>
              <a:gd name="connsiteY4" fmla="*/ 13758 h 1523999"/>
              <a:gd name="connsiteX5" fmla="*/ 39158 w 317500"/>
              <a:gd name="connsiteY5" fmla="*/ 382058 h 1523999"/>
              <a:gd name="connsiteX6" fmla="*/ 109008 w 317500"/>
              <a:gd name="connsiteY6" fmla="*/ 813858 h 1523999"/>
              <a:gd name="connsiteX7" fmla="*/ 134408 w 317500"/>
              <a:gd name="connsiteY7" fmla="*/ 1118658 h 1523999"/>
              <a:gd name="connsiteX8" fmla="*/ 185208 w 317500"/>
              <a:gd name="connsiteY8" fmla="*/ 1239308 h 1523999"/>
              <a:gd name="connsiteX9" fmla="*/ 274108 w 317500"/>
              <a:gd name="connsiteY9" fmla="*/ 1486958 h 1523999"/>
              <a:gd name="connsiteX10" fmla="*/ 312208 w 317500"/>
              <a:gd name="connsiteY10" fmla="*/ 1423458 h 15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00" h="1523999">
                <a:moveTo>
                  <a:pt x="312208" y="1423458"/>
                </a:moveTo>
                <a:cubicBezTo>
                  <a:pt x="306916" y="1349375"/>
                  <a:pt x="270933" y="1173691"/>
                  <a:pt x="242358" y="1042458"/>
                </a:cubicBezTo>
                <a:cubicBezTo>
                  <a:pt x="213783" y="911225"/>
                  <a:pt x="167216" y="759883"/>
                  <a:pt x="140758" y="636058"/>
                </a:cubicBezTo>
                <a:cubicBezTo>
                  <a:pt x="114300" y="512233"/>
                  <a:pt x="105833" y="403225"/>
                  <a:pt x="83608" y="299508"/>
                </a:cubicBezTo>
                <a:cubicBezTo>
                  <a:pt x="61383" y="195791"/>
                  <a:pt x="14816" y="0"/>
                  <a:pt x="7408" y="13758"/>
                </a:cubicBezTo>
                <a:cubicBezTo>
                  <a:pt x="0" y="27516"/>
                  <a:pt x="22225" y="248708"/>
                  <a:pt x="39158" y="382058"/>
                </a:cubicBezTo>
                <a:cubicBezTo>
                  <a:pt x="56091" y="515408"/>
                  <a:pt x="93133" y="691091"/>
                  <a:pt x="109008" y="813858"/>
                </a:cubicBezTo>
                <a:cubicBezTo>
                  <a:pt x="124883" y="936625"/>
                  <a:pt x="121708" y="1047750"/>
                  <a:pt x="134408" y="1118658"/>
                </a:cubicBezTo>
                <a:cubicBezTo>
                  <a:pt x="147108" y="1189566"/>
                  <a:pt x="161925" y="1177925"/>
                  <a:pt x="185208" y="1239308"/>
                </a:cubicBezTo>
                <a:cubicBezTo>
                  <a:pt x="208491" y="1300691"/>
                  <a:pt x="251883" y="1449917"/>
                  <a:pt x="274108" y="1486958"/>
                </a:cubicBezTo>
                <a:cubicBezTo>
                  <a:pt x="296333" y="1523999"/>
                  <a:pt x="317500" y="1497541"/>
                  <a:pt x="312208" y="1423458"/>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663222" y="1580444"/>
            <a:ext cx="520701" cy="4255911"/>
          </a:xfrm>
          <a:custGeom>
            <a:avLst/>
            <a:gdLst>
              <a:gd name="connsiteX0" fmla="*/ 505178 w 520701"/>
              <a:gd name="connsiteY0" fmla="*/ 3931356 h 4255911"/>
              <a:gd name="connsiteX1" fmla="*/ 479778 w 520701"/>
              <a:gd name="connsiteY1" fmla="*/ 3482623 h 4255911"/>
              <a:gd name="connsiteX2" fmla="*/ 395111 w 520701"/>
              <a:gd name="connsiteY2" fmla="*/ 2940756 h 4255911"/>
              <a:gd name="connsiteX3" fmla="*/ 318911 w 520701"/>
              <a:gd name="connsiteY3" fmla="*/ 2246489 h 4255911"/>
              <a:gd name="connsiteX4" fmla="*/ 208845 w 520701"/>
              <a:gd name="connsiteY4" fmla="*/ 1924756 h 4255911"/>
              <a:gd name="connsiteX5" fmla="*/ 124178 w 520701"/>
              <a:gd name="connsiteY5" fmla="*/ 1281289 h 4255911"/>
              <a:gd name="connsiteX6" fmla="*/ 98778 w 520701"/>
              <a:gd name="connsiteY6" fmla="*/ 680156 h 4255911"/>
              <a:gd name="connsiteX7" fmla="*/ 107245 w 520701"/>
              <a:gd name="connsiteY7" fmla="*/ 36689 h 4255911"/>
              <a:gd name="connsiteX8" fmla="*/ 14111 w 520701"/>
              <a:gd name="connsiteY8" fmla="*/ 460023 h 4255911"/>
              <a:gd name="connsiteX9" fmla="*/ 22578 w 520701"/>
              <a:gd name="connsiteY9" fmla="*/ 1238956 h 4255911"/>
              <a:gd name="connsiteX10" fmla="*/ 90311 w 520701"/>
              <a:gd name="connsiteY10" fmla="*/ 2034823 h 4255911"/>
              <a:gd name="connsiteX11" fmla="*/ 259645 w 520701"/>
              <a:gd name="connsiteY11" fmla="*/ 3355623 h 4255911"/>
              <a:gd name="connsiteX12" fmla="*/ 386645 w 520701"/>
              <a:gd name="connsiteY12" fmla="*/ 4075289 h 4255911"/>
              <a:gd name="connsiteX13" fmla="*/ 361245 w 520701"/>
              <a:gd name="connsiteY13" fmla="*/ 4227689 h 4255911"/>
              <a:gd name="connsiteX14" fmla="*/ 445911 w 520701"/>
              <a:gd name="connsiteY14" fmla="*/ 4244623 h 4255911"/>
              <a:gd name="connsiteX15" fmla="*/ 513645 w 520701"/>
              <a:gd name="connsiteY15" fmla="*/ 4193823 h 4255911"/>
              <a:gd name="connsiteX16" fmla="*/ 488245 w 520701"/>
              <a:gd name="connsiteY16" fmla="*/ 4109156 h 4255911"/>
              <a:gd name="connsiteX17" fmla="*/ 505178 w 520701"/>
              <a:gd name="connsiteY17" fmla="*/ 3931356 h 425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0701" h="4255911">
                <a:moveTo>
                  <a:pt x="505178" y="3931356"/>
                </a:moveTo>
                <a:cubicBezTo>
                  <a:pt x="503767" y="3826934"/>
                  <a:pt x="498122" y="3647723"/>
                  <a:pt x="479778" y="3482623"/>
                </a:cubicBezTo>
                <a:cubicBezTo>
                  <a:pt x="461434" y="3317523"/>
                  <a:pt x="421922" y="3146778"/>
                  <a:pt x="395111" y="2940756"/>
                </a:cubicBezTo>
                <a:cubicBezTo>
                  <a:pt x="368300" y="2734734"/>
                  <a:pt x="349955" y="2415822"/>
                  <a:pt x="318911" y="2246489"/>
                </a:cubicBezTo>
                <a:cubicBezTo>
                  <a:pt x="287867" y="2077156"/>
                  <a:pt x="241301" y="2085623"/>
                  <a:pt x="208845" y="1924756"/>
                </a:cubicBezTo>
                <a:cubicBezTo>
                  <a:pt x="176390" y="1763889"/>
                  <a:pt x="142522" y="1488722"/>
                  <a:pt x="124178" y="1281289"/>
                </a:cubicBezTo>
                <a:cubicBezTo>
                  <a:pt x="105834" y="1073856"/>
                  <a:pt x="101600" y="887589"/>
                  <a:pt x="98778" y="680156"/>
                </a:cubicBezTo>
                <a:cubicBezTo>
                  <a:pt x="95956" y="472723"/>
                  <a:pt x="121356" y="73378"/>
                  <a:pt x="107245" y="36689"/>
                </a:cubicBezTo>
                <a:cubicBezTo>
                  <a:pt x="93134" y="0"/>
                  <a:pt x="28222" y="259645"/>
                  <a:pt x="14111" y="460023"/>
                </a:cubicBezTo>
                <a:cubicBezTo>
                  <a:pt x="0" y="660401"/>
                  <a:pt x="9878" y="976489"/>
                  <a:pt x="22578" y="1238956"/>
                </a:cubicBezTo>
                <a:cubicBezTo>
                  <a:pt x="35278" y="1501423"/>
                  <a:pt x="50800" y="1682045"/>
                  <a:pt x="90311" y="2034823"/>
                </a:cubicBezTo>
                <a:cubicBezTo>
                  <a:pt x="129822" y="2387601"/>
                  <a:pt x="210256" y="3015545"/>
                  <a:pt x="259645" y="3355623"/>
                </a:cubicBezTo>
                <a:cubicBezTo>
                  <a:pt x="309034" y="3695701"/>
                  <a:pt x="369712" y="3929945"/>
                  <a:pt x="386645" y="4075289"/>
                </a:cubicBezTo>
                <a:cubicBezTo>
                  <a:pt x="403578" y="4220633"/>
                  <a:pt x="351367" y="4199467"/>
                  <a:pt x="361245" y="4227689"/>
                </a:cubicBezTo>
                <a:cubicBezTo>
                  <a:pt x="371123" y="4255911"/>
                  <a:pt x="420511" y="4250267"/>
                  <a:pt x="445911" y="4244623"/>
                </a:cubicBezTo>
                <a:cubicBezTo>
                  <a:pt x="471311" y="4238979"/>
                  <a:pt x="506589" y="4216401"/>
                  <a:pt x="513645" y="4193823"/>
                </a:cubicBezTo>
                <a:cubicBezTo>
                  <a:pt x="520701" y="4171245"/>
                  <a:pt x="488245" y="4151489"/>
                  <a:pt x="488245" y="4109156"/>
                </a:cubicBezTo>
                <a:cubicBezTo>
                  <a:pt x="488245" y="4066823"/>
                  <a:pt x="506589" y="4035778"/>
                  <a:pt x="505178" y="3931356"/>
                </a:cubicBezTo>
                <a:close/>
              </a:path>
            </a:pathLst>
          </a:custGeom>
          <a:solidFill>
            <a:srgbClr val="F1F949">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724429" y="5151438"/>
            <a:ext cx="345017" cy="1458912"/>
          </a:xfrm>
          <a:custGeom>
            <a:avLst/>
            <a:gdLst>
              <a:gd name="connsiteX0" fmla="*/ 5821 w 345017"/>
              <a:gd name="connsiteY0" fmla="*/ 1344612 h 1458912"/>
              <a:gd name="connsiteX1" fmla="*/ 31221 w 345017"/>
              <a:gd name="connsiteY1" fmla="*/ 1392237 h 1458912"/>
              <a:gd name="connsiteX2" fmla="*/ 34396 w 345017"/>
              <a:gd name="connsiteY2" fmla="*/ 1455737 h 1458912"/>
              <a:gd name="connsiteX3" fmla="*/ 59796 w 345017"/>
              <a:gd name="connsiteY3" fmla="*/ 1411287 h 1458912"/>
              <a:gd name="connsiteX4" fmla="*/ 56621 w 345017"/>
              <a:gd name="connsiteY4" fmla="*/ 1347787 h 1458912"/>
              <a:gd name="connsiteX5" fmla="*/ 85196 w 345017"/>
              <a:gd name="connsiteY5" fmla="*/ 1230312 h 1458912"/>
              <a:gd name="connsiteX6" fmla="*/ 142346 w 345017"/>
              <a:gd name="connsiteY6" fmla="*/ 1112837 h 1458912"/>
              <a:gd name="connsiteX7" fmla="*/ 218546 w 345017"/>
              <a:gd name="connsiteY7" fmla="*/ 954087 h 1458912"/>
              <a:gd name="connsiteX8" fmla="*/ 262996 w 345017"/>
              <a:gd name="connsiteY8" fmla="*/ 849312 h 1458912"/>
              <a:gd name="connsiteX9" fmla="*/ 316971 w 345017"/>
              <a:gd name="connsiteY9" fmla="*/ 684212 h 1458912"/>
              <a:gd name="connsiteX10" fmla="*/ 342371 w 345017"/>
              <a:gd name="connsiteY10" fmla="*/ 512762 h 1458912"/>
              <a:gd name="connsiteX11" fmla="*/ 301096 w 345017"/>
              <a:gd name="connsiteY11" fmla="*/ 315912 h 1458912"/>
              <a:gd name="connsiteX12" fmla="*/ 259821 w 345017"/>
              <a:gd name="connsiteY12" fmla="*/ 157162 h 1458912"/>
              <a:gd name="connsiteX13" fmla="*/ 228071 w 345017"/>
              <a:gd name="connsiteY13" fmla="*/ 4762 h 1458912"/>
              <a:gd name="connsiteX14" fmla="*/ 218546 w 345017"/>
              <a:gd name="connsiteY14" fmla="*/ 128587 h 1458912"/>
              <a:gd name="connsiteX15" fmla="*/ 224896 w 345017"/>
              <a:gd name="connsiteY15" fmla="*/ 309562 h 1458912"/>
              <a:gd name="connsiteX16" fmla="*/ 269346 w 345017"/>
              <a:gd name="connsiteY16" fmla="*/ 461962 h 1458912"/>
              <a:gd name="connsiteX17" fmla="*/ 304271 w 345017"/>
              <a:gd name="connsiteY17" fmla="*/ 563562 h 1458912"/>
              <a:gd name="connsiteX18" fmla="*/ 269346 w 345017"/>
              <a:gd name="connsiteY18" fmla="*/ 722312 h 1458912"/>
              <a:gd name="connsiteX19" fmla="*/ 202671 w 345017"/>
              <a:gd name="connsiteY19" fmla="*/ 915987 h 1458912"/>
              <a:gd name="connsiteX20" fmla="*/ 91546 w 345017"/>
              <a:gd name="connsiteY20" fmla="*/ 1141412 h 1458912"/>
              <a:gd name="connsiteX21" fmla="*/ 15346 w 345017"/>
              <a:gd name="connsiteY21" fmla="*/ 1271587 h 1458912"/>
              <a:gd name="connsiteX22" fmla="*/ 5821 w 345017"/>
              <a:gd name="connsiteY22" fmla="*/ 1344612 h 14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5017" h="1458912">
                <a:moveTo>
                  <a:pt x="5821" y="1344612"/>
                </a:moveTo>
                <a:cubicBezTo>
                  <a:pt x="8467" y="1364720"/>
                  <a:pt x="26458" y="1373716"/>
                  <a:pt x="31221" y="1392237"/>
                </a:cubicBezTo>
                <a:cubicBezTo>
                  <a:pt x="35984" y="1410758"/>
                  <a:pt x="29634" y="1452562"/>
                  <a:pt x="34396" y="1455737"/>
                </a:cubicBezTo>
                <a:cubicBezTo>
                  <a:pt x="39158" y="1458912"/>
                  <a:pt x="56092" y="1429279"/>
                  <a:pt x="59796" y="1411287"/>
                </a:cubicBezTo>
                <a:cubicBezTo>
                  <a:pt x="63500" y="1393295"/>
                  <a:pt x="52388" y="1377949"/>
                  <a:pt x="56621" y="1347787"/>
                </a:cubicBezTo>
                <a:cubicBezTo>
                  <a:pt x="60854" y="1317625"/>
                  <a:pt x="70909" y="1269470"/>
                  <a:pt x="85196" y="1230312"/>
                </a:cubicBezTo>
                <a:cubicBezTo>
                  <a:pt x="99483" y="1191154"/>
                  <a:pt x="120121" y="1158874"/>
                  <a:pt x="142346" y="1112837"/>
                </a:cubicBezTo>
                <a:cubicBezTo>
                  <a:pt x="164571" y="1066800"/>
                  <a:pt x="198438" y="998008"/>
                  <a:pt x="218546" y="954087"/>
                </a:cubicBezTo>
                <a:cubicBezTo>
                  <a:pt x="238654" y="910166"/>
                  <a:pt x="246592" y="894291"/>
                  <a:pt x="262996" y="849312"/>
                </a:cubicBezTo>
                <a:cubicBezTo>
                  <a:pt x="279400" y="804333"/>
                  <a:pt x="303742" y="740304"/>
                  <a:pt x="316971" y="684212"/>
                </a:cubicBezTo>
                <a:cubicBezTo>
                  <a:pt x="330200" y="628120"/>
                  <a:pt x="345017" y="574145"/>
                  <a:pt x="342371" y="512762"/>
                </a:cubicBezTo>
                <a:cubicBezTo>
                  <a:pt x="339725" y="451379"/>
                  <a:pt x="314854" y="375179"/>
                  <a:pt x="301096" y="315912"/>
                </a:cubicBezTo>
                <a:cubicBezTo>
                  <a:pt x="287338" y="256645"/>
                  <a:pt x="271992" y="209020"/>
                  <a:pt x="259821" y="157162"/>
                </a:cubicBezTo>
                <a:cubicBezTo>
                  <a:pt x="247650" y="105304"/>
                  <a:pt x="234950" y="9524"/>
                  <a:pt x="228071" y="4762"/>
                </a:cubicBezTo>
                <a:cubicBezTo>
                  <a:pt x="221192" y="0"/>
                  <a:pt x="219075" y="77787"/>
                  <a:pt x="218546" y="128587"/>
                </a:cubicBezTo>
                <a:cubicBezTo>
                  <a:pt x="218017" y="179387"/>
                  <a:pt x="216429" y="254000"/>
                  <a:pt x="224896" y="309562"/>
                </a:cubicBezTo>
                <a:cubicBezTo>
                  <a:pt x="233363" y="365125"/>
                  <a:pt x="256117" y="419629"/>
                  <a:pt x="269346" y="461962"/>
                </a:cubicBezTo>
                <a:cubicBezTo>
                  <a:pt x="282575" y="504295"/>
                  <a:pt x="304271" y="520170"/>
                  <a:pt x="304271" y="563562"/>
                </a:cubicBezTo>
                <a:cubicBezTo>
                  <a:pt x="304271" y="606954"/>
                  <a:pt x="286279" y="663575"/>
                  <a:pt x="269346" y="722312"/>
                </a:cubicBezTo>
                <a:cubicBezTo>
                  <a:pt x="252413" y="781049"/>
                  <a:pt x="232304" y="846137"/>
                  <a:pt x="202671" y="915987"/>
                </a:cubicBezTo>
                <a:cubicBezTo>
                  <a:pt x="173038" y="985837"/>
                  <a:pt x="122767" y="1082145"/>
                  <a:pt x="91546" y="1141412"/>
                </a:cubicBezTo>
                <a:cubicBezTo>
                  <a:pt x="60325" y="1200679"/>
                  <a:pt x="30692" y="1237720"/>
                  <a:pt x="15346" y="1271587"/>
                </a:cubicBezTo>
                <a:cubicBezTo>
                  <a:pt x="0" y="1305454"/>
                  <a:pt x="3175" y="1324504"/>
                  <a:pt x="5821" y="1344612"/>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828800" y="976361"/>
            <a:ext cx="5638800" cy="4247317"/>
          </a:xfrm>
          <a:prstGeom prst="rect">
            <a:avLst/>
          </a:prstGeom>
        </p:spPr>
        <p:txBody>
          <a:bodyPr wrap="square">
            <a:spAutoFit/>
          </a:bodyPr>
          <a:lstStyle/>
          <a:p>
            <a:pPr>
              <a:buNone/>
            </a:pPr>
            <a:r>
              <a:rPr lang="en-US" dirty="0" smtClean="0">
                <a:solidFill>
                  <a:srgbClr val="000000"/>
                </a:solidFill>
              </a:rPr>
              <a:t>The four muscles of the anterior compartment are the </a:t>
            </a:r>
            <a:r>
              <a:rPr lang="en-US" b="1" dirty="0" err="1" smtClean="0">
                <a:solidFill>
                  <a:srgbClr val="660066"/>
                </a:solidFill>
              </a:rPr>
              <a:t>tibialis</a:t>
            </a:r>
            <a:r>
              <a:rPr lang="en-US" b="1" dirty="0" smtClean="0">
                <a:solidFill>
                  <a:srgbClr val="660066"/>
                </a:solidFill>
              </a:rPr>
              <a:t> anterior</a:t>
            </a:r>
            <a:r>
              <a:rPr lang="en-US" dirty="0" smtClean="0">
                <a:solidFill>
                  <a:srgbClr val="000000"/>
                </a:solidFill>
              </a:rPr>
              <a:t>, </a:t>
            </a:r>
            <a:r>
              <a:rPr lang="en-US" b="1" dirty="0" smtClean="0">
                <a:solidFill>
                  <a:schemeClr val="accent6">
                    <a:lumMod val="75000"/>
                  </a:schemeClr>
                </a:solidFill>
              </a:rPr>
              <a:t>extensor </a:t>
            </a:r>
            <a:r>
              <a:rPr lang="en-US" b="1" dirty="0" err="1" smtClean="0">
                <a:solidFill>
                  <a:schemeClr val="accent6">
                    <a:lumMod val="75000"/>
                  </a:schemeClr>
                </a:solidFill>
              </a:rPr>
              <a:t>hallucis</a:t>
            </a:r>
            <a:r>
              <a:rPr lang="en-US" b="1" dirty="0" smtClean="0">
                <a:solidFill>
                  <a:schemeClr val="accent6">
                    <a:lumMod val="75000"/>
                  </a:schemeClr>
                </a:solidFill>
              </a:rPr>
              <a:t> </a:t>
            </a:r>
            <a:r>
              <a:rPr lang="en-US" b="1" dirty="0" err="1" smtClean="0">
                <a:solidFill>
                  <a:schemeClr val="accent6">
                    <a:lumMod val="75000"/>
                  </a:schemeClr>
                </a:solidFill>
              </a:rPr>
              <a:t>longus</a:t>
            </a:r>
            <a:r>
              <a:rPr lang="en-US" dirty="0" smtClean="0">
                <a:solidFill>
                  <a:srgbClr val="000000"/>
                </a:solidFill>
              </a:rPr>
              <a:t>, </a:t>
            </a:r>
            <a:r>
              <a:rPr lang="en-US" b="1" dirty="0" smtClean="0">
                <a:solidFill>
                  <a:srgbClr val="C8CD00"/>
                </a:solidFill>
              </a:rPr>
              <a:t>extensor </a:t>
            </a:r>
            <a:r>
              <a:rPr lang="en-US" b="1" dirty="0" err="1" smtClean="0">
                <a:solidFill>
                  <a:srgbClr val="C8CD00"/>
                </a:solidFill>
              </a:rPr>
              <a:t>digitorum</a:t>
            </a:r>
            <a:r>
              <a:rPr lang="en-US" b="1" dirty="0" smtClean="0">
                <a:solidFill>
                  <a:srgbClr val="C8CD00"/>
                </a:solidFill>
              </a:rPr>
              <a:t> </a:t>
            </a:r>
            <a:r>
              <a:rPr lang="en-US" b="1" dirty="0" err="1" smtClean="0">
                <a:solidFill>
                  <a:srgbClr val="C8CD00"/>
                </a:solidFill>
              </a:rPr>
              <a:t>longus</a:t>
            </a:r>
            <a:r>
              <a:rPr lang="en-US" dirty="0" smtClean="0">
                <a:solidFill>
                  <a:srgbClr val="000000"/>
                </a:solidFill>
              </a:rPr>
              <a:t> and </a:t>
            </a:r>
            <a:r>
              <a:rPr lang="en-US" b="1" dirty="0" err="1" smtClean="0">
                <a:solidFill>
                  <a:schemeClr val="accent3">
                    <a:lumMod val="75000"/>
                  </a:schemeClr>
                </a:solidFill>
              </a:rPr>
              <a:t>fibularis</a:t>
            </a:r>
            <a:r>
              <a:rPr lang="en-US" b="1" dirty="0" smtClean="0">
                <a:solidFill>
                  <a:schemeClr val="accent3">
                    <a:lumMod val="75000"/>
                  </a:schemeClr>
                </a:solidFill>
              </a:rPr>
              <a:t> </a:t>
            </a:r>
            <a:r>
              <a:rPr lang="en-US" b="1" dirty="0" err="1" smtClean="0">
                <a:solidFill>
                  <a:schemeClr val="accent3">
                    <a:lumMod val="75000"/>
                  </a:schemeClr>
                </a:solidFill>
              </a:rPr>
              <a:t>tertius</a:t>
            </a:r>
            <a:r>
              <a:rPr lang="en-US" dirty="0" smtClean="0">
                <a:solidFill>
                  <a:srgbClr val="000000"/>
                </a:solidFill>
              </a:rPr>
              <a:t>.  As suggested by the names, the muscles of the anterior compartment are extensors that </a:t>
            </a:r>
            <a:r>
              <a:rPr lang="en-US" i="1" dirty="0" smtClean="0">
                <a:solidFill>
                  <a:srgbClr val="000000"/>
                </a:solidFill>
              </a:rPr>
              <a:t>extend</a:t>
            </a:r>
            <a:r>
              <a:rPr lang="en-US" dirty="0" smtClean="0">
                <a:solidFill>
                  <a:srgbClr val="000000"/>
                </a:solidFill>
              </a:rPr>
              <a:t> the digits of the toes and act on the ankle to </a:t>
            </a:r>
            <a:r>
              <a:rPr lang="en-US" i="1" dirty="0" err="1" smtClean="0">
                <a:solidFill>
                  <a:srgbClr val="000000"/>
                </a:solidFill>
              </a:rPr>
              <a:t>dorsiflex</a:t>
            </a:r>
            <a:r>
              <a:rPr lang="en-US" dirty="0" smtClean="0">
                <a:solidFill>
                  <a:srgbClr val="000000"/>
                </a:solidFill>
              </a:rPr>
              <a:t> the foot as a whole.</a:t>
            </a:r>
          </a:p>
          <a:p>
            <a:pPr>
              <a:buNone/>
            </a:pPr>
            <a:endParaRPr lang="en-US" dirty="0" smtClean="0">
              <a:solidFill>
                <a:srgbClr val="000000"/>
              </a:solidFill>
            </a:endParaRPr>
          </a:p>
          <a:p>
            <a:pPr>
              <a:buNone/>
            </a:pPr>
            <a:r>
              <a:rPr lang="en-US" dirty="0" smtClean="0">
                <a:solidFill>
                  <a:srgbClr val="000000"/>
                </a:solidFill>
              </a:rPr>
              <a:t>These muscles originate on the tibia and fibula of the lower leg and insert on the bones of the foot.  Due to this setup, there are two band-like thickenings of fascia, referred to as retinacula, that restrain the muscles at the ankle in order to avoid bowstringing during dorsiflexion. </a:t>
            </a:r>
          </a:p>
          <a:p>
            <a:pPr>
              <a:buNone/>
            </a:pPr>
            <a:endParaRPr lang="en-US" dirty="0" smtClean="0">
              <a:solidFill>
                <a:srgbClr val="000000"/>
              </a:solidFill>
            </a:endParaRPr>
          </a:p>
        </p:txBody>
      </p:sp>
      <p:pic>
        <p:nvPicPr>
          <p:cNvPr id="15" name="Picture 14" descr="Fig._26.18_A.jpg"/>
          <p:cNvPicPr>
            <a:picLocks noChangeAspect="1"/>
          </p:cNvPicPr>
          <p:nvPr/>
        </p:nvPicPr>
        <p:blipFill>
          <a:blip r:embed="rId3"/>
          <a:srcRect l="31666" r="39167" b="4167"/>
          <a:stretch>
            <a:fillRect/>
          </a:stretch>
        </p:blipFill>
        <p:spPr>
          <a:xfrm>
            <a:off x="7467600" y="2606750"/>
            <a:ext cx="1293859" cy="4251250"/>
          </a:xfrm>
          <a:prstGeom prst="rect">
            <a:avLst/>
          </a:prstGeom>
        </p:spPr>
      </p:pic>
      <p:grpSp>
        <p:nvGrpSpPr>
          <p:cNvPr id="21" name="Group 20"/>
          <p:cNvGrpSpPr/>
          <p:nvPr/>
        </p:nvGrpSpPr>
        <p:grpSpPr>
          <a:xfrm>
            <a:off x="5486400" y="4605922"/>
            <a:ext cx="2667000" cy="1974177"/>
            <a:chOff x="5486400" y="4605922"/>
            <a:chExt cx="2667000" cy="1974177"/>
          </a:xfrm>
        </p:grpSpPr>
        <p:cxnSp>
          <p:nvCxnSpPr>
            <p:cNvPr id="11" name="Straight Arrow Connector 10"/>
            <p:cNvCxnSpPr/>
            <p:nvPr/>
          </p:nvCxnSpPr>
          <p:spPr>
            <a:xfrm rot="5400000" flipH="1" flipV="1">
              <a:off x="6879877" y="4660245"/>
              <a:ext cx="1327846" cy="12192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486400" y="5933768"/>
              <a:ext cx="1981200" cy="646331"/>
            </a:xfrm>
            <a:prstGeom prst="rect">
              <a:avLst/>
            </a:prstGeom>
            <a:noFill/>
          </p:spPr>
          <p:txBody>
            <a:bodyPr wrap="square" rtlCol="0">
              <a:spAutoFit/>
            </a:bodyPr>
            <a:lstStyle/>
            <a:p>
              <a:r>
                <a:rPr lang="en-US" dirty="0" smtClean="0"/>
                <a:t>Inferior extensor </a:t>
              </a:r>
              <a:r>
                <a:rPr lang="en-US" dirty="0" err="1" smtClean="0"/>
                <a:t>retinaculum</a:t>
              </a:r>
              <a:endParaRPr lang="en-US" dirty="0"/>
            </a:p>
          </p:txBody>
        </p:sp>
      </p:grpSp>
      <p:grpSp>
        <p:nvGrpSpPr>
          <p:cNvPr id="20" name="Group 19"/>
          <p:cNvGrpSpPr/>
          <p:nvPr/>
        </p:nvGrpSpPr>
        <p:grpSpPr>
          <a:xfrm>
            <a:off x="3810000" y="4267200"/>
            <a:ext cx="4191000" cy="1325810"/>
            <a:chOff x="3810000" y="4267200"/>
            <a:chExt cx="4191000" cy="1325810"/>
          </a:xfrm>
        </p:grpSpPr>
        <p:sp>
          <p:nvSpPr>
            <p:cNvPr id="16" name="TextBox 15"/>
            <p:cNvSpPr txBox="1"/>
            <p:nvPr/>
          </p:nvSpPr>
          <p:spPr>
            <a:xfrm>
              <a:off x="3810000" y="4946679"/>
              <a:ext cx="2133600" cy="646331"/>
            </a:xfrm>
            <a:prstGeom prst="rect">
              <a:avLst/>
            </a:prstGeom>
            <a:noFill/>
          </p:spPr>
          <p:txBody>
            <a:bodyPr wrap="square" rtlCol="0">
              <a:spAutoFit/>
            </a:bodyPr>
            <a:lstStyle/>
            <a:p>
              <a:r>
                <a:rPr lang="en-US" dirty="0" smtClean="0"/>
                <a:t>Superior extensor </a:t>
              </a:r>
              <a:r>
                <a:rPr lang="en-US" dirty="0" err="1" smtClean="0"/>
                <a:t>retinaculum</a:t>
              </a:r>
              <a:endParaRPr lang="en-US" dirty="0"/>
            </a:p>
          </p:txBody>
        </p:sp>
        <p:cxnSp>
          <p:nvCxnSpPr>
            <p:cNvPr id="18" name="Straight Arrow Connector 17"/>
            <p:cNvCxnSpPr/>
            <p:nvPr/>
          </p:nvCxnSpPr>
          <p:spPr>
            <a:xfrm flipV="1">
              <a:off x="5715000" y="4267200"/>
              <a:ext cx="2286000" cy="1155045"/>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10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3" grpId="0" animBg="1"/>
    </p:bld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Lower Leg: Lateral</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Fig._25.22_B.jpg"/>
          <p:cNvPicPr>
            <a:picLocks noChangeAspect="1"/>
          </p:cNvPicPr>
          <p:nvPr/>
        </p:nvPicPr>
        <p:blipFill>
          <a:blip r:embed="rId2"/>
          <a:srcRect l="22785" r="35443"/>
          <a:stretch>
            <a:fillRect/>
          </a:stretch>
        </p:blipFill>
        <p:spPr>
          <a:xfrm>
            <a:off x="6629400" y="838200"/>
            <a:ext cx="2514600" cy="6019800"/>
          </a:xfrm>
          <a:prstGeom prst="rect">
            <a:avLst/>
          </a:prstGeom>
        </p:spPr>
      </p:pic>
      <p:sp>
        <p:nvSpPr>
          <p:cNvPr id="4" name="Freeform 3"/>
          <p:cNvSpPr/>
          <p:nvPr/>
        </p:nvSpPr>
        <p:spPr>
          <a:xfrm>
            <a:off x="6804781" y="1941286"/>
            <a:ext cx="539448" cy="4268409"/>
          </a:xfrm>
          <a:custGeom>
            <a:avLst/>
            <a:gdLst>
              <a:gd name="connsiteX0" fmla="*/ 426962 w 539448"/>
              <a:gd name="connsiteY0" fmla="*/ 32657 h 4268409"/>
              <a:gd name="connsiteX1" fmla="*/ 339876 w 539448"/>
              <a:gd name="connsiteY1" fmla="*/ 3628 h 4268409"/>
              <a:gd name="connsiteX2" fmla="*/ 281819 w 539448"/>
              <a:gd name="connsiteY2" fmla="*/ 54428 h 4268409"/>
              <a:gd name="connsiteX3" fmla="*/ 187476 w 539448"/>
              <a:gd name="connsiteY3" fmla="*/ 235857 h 4268409"/>
              <a:gd name="connsiteX4" fmla="*/ 85876 w 539448"/>
              <a:gd name="connsiteY4" fmla="*/ 605971 h 4268409"/>
              <a:gd name="connsiteX5" fmla="*/ 6048 w 539448"/>
              <a:gd name="connsiteY5" fmla="*/ 1418771 h 4268409"/>
              <a:gd name="connsiteX6" fmla="*/ 49590 w 539448"/>
              <a:gd name="connsiteY6" fmla="*/ 2267857 h 4268409"/>
              <a:gd name="connsiteX7" fmla="*/ 107648 w 539448"/>
              <a:gd name="connsiteY7" fmla="*/ 2674257 h 4268409"/>
              <a:gd name="connsiteX8" fmla="*/ 143933 w 539448"/>
              <a:gd name="connsiteY8" fmla="*/ 3058885 h 4268409"/>
              <a:gd name="connsiteX9" fmla="*/ 238276 w 539448"/>
              <a:gd name="connsiteY9" fmla="*/ 3399971 h 4268409"/>
              <a:gd name="connsiteX10" fmla="*/ 310848 w 539448"/>
              <a:gd name="connsiteY10" fmla="*/ 3871685 h 4268409"/>
              <a:gd name="connsiteX11" fmla="*/ 303590 w 539448"/>
              <a:gd name="connsiteY11" fmla="*/ 4227285 h 4268409"/>
              <a:gd name="connsiteX12" fmla="*/ 354390 w 539448"/>
              <a:gd name="connsiteY12" fmla="*/ 4118428 h 4268409"/>
              <a:gd name="connsiteX13" fmla="*/ 361648 w 539448"/>
              <a:gd name="connsiteY13" fmla="*/ 3820885 h 4268409"/>
              <a:gd name="connsiteX14" fmla="*/ 368905 w 539448"/>
              <a:gd name="connsiteY14" fmla="*/ 3356428 h 4268409"/>
              <a:gd name="connsiteX15" fmla="*/ 376162 w 539448"/>
              <a:gd name="connsiteY15" fmla="*/ 2993571 h 4268409"/>
              <a:gd name="connsiteX16" fmla="*/ 434219 w 539448"/>
              <a:gd name="connsiteY16" fmla="*/ 2710543 h 4268409"/>
              <a:gd name="connsiteX17" fmla="*/ 492276 w 539448"/>
              <a:gd name="connsiteY17" fmla="*/ 2333171 h 4268409"/>
              <a:gd name="connsiteX18" fmla="*/ 521305 w 539448"/>
              <a:gd name="connsiteY18" fmla="*/ 1651000 h 4268409"/>
              <a:gd name="connsiteX19" fmla="*/ 535819 w 539448"/>
              <a:gd name="connsiteY19" fmla="*/ 1295400 h 4268409"/>
              <a:gd name="connsiteX20" fmla="*/ 535819 w 539448"/>
              <a:gd name="connsiteY20" fmla="*/ 918028 h 4268409"/>
              <a:gd name="connsiteX21" fmla="*/ 528562 w 539448"/>
              <a:gd name="connsiteY21" fmla="*/ 591457 h 4268409"/>
              <a:gd name="connsiteX22" fmla="*/ 470505 w 539448"/>
              <a:gd name="connsiteY22" fmla="*/ 250371 h 4268409"/>
              <a:gd name="connsiteX23" fmla="*/ 441476 w 539448"/>
              <a:gd name="connsiteY23" fmla="*/ 141514 h 4268409"/>
              <a:gd name="connsiteX24" fmla="*/ 426962 w 539448"/>
              <a:gd name="connsiteY24" fmla="*/ 32657 h 426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9448" h="4268409">
                <a:moveTo>
                  <a:pt x="426962" y="32657"/>
                </a:moveTo>
                <a:cubicBezTo>
                  <a:pt x="410029" y="9676"/>
                  <a:pt x="364066" y="0"/>
                  <a:pt x="339876" y="3628"/>
                </a:cubicBezTo>
                <a:cubicBezTo>
                  <a:pt x="315686" y="7256"/>
                  <a:pt x="307219" y="15723"/>
                  <a:pt x="281819" y="54428"/>
                </a:cubicBezTo>
                <a:cubicBezTo>
                  <a:pt x="256419" y="93133"/>
                  <a:pt x="220133" y="143933"/>
                  <a:pt x="187476" y="235857"/>
                </a:cubicBezTo>
                <a:cubicBezTo>
                  <a:pt x="154819" y="327781"/>
                  <a:pt x="116114" y="408819"/>
                  <a:pt x="85876" y="605971"/>
                </a:cubicBezTo>
                <a:cubicBezTo>
                  <a:pt x="55638" y="803123"/>
                  <a:pt x="12096" y="1141790"/>
                  <a:pt x="6048" y="1418771"/>
                </a:cubicBezTo>
                <a:cubicBezTo>
                  <a:pt x="0" y="1695752"/>
                  <a:pt x="32657" y="2058609"/>
                  <a:pt x="49590" y="2267857"/>
                </a:cubicBezTo>
                <a:cubicBezTo>
                  <a:pt x="66523" y="2477105"/>
                  <a:pt x="91924" y="2542419"/>
                  <a:pt x="107648" y="2674257"/>
                </a:cubicBezTo>
                <a:cubicBezTo>
                  <a:pt x="123372" y="2806095"/>
                  <a:pt x="122162" y="2937933"/>
                  <a:pt x="143933" y="3058885"/>
                </a:cubicBezTo>
                <a:cubicBezTo>
                  <a:pt x="165704" y="3179837"/>
                  <a:pt x="210457" y="3264504"/>
                  <a:pt x="238276" y="3399971"/>
                </a:cubicBezTo>
                <a:cubicBezTo>
                  <a:pt x="266095" y="3535438"/>
                  <a:pt x="299962" y="3733799"/>
                  <a:pt x="310848" y="3871685"/>
                </a:cubicBezTo>
                <a:cubicBezTo>
                  <a:pt x="321734" y="4009571"/>
                  <a:pt x="296333" y="4186161"/>
                  <a:pt x="303590" y="4227285"/>
                </a:cubicBezTo>
                <a:cubicBezTo>
                  <a:pt x="310847" y="4268409"/>
                  <a:pt x="344714" y="4186161"/>
                  <a:pt x="354390" y="4118428"/>
                </a:cubicBezTo>
                <a:cubicBezTo>
                  <a:pt x="364066" y="4050695"/>
                  <a:pt x="359229" y="3947885"/>
                  <a:pt x="361648" y="3820885"/>
                </a:cubicBezTo>
                <a:cubicBezTo>
                  <a:pt x="364067" y="3693885"/>
                  <a:pt x="366486" y="3494314"/>
                  <a:pt x="368905" y="3356428"/>
                </a:cubicBezTo>
                <a:cubicBezTo>
                  <a:pt x="371324" y="3218542"/>
                  <a:pt x="365276" y="3101218"/>
                  <a:pt x="376162" y="2993571"/>
                </a:cubicBezTo>
                <a:cubicBezTo>
                  <a:pt x="387048" y="2885924"/>
                  <a:pt x="414867" y="2820610"/>
                  <a:pt x="434219" y="2710543"/>
                </a:cubicBezTo>
                <a:cubicBezTo>
                  <a:pt x="453571" y="2600476"/>
                  <a:pt x="477762" y="2509761"/>
                  <a:pt x="492276" y="2333171"/>
                </a:cubicBezTo>
                <a:cubicBezTo>
                  <a:pt x="506790" y="2156581"/>
                  <a:pt x="514048" y="1823962"/>
                  <a:pt x="521305" y="1651000"/>
                </a:cubicBezTo>
                <a:cubicBezTo>
                  <a:pt x="528562" y="1478038"/>
                  <a:pt x="533400" y="1417562"/>
                  <a:pt x="535819" y="1295400"/>
                </a:cubicBezTo>
                <a:cubicBezTo>
                  <a:pt x="538238" y="1173238"/>
                  <a:pt x="537028" y="1035352"/>
                  <a:pt x="535819" y="918028"/>
                </a:cubicBezTo>
                <a:cubicBezTo>
                  <a:pt x="534610" y="800704"/>
                  <a:pt x="539448" y="702733"/>
                  <a:pt x="528562" y="591457"/>
                </a:cubicBezTo>
                <a:cubicBezTo>
                  <a:pt x="517676" y="480181"/>
                  <a:pt x="485019" y="325362"/>
                  <a:pt x="470505" y="250371"/>
                </a:cubicBezTo>
                <a:cubicBezTo>
                  <a:pt x="455991" y="175380"/>
                  <a:pt x="445105" y="171752"/>
                  <a:pt x="441476" y="141514"/>
                </a:cubicBezTo>
                <a:cubicBezTo>
                  <a:pt x="437847" y="111276"/>
                  <a:pt x="443895" y="55638"/>
                  <a:pt x="426962" y="32657"/>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6889447" y="4621591"/>
            <a:ext cx="220133" cy="1647370"/>
          </a:xfrm>
          <a:custGeom>
            <a:avLst/>
            <a:gdLst>
              <a:gd name="connsiteX0" fmla="*/ 218924 w 220133"/>
              <a:gd name="connsiteY0" fmla="*/ 1597780 h 1647370"/>
              <a:gd name="connsiteX1" fmla="*/ 211667 w 220133"/>
              <a:gd name="connsiteY1" fmla="*/ 1205895 h 1647370"/>
              <a:gd name="connsiteX2" fmla="*/ 197153 w 220133"/>
              <a:gd name="connsiteY2" fmla="*/ 966409 h 1647370"/>
              <a:gd name="connsiteX3" fmla="*/ 124582 w 220133"/>
              <a:gd name="connsiteY3" fmla="*/ 632580 h 1647370"/>
              <a:gd name="connsiteX4" fmla="*/ 37496 w 220133"/>
              <a:gd name="connsiteY4" fmla="*/ 262466 h 1647370"/>
              <a:gd name="connsiteX5" fmla="*/ 22982 w 220133"/>
              <a:gd name="connsiteY5" fmla="*/ 1209 h 1647370"/>
              <a:gd name="connsiteX6" fmla="*/ 1210 w 220133"/>
              <a:gd name="connsiteY6" fmla="*/ 269723 h 1647370"/>
              <a:gd name="connsiteX7" fmla="*/ 15724 w 220133"/>
              <a:gd name="connsiteY7" fmla="*/ 618066 h 1647370"/>
              <a:gd name="connsiteX8" fmla="*/ 88296 w 220133"/>
              <a:gd name="connsiteY8" fmla="*/ 1075266 h 1647370"/>
              <a:gd name="connsiteX9" fmla="*/ 160867 w 220133"/>
              <a:gd name="connsiteY9" fmla="*/ 1307495 h 1647370"/>
              <a:gd name="connsiteX10" fmla="*/ 204410 w 220133"/>
              <a:gd name="connsiteY10" fmla="*/ 1503438 h 1647370"/>
              <a:gd name="connsiteX11" fmla="*/ 218924 w 220133"/>
              <a:gd name="connsiteY11" fmla="*/ 1597780 h 164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33" h="1647370">
                <a:moveTo>
                  <a:pt x="218924" y="1597780"/>
                </a:moveTo>
                <a:cubicBezTo>
                  <a:pt x="220133" y="1548190"/>
                  <a:pt x="215295" y="1311123"/>
                  <a:pt x="211667" y="1205895"/>
                </a:cubicBezTo>
                <a:cubicBezTo>
                  <a:pt x="208039" y="1100667"/>
                  <a:pt x="211667" y="1061961"/>
                  <a:pt x="197153" y="966409"/>
                </a:cubicBezTo>
                <a:cubicBezTo>
                  <a:pt x="182639" y="870857"/>
                  <a:pt x="151191" y="749904"/>
                  <a:pt x="124582" y="632580"/>
                </a:cubicBezTo>
                <a:cubicBezTo>
                  <a:pt x="97973" y="515256"/>
                  <a:pt x="54429" y="367695"/>
                  <a:pt x="37496" y="262466"/>
                </a:cubicBezTo>
                <a:cubicBezTo>
                  <a:pt x="20563" y="157238"/>
                  <a:pt x="29030" y="0"/>
                  <a:pt x="22982" y="1209"/>
                </a:cubicBezTo>
                <a:cubicBezTo>
                  <a:pt x="16934" y="2418"/>
                  <a:pt x="2420" y="166914"/>
                  <a:pt x="1210" y="269723"/>
                </a:cubicBezTo>
                <a:cubicBezTo>
                  <a:pt x="0" y="372532"/>
                  <a:pt x="1210" y="483809"/>
                  <a:pt x="15724" y="618066"/>
                </a:cubicBezTo>
                <a:cubicBezTo>
                  <a:pt x="30238" y="752323"/>
                  <a:pt x="64106" y="960361"/>
                  <a:pt x="88296" y="1075266"/>
                </a:cubicBezTo>
                <a:cubicBezTo>
                  <a:pt x="112486" y="1190171"/>
                  <a:pt x="141515" y="1236133"/>
                  <a:pt x="160867" y="1307495"/>
                </a:cubicBezTo>
                <a:cubicBezTo>
                  <a:pt x="180219" y="1378857"/>
                  <a:pt x="194734" y="1457476"/>
                  <a:pt x="204410" y="1503438"/>
                </a:cubicBezTo>
                <a:cubicBezTo>
                  <a:pt x="214086" y="1549400"/>
                  <a:pt x="217715" y="1647370"/>
                  <a:pt x="218924" y="1597780"/>
                </a:cubicBezTo>
                <a:close/>
              </a:path>
            </a:pathLst>
          </a:custGeom>
          <a:solidFill>
            <a:schemeClr val="accent5">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7178524" y="4378476"/>
            <a:ext cx="126999" cy="1682448"/>
          </a:xfrm>
          <a:custGeom>
            <a:avLst/>
            <a:gdLst>
              <a:gd name="connsiteX0" fmla="*/ 2419 w 126999"/>
              <a:gd name="connsiteY0" fmla="*/ 1681238 h 1682448"/>
              <a:gd name="connsiteX1" fmla="*/ 24190 w 126999"/>
              <a:gd name="connsiteY1" fmla="*/ 1456267 h 1682448"/>
              <a:gd name="connsiteX2" fmla="*/ 53219 w 126999"/>
              <a:gd name="connsiteY2" fmla="*/ 1115181 h 1682448"/>
              <a:gd name="connsiteX3" fmla="*/ 89505 w 126999"/>
              <a:gd name="connsiteY3" fmla="*/ 926495 h 1682448"/>
              <a:gd name="connsiteX4" fmla="*/ 96762 w 126999"/>
              <a:gd name="connsiteY4" fmla="*/ 687010 h 1682448"/>
              <a:gd name="connsiteX5" fmla="*/ 118533 w 126999"/>
              <a:gd name="connsiteY5" fmla="*/ 454781 h 1682448"/>
              <a:gd name="connsiteX6" fmla="*/ 125790 w 126999"/>
              <a:gd name="connsiteY6" fmla="*/ 113695 h 1682448"/>
              <a:gd name="connsiteX7" fmla="*/ 111276 w 126999"/>
              <a:gd name="connsiteY7" fmla="*/ 26610 h 1682448"/>
              <a:gd name="connsiteX8" fmla="*/ 82247 w 126999"/>
              <a:gd name="connsiteY8" fmla="*/ 273353 h 1682448"/>
              <a:gd name="connsiteX9" fmla="*/ 24190 w 126999"/>
              <a:gd name="connsiteY9" fmla="*/ 578153 h 1682448"/>
              <a:gd name="connsiteX10" fmla="*/ 9676 w 126999"/>
              <a:gd name="connsiteY10" fmla="*/ 999067 h 1682448"/>
              <a:gd name="connsiteX11" fmla="*/ 9676 w 126999"/>
              <a:gd name="connsiteY11" fmla="*/ 1449010 h 1682448"/>
              <a:gd name="connsiteX12" fmla="*/ 2419 w 126999"/>
              <a:gd name="connsiteY12" fmla="*/ 1681238 h 16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999" h="1682448">
                <a:moveTo>
                  <a:pt x="2419" y="1681238"/>
                </a:moveTo>
                <a:cubicBezTo>
                  <a:pt x="4838" y="1682448"/>
                  <a:pt x="15723" y="1550610"/>
                  <a:pt x="24190" y="1456267"/>
                </a:cubicBezTo>
                <a:cubicBezTo>
                  <a:pt x="32657" y="1361924"/>
                  <a:pt x="42333" y="1203476"/>
                  <a:pt x="53219" y="1115181"/>
                </a:cubicBezTo>
                <a:cubicBezTo>
                  <a:pt x="64105" y="1026886"/>
                  <a:pt x="82248" y="997857"/>
                  <a:pt x="89505" y="926495"/>
                </a:cubicBezTo>
                <a:cubicBezTo>
                  <a:pt x="96762" y="855133"/>
                  <a:pt x="91924" y="765629"/>
                  <a:pt x="96762" y="687010"/>
                </a:cubicBezTo>
                <a:cubicBezTo>
                  <a:pt x="101600" y="608391"/>
                  <a:pt x="113695" y="550334"/>
                  <a:pt x="118533" y="454781"/>
                </a:cubicBezTo>
                <a:cubicBezTo>
                  <a:pt x="123371" y="359229"/>
                  <a:pt x="126999" y="185057"/>
                  <a:pt x="125790" y="113695"/>
                </a:cubicBezTo>
                <a:cubicBezTo>
                  <a:pt x="124581" y="42333"/>
                  <a:pt x="118533" y="0"/>
                  <a:pt x="111276" y="26610"/>
                </a:cubicBezTo>
                <a:cubicBezTo>
                  <a:pt x="104019" y="53220"/>
                  <a:pt x="96761" y="181429"/>
                  <a:pt x="82247" y="273353"/>
                </a:cubicBezTo>
                <a:cubicBezTo>
                  <a:pt x="67733" y="365277"/>
                  <a:pt x="36285" y="457201"/>
                  <a:pt x="24190" y="578153"/>
                </a:cubicBezTo>
                <a:cubicBezTo>
                  <a:pt x="12095" y="699105"/>
                  <a:pt x="12095" y="853924"/>
                  <a:pt x="9676" y="999067"/>
                </a:cubicBezTo>
                <a:cubicBezTo>
                  <a:pt x="7257" y="1144210"/>
                  <a:pt x="12095" y="1334105"/>
                  <a:pt x="9676" y="1449010"/>
                </a:cubicBezTo>
                <a:cubicBezTo>
                  <a:pt x="7257" y="1563915"/>
                  <a:pt x="0" y="1680029"/>
                  <a:pt x="2419" y="1681238"/>
                </a:cubicBezTo>
                <a:close/>
              </a:path>
            </a:pathLst>
          </a:custGeom>
          <a:solidFill>
            <a:schemeClr val="accent5">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752600" y="1219200"/>
            <a:ext cx="4876800" cy="5078314"/>
          </a:xfrm>
          <a:prstGeom prst="rect">
            <a:avLst/>
          </a:prstGeom>
        </p:spPr>
        <p:txBody>
          <a:bodyPr wrap="square">
            <a:spAutoFit/>
          </a:bodyPr>
          <a:lstStyle/>
          <a:p>
            <a:pPr>
              <a:buNone/>
            </a:pPr>
            <a:r>
              <a:rPr lang="en-US" dirty="0" smtClean="0">
                <a:solidFill>
                  <a:srgbClr val="000000"/>
                </a:solidFill>
              </a:rPr>
              <a:t>The lateral compartment contains the </a:t>
            </a:r>
            <a:r>
              <a:rPr lang="en-US" b="1" dirty="0" err="1" smtClean="0">
                <a:solidFill>
                  <a:srgbClr val="EE0000"/>
                </a:solidFill>
              </a:rPr>
              <a:t>fibularis</a:t>
            </a:r>
            <a:r>
              <a:rPr lang="en-US" b="1" dirty="0" smtClean="0">
                <a:solidFill>
                  <a:srgbClr val="EE0000"/>
                </a:solidFill>
              </a:rPr>
              <a:t> </a:t>
            </a:r>
            <a:r>
              <a:rPr lang="en-US" b="1" dirty="0" err="1" smtClean="0">
                <a:solidFill>
                  <a:srgbClr val="EE0000"/>
                </a:solidFill>
              </a:rPr>
              <a:t>longis</a:t>
            </a:r>
            <a:r>
              <a:rPr lang="en-US" b="1" dirty="0" smtClean="0">
                <a:solidFill>
                  <a:srgbClr val="EE0000"/>
                </a:solidFill>
              </a:rPr>
              <a:t> </a:t>
            </a:r>
            <a:r>
              <a:rPr lang="en-US" dirty="0" smtClean="0">
                <a:solidFill>
                  <a:srgbClr val="000000"/>
                </a:solidFill>
              </a:rPr>
              <a:t>and </a:t>
            </a:r>
            <a:r>
              <a:rPr lang="en-US" b="1" dirty="0" err="1" smtClean="0">
                <a:solidFill>
                  <a:schemeClr val="accent4">
                    <a:lumMod val="75000"/>
                  </a:schemeClr>
                </a:solidFill>
              </a:rPr>
              <a:t>fibularis</a:t>
            </a:r>
            <a:r>
              <a:rPr lang="en-US" b="1" dirty="0" smtClean="0">
                <a:solidFill>
                  <a:schemeClr val="accent4">
                    <a:lumMod val="75000"/>
                  </a:schemeClr>
                </a:solidFill>
              </a:rPr>
              <a:t> </a:t>
            </a:r>
            <a:r>
              <a:rPr lang="en-US" b="1" dirty="0" err="1" smtClean="0">
                <a:solidFill>
                  <a:schemeClr val="accent4">
                    <a:lumMod val="75000"/>
                  </a:schemeClr>
                </a:solidFill>
              </a:rPr>
              <a:t>brevis</a:t>
            </a:r>
            <a:r>
              <a:rPr lang="en-US" dirty="0" smtClean="0">
                <a:solidFill>
                  <a:schemeClr val="accent4">
                    <a:lumMod val="75000"/>
                  </a:schemeClr>
                </a:solidFill>
              </a:rPr>
              <a:t> </a:t>
            </a:r>
            <a:r>
              <a:rPr lang="en-US" dirty="0" smtClean="0">
                <a:solidFill>
                  <a:srgbClr val="000000"/>
                </a:solidFill>
              </a:rPr>
              <a:t>muscles.</a:t>
            </a:r>
          </a:p>
          <a:p>
            <a:pPr>
              <a:buNone/>
            </a:pPr>
            <a:endParaRPr lang="en-US" dirty="0" smtClean="0">
              <a:solidFill>
                <a:srgbClr val="000000"/>
              </a:solidFill>
            </a:endParaRPr>
          </a:p>
          <a:p>
            <a:pPr>
              <a:buNone/>
            </a:pPr>
            <a:r>
              <a:rPr lang="en-US" dirty="0" smtClean="0">
                <a:solidFill>
                  <a:srgbClr val="000000"/>
                </a:solidFill>
              </a:rPr>
              <a:t>The </a:t>
            </a:r>
            <a:r>
              <a:rPr lang="en-US" dirty="0" err="1" smtClean="0">
                <a:solidFill>
                  <a:srgbClr val="000000"/>
                </a:solidFill>
              </a:rPr>
              <a:t>fibularis</a:t>
            </a:r>
            <a:r>
              <a:rPr lang="en-US" dirty="0" smtClean="0">
                <a:solidFill>
                  <a:srgbClr val="000000"/>
                </a:solidFill>
              </a:rPr>
              <a:t> muscles are responsible for </a:t>
            </a:r>
            <a:r>
              <a:rPr lang="en-US" i="1" dirty="0" smtClean="0">
                <a:solidFill>
                  <a:srgbClr val="000000"/>
                </a:solidFill>
              </a:rPr>
              <a:t>eversion of the foot at the ankle</a:t>
            </a:r>
            <a:r>
              <a:rPr lang="en-US" dirty="0" smtClean="0">
                <a:solidFill>
                  <a:srgbClr val="000000"/>
                </a:solidFill>
              </a:rPr>
              <a:t>.  Essentially they serve as major balancing tools while walking or standing in place.  For example, if one is standing on one foot, and the body feels as though the center of gravity is shifting medially, the </a:t>
            </a:r>
            <a:r>
              <a:rPr lang="en-US" dirty="0" err="1" smtClean="0">
                <a:solidFill>
                  <a:srgbClr val="000000"/>
                </a:solidFill>
              </a:rPr>
              <a:t>fibularis</a:t>
            </a:r>
            <a:r>
              <a:rPr lang="en-US" dirty="0" smtClean="0">
                <a:solidFill>
                  <a:srgbClr val="000000"/>
                </a:solidFill>
              </a:rPr>
              <a:t> muscles contract, pressing the medial portion of your foot downward and pulling the center of gravity back to the center of the limb. </a:t>
            </a:r>
          </a:p>
          <a:p>
            <a:pPr>
              <a:buNone/>
            </a:pPr>
            <a:endParaRPr lang="en-US" dirty="0" smtClean="0">
              <a:solidFill>
                <a:srgbClr val="000000"/>
              </a:solidFill>
            </a:endParaRPr>
          </a:p>
          <a:p>
            <a:pPr>
              <a:buNone/>
            </a:pPr>
            <a:r>
              <a:rPr lang="en-US" dirty="0" smtClean="0">
                <a:solidFill>
                  <a:srgbClr val="000000"/>
                </a:solidFill>
              </a:rPr>
              <a:t>These muscles are innervated by the posterior division of the spinal nerves yet due to their placement, act as </a:t>
            </a:r>
            <a:r>
              <a:rPr lang="en-US" dirty="0" err="1" smtClean="0">
                <a:solidFill>
                  <a:srgbClr val="000000"/>
                </a:solidFill>
              </a:rPr>
              <a:t>evertors</a:t>
            </a:r>
            <a:r>
              <a:rPr lang="en-US" dirty="0" smtClean="0">
                <a:solidFill>
                  <a:srgbClr val="000000"/>
                </a:solidFill>
              </a:rPr>
              <a:t> of the foot.</a:t>
            </a:r>
          </a:p>
        </p:txBody>
      </p:sp>
      <p:pic>
        <p:nvPicPr>
          <p:cNvPr id="9" name="Picture 8"/>
          <p:cNvPicPr>
            <a:picLocks noChangeAspect="1"/>
          </p:cNvPicPr>
          <p:nvPr/>
        </p:nvPicPr>
        <p:blipFill>
          <a:blip r:embed="rId3"/>
          <a:stretch>
            <a:fillRect/>
          </a:stretch>
        </p:blipFill>
        <p:spPr>
          <a:xfrm>
            <a:off x="228600" y="1676400"/>
            <a:ext cx="1351788" cy="4089586"/>
          </a:xfrm>
          <a:prstGeom prst="rect">
            <a:avLst/>
          </a:prstGeom>
        </p:spPr>
      </p:pic>
      <p:grpSp>
        <p:nvGrpSpPr>
          <p:cNvPr id="12" name="Group 11"/>
          <p:cNvGrpSpPr/>
          <p:nvPr/>
        </p:nvGrpSpPr>
        <p:grpSpPr>
          <a:xfrm>
            <a:off x="919692" y="4582583"/>
            <a:ext cx="111125" cy="1038225"/>
            <a:chOff x="919692" y="4582583"/>
            <a:chExt cx="111125" cy="1038225"/>
          </a:xfrm>
        </p:grpSpPr>
        <p:sp>
          <p:nvSpPr>
            <p:cNvPr id="10" name="Freeform 9"/>
            <p:cNvSpPr/>
            <p:nvPr/>
          </p:nvSpPr>
          <p:spPr>
            <a:xfrm>
              <a:off x="919692" y="4582583"/>
              <a:ext cx="111125" cy="1038225"/>
            </a:xfrm>
            <a:custGeom>
              <a:avLst/>
              <a:gdLst>
                <a:gd name="connsiteX0" fmla="*/ 13758 w 111125"/>
                <a:gd name="connsiteY0" fmla="*/ 21167 h 1038225"/>
                <a:gd name="connsiteX1" fmla="*/ 64558 w 111125"/>
                <a:gd name="connsiteY1" fmla="*/ 103717 h 1038225"/>
                <a:gd name="connsiteX2" fmla="*/ 89958 w 111125"/>
                <a:gd name="connsiteY2" fmla="*/ 345017 h 1038225"/>
                <a:gd name="connsiteX3" fmla="*/ 96308 w 111125"/>
                <a:gd name="connsiteY3" fmla="*/ 611717 h 1038225"/>
                <a:gd name="connsiteX4" fmla="*/ 102658 w 111125"/>
                <a:gd name="connsiteY4" fmla="*/ 865717 h 1038225"/>
                <a:gd name="connsiteX5" fmla="*/ 45508 w 111125"/>
                <a:gd name="connsiteY5" fmla="*/ 1037167 h 1038225"/>
                <a:gd name="connsiteX6" fmla="*/ 39158 w 111125"/>
                <a:gd name="connsiteY6" fmla="*/ 872067 h 1038225"/>
                <a:gd name="connsiteX7" fmla="*/ 45508 w 111125"/>
                <a:gd name="connsiteY7" fmla="*/ 637117 h 1038225"/>
                <a:gd name="connsiteX8" fmla="*/ 20108 w 111125"/>
                <a:gd name="connsiteY8" fmla="*/ 465667 h 1038225"/>
                <a:gd name="connsiteX9" fmla="*/ 1058 w 111125"/>
                <a:gd name="connsiteY9" fmla="*/ 230717 h 1038225"/>
                <a:gd name="connsiteX10" fmla="*/ 13758 w 111125"/>
                <a:gd name="connsiteY10" fmla="*/ 21167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25" h="1038225">
                  <a:moveTo>
                    <a:pt x="13758" y="21167"/>
                  </a:moveTo>
                  <a:cubicBezTo>
                    <a:pt x="24341" y="0"/>
                    <a:pt x="51858" y="49742"/>
                    <a:pt x="64558" y="103717"/>
                  </a:cubicBezTo>
                  <a:cubicBezTo>
                    <a:pt x="77258" y="157692"/>
                    <a:pt x="84666" y="260350"/>
                    <a:pt x="89958" y="345017"/>
                  </a:cubicBezTo>
                  <a:cubicBezTo>
                    <a:pt x="95250" y="429684"/>
                    <a:pt x="94191" y="524934"/>
                    <a:pt x="96308" y="611717"/>
                  </a:cubicBezTo>
                  <a:cubicBezTo>
                    <a:pt x="98425" y="698500"/>
                    <a:pt x="111125" y="794809"/>
                    <a:pt x="102658" y="865717"/>
                  </a:cubicBezTo>
                  <a:cubicBezTo>
                    <a:pt x="94191" y="936625"/>
                    <a:pt x="56091" y="1036109"/>
                    <a:pt x="45508" y="1037167"/>
                  </a:cubicBezTo>
                  <a:cubicBezTo>
                    <a:pt x="34925" y="1038225"/>
                    <a:pt x="39158" y="938742"/>
                    <a:pt x="39158" y="872067"/>
                  </a:cubicBezTo>
                  <a:cubicBezTo>
                    <a:pt x="39158" y="805392"/>
                    <a:pt x="48683" y="704850"/>
                    <a:pt x="45508" y="637117"/>
                  </a:cubicBezTo>
                  <a:cubicBezTo>
                    <a:pt x="42333" y="569384"/>
                    <a:pt x="27516" y="533400"/>
                    <a:pt x="20108" y="465667"/>
                  </a:cubicBezTo>
                  <a:cubicBezTo>
                    <a:pt x="12700" y="397934"/>
                    <a:pt x="2116" y="302684"/>
                    <a:pt x="1058" y="230717"/>
                  </a:cubicBezTo>
                  <a:cubicBezTo>
                    <a:pt x="0" y="158750"/>
                    <a:pt x="3175" y="42334"/>
                    <a:pt x="13758" y="21167"/>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972608" y="5147733"/>
              <a:ext cx="58209" cy="452967"/>
            </a:xfrm>
            <a:custGeom>
              <a:avLst/>
              <a:gdLst>
                <a:gd name="connsiteX0" fmla="*/ 5292 w 58209"/>
                <a:gd name="connsiteY0" fmla="*/ 452967 h 452967"/>
                <a:gd name="connsiteX1" fmla="*/ 49742 w 58209"/>
                <a:gd name="connsiteY1" fmla="*/ 294217 h 452967"/>
                <a:gd name="connsiteX2" fmla="*/ 56092 w 58209"/>
                <a:gd name="connsiteY2" fmla="*/ 91017 h 452967"/>
                <a:gd name="connsiteX3" fmla="*/ 43392 w 58209"/>
                <a:gd name="connsiteY3" fmla="*/ 33867 h 452967"/>
                <a:gd name="connsiteX4" fmla="*/ 17992 w 58209"/>
                <a:gd name="connsiteY4" fmla="*/ 294217 h 452967"/>
                <a:gd name="connsiteX5" fmla="*/ 5292 w 58209"/>
                <a:gd name="connsiteY5" fmla="*/ 452967 h 45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9" h="452967">
                  <a:moveTo>
                    <a:pt x="5292" y="452967"/>
                  </a:moveTo>
                  <a:cubicBezTo>
                    <a:pt x="10584" y="452967"/>
                    <a:pt x="41275" y="354542"/>
                    <a:pt x="49742" y="294217"/>
                  </a:cubicBezTo>
                  <a:cubicBezTo>
                    <a:pt x="58209" y="233892"/>
                    <a:pt x="57150" y="134409"/>
                    <a:pt x="56092" y="91017"/>
                  </a:cubicBezTo>
                  <a:cubicBezTo>
                    <a:pt x="55034" y="47625"/>
                    <a:pt x="49742" y="0"/>
                    <a:pt x="43392" y="33867"/>
                  </a:cubicBezTo>
                  <a:cubicBezTo>
                    <a:pt x="37042" y="67734"/>
                    <a:pt x="26459" y="222250"/>
                    <a:pt x="17992" y="294217"/>
                  </a:cubicBezTo>
                  <a:cubicBezTo>
                    <a:pt x="9525" y="366184"/>
                    <a:pt x="0" y="452967"/>
                    <a:pt x="5292" y="452967"/>
                  </a:cubicBezTo>
                  <a:close/>
                </a:path>
              </a:pathLst>
            </a:custGeom>
            <a:solidFill>
              <a:srgbClr val="00009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20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Lower Leg: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Posterior [superficial]</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Fig._25.24_B.jpg"/>
          <p:cNvPicPr>
            <a:picLocks noChangeAspect="1"/>
          </p:cNvPicPr>
          <p:nvPr/>
        </p:nvPicPr>
        <p:blipFill>
          <a:blip r:embed="rId2"/>
          <a:srcRect l="43217" r="37894" b="3333"/>
          <a:stretch>
            <a:fillRect/>
          </a:stretch>
        </p:blipFill>
        <p:spPr>
          <a:xfrm>
            <a:off x="304800" y="152400"/>
            <a:ext cx="1295400" cy="6629400"/>
          </a:xfrm>
          <a:prstGeom prst="rect">
            <a:avLst/>
          </a:prstGeom>
        </p:spPr>
      </p:pic>
      <p:pic>
        <p:nvPicPr>
          <p:cNvPr id="4" name="Picture 3" descr="Fig._25.24_C.jpg"/>
          <p:cNvPicPr>
            <a:picLocks noChangeAspect="1"/>
          </p:cNvPicPr>
          <p:nvPr/>
        </p:nvPicPr>
        <p:blipFill>
          <a:blip r:embed="rId3"/>
          <a:srcRect l="34444" r="45556" b="3333"/>
          <a:stretch>
            <a:fillRect/>
          </a:stretch>
        </p:blipFill>
        <p:spPr>
          <a:xfrm>
            <a:off x="7620000" y="152400"/>
            <a:ext cx="1371600" cy="6629400"/>
          </a:xfrm>
          <a:prstGeom prst="rect">
            <a:avLst/>
          </a:prstGeom>
        </p:spPr>
      </p:pic>
      <p:grpSp>
        <p:nvGrpSpPr>
          <p:cNvPr id="37" name="Group 36"/>
          <p:cNvGrpSpPr/>
          <p:nvPr/>
        </p:nvGrpSpPr>
        <p:grpSpPr>
          <a:xfrm>
            <a:off x="947208" y="1089025"/>
            <a:ext cx="7608359" cy="954617"/>
            <a:chOff x="947208" y="1089025"/>
            <a:chExt cx="7608359" cy="954617"/>
          </a:xfrm>
        </p:grpSpPr>
        <p:sp>
          <p:nvSpPr>
            <p:cNvPr id="10" name="Freeform 9"/>
            <p:cNvSpPr/>
            <p:nvPr/>
          </p:nvSpPr>
          <p:spPr>
            <a:xfrm>
              <a:off x="947208" y="1109133"/>
              <a:ext cx="264584" cy="606425"/>
            </a:xfrm>
            <a:custGeom>
              <a:avLst/>
              <a:gdLst>
                <a:gd name="connsiteX0" fmla="*/ 252942 w 264584"/>
                <a:gd name="connsiteY0" fmla="*/ 71967 h 606425"/>
                <a:gd name="connsiteX1" fmla="*/ 214842 w 264584"/>
                <a:gd name="connsiteY1" fmla="*/ 2117 h 606425"/>
                <a:gd name="connsiteX2" fmla="*/ 119592 w 264584"/>
                <a:gd name="connsiteY2" fmla="*/ 59267 h 606425"/>
                <a:gd name="connsiteX3" fmla="*/ 17992 w 264584"/>
                <a:gd name="connsiteY3" fmla="*/ 173567 h 606425"/>
                <a:gd name="connsiteX4" fmla="*/ 11642 w 264584"/>
                <a:gd name="connsiteY4" fmla="*/ 383117 h 606425"/>
                <a:gd name="connsiteX5" fmla="*/ 56092 w 264584"/>
                <a:gd name="connsiteY5" fmla="*/ 605367 h 606425"/>
                <a:gd name="connsiteX6" fmla="*/ 62442 w 264584"/>
                <a:gd name="connsiteY6" fmla="*/ 376767 h 606425"/>
                <a:gd name="connsiteX7" fmla="*/ 144992 w 264584"/>
                <a:gd name="connsiteY7" fmla="*/ 198967 h 606425"/>
                <a:gd name="connsiteX8" fmla="*/ 252942 w 264584"/>
                <a:gd name="connsiteY8" fmla="*/ 71967 h 60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584" h="606425">
                  <a:moveTo>
                    <a:pt x="252942" y="71967"/>
                  </a:moveTo>
                  <a:cubicBezTo>
                    <a:pt x="264584" y="39159"/>
                    <a:pt x="237067" y="4234"/>
                    <a:pt x="214842" y="2117"/>
                  </a:cubicBezTo>
                  <a:cubicBezTo>
                    <a:pt x="192617" y="0"/>
                    <a:pt x="152400" y="30692"/>
                    <a:pt x="119592" y="59267"/>
                  </a:cubicBezTo>
                  <a:cubicBezTo>
                    <a:pt x="86784" y="87842"/>
                    <a:pt x="35984" y="119592"/>
                    <a:pt x="17992" y="173567"/>
                  </a:cubicBezTo>
                  <a:cubicBezTo>
                    <a:pt x="0" y="227542"/>
                    <a:pt x="5292" y="311150"/>
                    <a:pt x="11642" y="383117"/>
                  </a:cubicBezTo>
                  <a:cubicBezTo>
                    <a:pt x="17992" y="455084"/>
                    <a:pt x="47625" y="606425"/>
                    <a:pt x="56092" y="605367"/>
                  </a:cubicBezTo>
                  <a:cubicBezTo>
                    <a:pt x="64559" y="604309"/>
                    <a:pt x="47625" y="444500"/>
                    <a:pt x="62442" y="376767"/>
                  </a:cubicBezTo>
                  <a:cubicBezTo>
                    <a:pt x="77259" y="309034"/>
                    <a:pt x="113242" y="247650"/>
                    <a:pt x="144992" y="198967"/>
                  </a:cubicBezTo>
                  <a:cubicBezTo>
                    <a:pt x="176742" y="150284"/>
                    <a:pt x="241300" y="104775"/>
                    <a:pt x="252942" y="71967"/>
                  </a:cubicBezTo>
                  <a:close/>
                </a:path>
              </a:pathLst>
            </a:custGeom>
            <a:solidFill>
              <a:srgbClr val="F424D2">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8284633" y="1089025"/>
              <a:ext cx="270934" cy="954617"/>
            </a:xfrm>
            <a:custGeom>
              <a:avLst/>
              <a:gdLst>
                <a:gd name="connsiteX0" fmla="*/ 173567 w 270934"/>
                <a:gd name="connsiteY0" fmla="*/ 15875 h 954617"/>
                <a:gd name="connsiteX1" fmla="*/ 33867 w 270934"/>
                <a:gd name="connsiteY1" fmla="*/ 136525 h 954617"/>
                <a:gd name="connsiteX2" fmla="*/ 2117 w 270934"/>
                <a:gd name="connsiteY2" fmla="*/ 371475 h 954617"/>
                <a:gd name="connsiteX3" fmla="*/ 46567 w 270934"/>
                <a:gd name="connsiteY3" fmla="*/ 631825 h 954617"/>
                <a:gd name="connsiteX4" fmla="*/ 97367 w 270934"/>
                <a:gd name="connsiteY4" fmla="*/ 911225 h 954617"/>
                <a:gd name="connsiteX5" fmla="*/ 160867 w 270934"/>
                <a:gd name="connsiteY5" fmla="*/ 892175 h 954617"/>
                <a:gd name="connsiteX6" fmla="*/ 192617 w 270934"/>
                <a:gd name="connsiteY6" fmla="*/ 746125 h 954617"/>
                <a:gd name="connsiteX7" fmla="*/ 237067 w 270934"/>
                <a:gd name="connsiteY7" fmla="*/ 574675 h 954617"/>
                <a:gd name="connsiteX8" fmla="*/ 230717 w 270934"/>
                <a:gd name="connsiteY8" fmla="*/ 377825 h 954617"/>
                <a:gd name="connsiteX9" fmla="*/ 243417 w 270934"/>
                <a:gd name="connsiteY9" fmla="*/ 288925 h 954617"/>
                <a:gd name="connsiteX10" fmla="*/ 186267 w 270934"/>
                <a:gd name="connsiteY10" fmla="*/ 250825 h 954617"/>
                <a:gd name="connsiteX11" fmla="*/ 154517 w 270934"/>
                <a:gd name="connsiteY11" fmla="*/ 206375 h 954617"/>
                <a:gd name="connsiteX12" fmla="*/ 173567 w 270934"/>
                <a:gd name="connsiteY12" fmla="*/ 168275 h 954617"/>
                <a:gd name="connsiteX13" fmla="*/ 268817 w 270934"/>
                <a:gd name="connsiteY13" fmla="*/ 41275 h 954617"/>
                <a:gd name="connsiteX14" fmla="*/ 173567 w 270934"/>
                <a:gd name="connsiteY14" fmla="*/ 15875 h 95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934" h="954617">
                  <a:moveTo>
                    <a:pt x="173567" y="15875"/>
                  </a:moveTo>
                  <a:cubicBezTo>
                    <a:pt x="134409" y="31750"/>
                    <a:pt x="62442" y="77258"/>
                    <a:pt x="33867" y="136525"/>
                  </a:cubicBezTo>
                  <a:cubicBezTo>
                    <a:pt x="5292" y="195792"/>
                    <a:pt x="0" y="288925"/>
                    <a:pt x="2117" y="371475"/>
                  </a:cubicBezTo>
                  <a:cubicBezTo>
                    <a:pt x="4234" y="454025"/>
                    <a:pt x="30692" y="541867"/>
                    <a:pt x="46567" y="631825"/>
                  </a:cubicBezTo>
                  <a:cubicBezTo>
                    <a:pt x="62442" y="721783"/>
                    <a:pt x="78317" y="867833"/>
                    <a:pt x="97367" y="911225"/>
                  </a:cubicBezTo>
                  <a:cubicBezTo>
                    <a:pt x="116417" y="954617"/>
                    <a:pt x="144992" y="919692"/>
                    <a:pt x="160867" y="892175"/>
                  </a:cubicBezTo>
                  <a:cubicBezTo>
                    <a:pt x="176742" y="864658"/>
                    <a:pt x="179917" y="799042"/>
                    <a:pt x="192617" y="746125"/>
                  </a:cubicBezTo>
                  <a:cubicBezTo>
                    <a:pt x="205317" y="693208"/>
                    <a:pt x="230717" y="636058"/>
                    <a:pt x="237067" y="574675"/>
                  </a:cubicBezTo>
                  <a:cubicBezTo>
                    <a:pt x="243417" y="513292"/>
                    <a:pt x="229659" y="425450"/>
                    <a:pt x="230717" y="377825"/>
                  </a:cubicBezTo>
                  <a:cubicBezTo>
                    <a:pt x="231775" y="330200"/>
                    <a:pt x="250825" y="310092"/>
                    <a:pt x="243417" y="288925"/>
                  </a:cubicBezTo>
                  <a:cubicBezTo>
                    <a:pt x="236009" y="267758"/>
                    <a:pt x="201084" y="264583"/>
                    <a:pt x="186267" y="250825"/>
                  </a:cubicBezTo>
                  <a:cubicBezTo>
                    <a:pt x="171450" y="237067"/>
                    <a:pt x="156634" y="220133"/>
                    <a:pt x="154517" y="206375"/>
                  </a:cubicBezTo>
                  <a:cubicBezTo>
                    <a:pt x="152400" y="192617"/>
                    <a:pt x="154517" y="195792"/>
                    <a:pt x="173567" y="168275"/>
                  </a:cubicBezTo>
                  <a:cubicBezTo>
                    <a:pt x="192617" y="140758"/>
                    <a:pt x="270934" y="67733"/>
                    <a:pt x="268817" y="41275"/>
                  </a:cubicBezTo>
                  <a:cubicBezTo>
                    <a:pt x="266700" y="14817"/>
                    <a:pt x="212725" y="0"/>
                    <a:pt x="173567" y="15875"/>
                  </a:cubicBezTo>
                  <a:close/>
                </a:path>
              </a:pathLst>
            </a:custGeom>
            <a:solidFill>
              <a:srgbClr val="F424D2">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468842" y="1205442"/>
            <a:ext cx="8315325" cy="3331633"/>
            <a:chOff x="468842" y="1205442"/>
            <a:chExt cx="8315325" cy="3331633"/>
          </a:xfrm>
        </p:grpSpPr>
        <p:sp>
          <p:nvSpPr>
            <p:cNvPr id="5" name="Freeform 4"/>
            <p:cNvSpPr/>
            <p:nvPr/>
          </p:nvSpPr>
          <p:spPr>
            <a:xfrm>
              <a:off x="1006475" y="1208617"/>
              <a:ext cx="547158" cy="3132666"/>
            </a:xfrm>
            <a:custGeom>
              <a:avLst/>
              <a:gdLst>
                <a:gd name="connsiteX0" fmla="*/ 193675 w 547158"/>
                <a:gd name="connsiteY0" fmla="*/ 4233 h 3132666"/>
                <a:gd name="connsiteX1" fmla="*/ 53975 w 547158"/>
                <a:gd name="connsiteY1" fmla="*/ 112183 h 3132666"/>
                <a:gd name="connsiteX2" fmla="*/ 9525 w 547158"/>
                <a:gd name="connsiteY2" fmla="*/ 347133 h 3132666"/>
                <a:gd name="connsiteX3" fmla="*/ 3175 w 547158"/>
                <a:gd name="connsiteY3" fmla="*/ 569383 h 3132666"/>
                <a:gd name="connsiteX4" fmla="*/ 3175 w 547158"/>
                <a:gd name="connsiteY4" fmla="*/ 1109133 h 3132666"/>
                <a:gd name="connsiteX5" fmla="*/ 22225 w 547158"/>
                <a:gd name="connsiteY5" fmla="*/ 1858433 h 3132666"/>
                <a:gd name="connsiteX6" fmla="*/ 34925 w 547158"/>
                <a:gd name="connsiteY6" fmla="*/ 2728383 h 3132666"/>
                <a:gd name="connsiteX7" fmla="*/ 123825 w 547158"/>
                <a:gd name="connsiteY7" fmla="*/ 3058583 h 3132666"/>
                <a:gd name="connsiteX8" fmla="*/ 295275 w 547158"/>
                <a:gd name="connsiteY8" fmla="*/ 3109383 h 3132666"/>
                <a:gd name="connsiteX9" fmla="*/ 403225 w 547158"/>
                <a:gd name="connsiteY9" fmla="*/ 2918883 h 3132666"/>
                <a:gd name="connsiteX10" fmla="*/ 492125 w 547158"/>
                <a:gd name="connsiteY10" fmla="*/ 2525183 h 3132666"/>
                <a:gd name="connsiteX11" fmla="*/ 542925 w 547158"/>
                <a:gd name="connsiteY11" fmla="*/ 2017183 h 3132666"/>
                <a:gd name="connsiteX12" fmla="*/ 517525 w 547158"/>
                <a:gd name="connsiteY12" fmla="*/ 1667933 h 3132666"/>
                <a:gd name="connsiteX13" fmla="*/ 466725 w 547158"/>
                <a:gd name="connsiteY13" fmla="*/ 1223433 h 3132666"/>
                <a:gd name="connsiteX14" fmla="*/ 384175 w 547158"/>
                <a:gd name="connsiteY14" fmla="*/ 594783 h 3132666"/>
                <a:gd name="connsiteX15" fmla="*/ 320675 w 547158"/>
                <a:gd name="connsiteY15" fmla="*/ 277283 h 3132666"/>
                <a:gd name="connsiteX16" fmla="*/ 327025 w 547158"/>
                <a:gd name="connsiteY16" fmla="*/ 86783 h 3132666"/>
                <a:gd name="connsiteX17" fmla="*/ 193675 w 547158"/>
                <a:gd name="connsiteY17" fmla="*/ 4233 h 313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7158" h="3132666">
                  <a:moveTo>
                    <a:pt x="193675" y="4233"/>
                  </a:moveTo>
                  <a:cubicBezTo>
                    <a:pt x="148167" y="8466"/>
                    <a:pt x="84667" y="55033"/>
                    <a:pt x="53975" y="112183"/>
                  </a:cubicBezTo>
                  <a:cubicBezTo>
                    <a:pt x="23283" y="169333"/>
                    <a:pt x="17992" y="270933"/>
                    <a:pt x="9525" y="347133"/>
                  </a:cubicBezTo>
                  <a:cubicBezTo>
                    <a:pt x="1058" y="423333"/>
                    <a:pt x="4233" y="442383"/>
                    <a:pt x="3175" y="569383"/>
                  </a:cubicBezTo>
                  <a:cubicBezTo>
                    <a:pt x="2117" y="696383"/>
                    <a:pt x="0" y="894291"/>
                    <a:pt x="3175" y="1109133"/>
                  </a:cubicBezTo>
                  <a:cubicBezTo>
                    <a:pt x="6350" y="1323975"/>
                    <a:pt x="16933" y="1588558"/>
                    <a:pt x="22225" y="1858433"/>
                  </a:cubicBezTo>
                  <a:cubicBezTo>
                    <a:pt x="27517" y="2128308"/>
                    <a:pt x="17992" y="2528358"/>
                    <a:pt x="34925" y="2728383"/>
                  </a:cubicBezTo>
                  <a:cubicBezTo>
                    <a:pt x="51858" y="2928408"/>
                    <a:pt x="80433" y="2995083"/>
                    <a:pt x="123825" y="3058583"/>
                  </a:cubicBezTo>
                  <a:cubicBezTo>
                    <a:pt x="167217" y="3122083"/>
                    <a:pt x="248708" y="3132666"/>
                    <a:pt x="295275" y="3109383"/>
                  </a:cubicBezTo>
                  <a:cubicBezTo>
                    <a:pt x="341842" y="3086100"/>
                    <a:pt x="370417" y="3016250"/>
                    <a:pt x="403225" y="2918883"/>
                  </a:cubicBezTo>
                  <a:cubicBezTo>
                    <a:pt x="436033" y="2821516"/>
                    <a:pt x="468842" y="2675466"/>
                    <a:pt x="492125" y="2525183"/>
                  </a:cubicBezTo>
                  <a:cubicBezTo>
                    <a:pt x="515408" y="2374900"/>
                    <a:pt x="538692" y="2160058"/>
                    <a:pt x="542925" y="2017183"/>
                  </a:cubicBezTo>
                  <a:cubicBezTo>
                    <a:pt x="547158" y="1874308"/>
                    <a:pt x="530225" y="1800225"/>
                    <a:pt x="517525" y="1667933"/>
                  </a:cubicBezTo>
                  <a:cubicBezTo>
                    <a:pt x="504825" y="1535641"/>
                    <a:pt x="488950" y="1402291"/>
                    <a:pt x="466725" y="1223433"/>
                  </a:cubicBezTo>
                  <a:cubicBezTo>
                    <a:pt x="444500" y="1044575"/>
                    <a:pt x="408517" y="752475"/>
                    <a:pt x="384175" y="594783"/>
                  </a:cubicBezTo>
                  <a:cubicBezTo>
                    <a:pt x="359833" y="437091"/>
                    <a:pt x="330200" y="361950"/>
                    <a:pt x="320675" y="277283"/>
                  </a:cubicBezTo>
                  <a:cubicBezTo>
                    <a:pt x="311150" y="192616"/>
                    <a:pt x="349250" y="134408"/>
                    <a:pt x="327025" y="86783"/>
                  </a:cubicBezTo>
                  <a:cubicBezTo>
                    <a:pt x="304800" y="39158"/>
                    <a:pt x="239183" y="0"/>
                    <a:pt x="193675" y="4233"/>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468842" y="1205442"/>
              <a:ext cx="574675" cy="3322108"/>
            </a:xfrm>
            <a:custGeom>
              <a:avLst/>
              <a:gdLst>
                <a:gd name="connsiteX0" fmla="*/ 267758 w 574675"/>
                <a:gd name="connsiteY0" fmla="*/ 1058 h 3322108"/>
                <a:gd name="connsiteX1" fmla="*/ 420158 w 574675"/>
                <a:gd name="connsiteY1" fmla="*/ 147108 h 3322108"/>
                <a:gd name="connsiteX2" fmla="*/ 509058 w 574675"/>
                <a:gd name="connsiteY2" fmla="*/ 343958 h 3322108"/>
                <a:gd name="connsiteX3" fmla="*/ 534458 w 574675"/>
                <a:gd name="connsiteY3" fmla="*/ 674158 h 3322108"/>
                <a:gd name="connsiteX4" fmla="*/ 540808 w 574675"/>
                <a:gd name="connsiteY4" fmla="*/ 1264708 h 3322108"/>
                <a:gd name="connsiteX5" fmla="*/ 553508 w 574675"/>
                <a:gd name="connsiteY5" fmla="*/ 1944158 h 3322108"/>
                <a:gd name="connsiteX6" fmla="*/ 566208 w 574675"/>
                <a:gd name="connsiteY6" fmla="*/ 2490258 h 3322108"/>
                <a:gd name="connsiteX7" fmla="*/ 559858 w 574675"/>
                <a:gd name="connsiteY7" fmla="*/ 2947458 h 3322108"/>
                <a:gd name="connsiteX8" fmla="*/ 477308 w 574675"/>
                <a:gd name="connsiteY8" fmla="*/ 3182408 h 3322108"/>
                <a:gd name="connsiteX9" fmla="*/ 363008 w 574675"/>
                <a:gd name="connsiteY9" fmla="*/ 3315758 h 3322108"/>
                <a:gd name="connsiteX10" fmla="*/ 261408 w 574675"/>
                <a:gd name="connsiteY10" fmla="*/ 3220508 h 3322108"/>
                <a:gd name="connsiteX11" fmla="*/ 172508 w 574675"/>
                <a:gd name="connsiteY11" fmla="*/ 2985558 h 3322108"/>
                <a:gd name="connsiteX12" fmla="*/ 58208 w 574675"/>
                <a:gd name="connsiteY12" fmla="*/ 2604558 h 3322108"/>
                <a:gd name="connsiteX13" fmla="*/ 1058 w 574675"/>
                <a:gd name="connsiteY13" fmla="*/ 2191808 h 3322108"/>
                <a:gd name="connsiteX14" fmla="*/ 51858 w 574675"/>
                <a:gd name="connsiteY14" fmla="*/ 1658408 h 3322108"/>
                <a:gd name="connsiteX15" fmla="*/ 178858 w 574675"/>
                <a:gd name="connsiteY15" fmla="*/ 1239308 h 3322108"/>
                <a:gd name="connsiteX16" fmla="*/ 204258 w 574675"/>
                <a:gd name="connsiteY16" fmla="*/ 966258 h 3322108"/>
                <a:gd name="connsiteX17" fmla="*/ 216958 w 574675"/>
                <a:gd name="connsiteY17" fmla="*/ 744008 h 3322108"/>
                <a:gd name="connsiteX18" fmla="*/ 166158 w 574675"/>
                <a:gd name="connsiteY18" fmla="*/ 496358 h 3322108"/>
                <a:gd name="connsiteX19" fmla="*/ 96308 w 574675"/>
                <a:gd name="connsiteY19" fmla="*/ 312208 h 3322108"/>
                <a:gd name="connsiteX20" fmla="*/ 77258 w 574675"/>
                <a:gd name="connsiteY20" fmla="*/ 153458 h 3322108"/>
                <a:gd name="connsiteX21" fmla="*/ 267758 w 574675"/>
                <a:gd name="connsiteY21" fmla="*/ 1058 h 33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4675" h="3322108">
                  <a:moveTo>
                    <a:pt x="267758" y="1058"/>
                  </a:moveTo>
                  <a:cubicBezTo>
                    <a:pt x="324908" y="0"/>
                    <a:pt x="379941" y="89958"/>
                    <a:pt x="420158" y="147108"/>
                  </a:cubicBezTo>
                  <a:cubicBezTo>
                    <a:pt x="460375" y="204258"/>
                    <a:pt x="490008" y="256116"/>
                    <a:pt x="509058" y="343958"/>
                  </a:cubicBezTo>
                  <a:cubicBezTo>
                    <a:pt x="528108" y="431800"/>
                    <a:pt x="529166" y="520700"/>
                    <a:pt x="534458" y="674158"/>
                  </a:cubicBezTo>
                  <a:cubicBezTo>
                    <a:pt x="539750" y="827616"/>
                    <a:pt x="537633" y="1053041"/>
                    <a:pt x="540808" y="1264708"/>
                  </a:cubicBezTo>
                  <a:cubicBezTo>
                    <a:pt x="543983" y="1476375"/>
                    <a:pt x="549275" y="1739900"/>
                    <a:pt x="553508" y="1944158"/>
                  </a:cubicBezTo>
                  <a:cubicBezTo>
                    <a:pt x="557741" y="2148416"/>
                    <a:pt x="565150" y="2323041"/>
                    <a:pt x="566208" y="2490258"/>
                  </a:cubicBezTo>
                  <a:cubicBezTo>
                    <a:pt x="567266" y="2657475"/>
                    <a:pt x="574675" y="2832100"/>
                    <a:pt x="559858" y="2947458"/>
                  </a:cubicBezTo>
                  <a:cubicBezTo>
                    <a:pt x="545041" y="3062816"/>
                    <a:pt x="510116" y="3121025"/>
                    <a:pt x="477308" y="3182408"/>
                  </a:cubicBezTo>
                  <a:cubicBezTo>
                    <a:pt x="444500" y="3243791"/>
                    <a:pt x="398991" y="3309408"/>
                    <a:pt x="363008" y="3315758"/>
                  </a:cubicBezTo>
                  <a:cubicBezTo>
                    <a:pt x="327025" y="3322108"/>
                    <a:pt x="293158" y="3275541"/>
                    <a:pt x="261408" y="3220508"/>
                  </a:cubicBezTo>
                  <a:cubicBezTo>
                    <a:pt x="229658" y="3165475"/>
                    <a:pt x="206375" y="3088216"/>
                    <a:pt x="172508" y="2985558"/>
                  </a:cubicBezTo>
                  <a:cubicBezTo>
                    <a:pt x="138641" y="2882900"/>
                    <a:pt x="86783" y="2736850"/>
                    <a:pt x="58208" y="2604558"/>
                  </a:cubicBezTo>
                  <a:cubicBezTo>
                    <a:pt x="29633" y="2472266"/>
                    <a:pt x="2116" y="2349500"/>
                    <a:pt x="1058" y="2191808"/>
                  </a:cubicBezTo>
                  <a:cubicBezTo>
                    <a:pt x="0" y="2034116"/>
                    <a:pt x="22225" y="1817158"/>
                    <a:pt x="51858" y="1658408"/>
                  </a:cubicBezTo>
                  <a:cubicBezTo>
                    <a:pt x="81491" y="1499658"/>
                    <a:pt x="153458" y="1354666"/>
                    <a:pt x="178858" y="1239308"/>
                  </a:cubicBezTo>
                  <a:cubicBezTo>
                    <a:pt x="204258" y="1123950"/>
                    <a:pt x="197908" y="1048808"/>
                    <a:pt x="204258" y="966258"/>
                  </a:cubicBezTo>
                  <a:cubicBezTo>
                    <a:pt x="210608" y="883708"/>
                    <a:pt x="223308" y="822325"/>
                    <a:pt x="216958" y="744008"/>
                  </a:cubicBezTo>
                  <a:cubicBezTo>
                    <a:pt x="210608" y="665691"/>
                    <a:pt x="186266" y="568325"/>
                    <a:pt x="166158" y="496358"/>
                  </a:cubicBezTo>
                  <a:cubicBezTo>
                    <a:pt x="146050" y="424391"/>
                    <a:pt x="111125" y="369358"/>
                    <a:pt x="96308" y="312208"/>
                  </a:cubicBezTo>
                  <a:cubicBezTo>
                    <a:pt x="81491" y="255058"/>
                    <a:pt x="51858" y="206375"/>
                    <a:pt x="77258" y="153458"/>
                  </a:cubicBezTo>
                  <a:cubicBezTo>
                    <a:pt x="102658" y="100541"/>
                    <a:pt x="210608" y="2116"/>
                    <a:pt x="267758" y="1058"/>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7891992" y="3707342"/>
              <a:ext cx="892175" cy="829733"/>
            </a:xfrm>
            <a:custGeom>
              <a:avLst/>
              <a:gdLst>
                <a:gd name="connsiteX0" fmla="*/ 782108 w 892175"/>
                <a:gd name="connsiteY0" fmla="*/ 540808 h 829733"/>
                <a:gd name="connsiteX1" fmla="*/ 826558 w 892175"/>
                <a:gd name="connsiteY1" fmla="*/ 420158 h 829733"/>
                <a:gd name="connsiteX2" fmla="*/ 877358 w 892175"/>
                <a:gd name="connsiteY2" fmla="*/ 172508 h 829733"/>
                <a:gd name="connsiteX3" fmla="*/ 877358 w 892175"/>
                <a:gd name="connsiteY3" fmla="*/ 26458 h 829733"/>
                <a:gd name="connsiteX4" fmla="*/ 788458 w 892175"/>
                <a:gd name="connsiteY4" fmla="*/ 32808 h 829733"/>
                <a:gd name="connsiteX5" fmla="*/ 648758 w 892175"/>
                <a:gd name="connsiteY5" fmla="*/ 20108 h 829733"/>
                <a:gd name="connsiteX6" fmla="*/ 528108 w 892175"/>
                <a:gd name="connsiteY6" fmla="*/ 13758 h 829733"/>
                <a:gd name="connsiteX7" fmla="*/ 458258 w 892175"/>
                <a:gd name="connsiteY7" fmla="*/ 32808 h 829733"/>
                <a:gd name="connsiteX8" fmla="*/ 420158 w 892175"/>
                <a:gd name="connsiteY8" fmla="*/ 20108 h 829733"/>
                <a:gd name="connsiteX9" fmla="*/ 299508 w 892175"/>
                <a:gd name="connsiteY9" fmla="*/ 45508 h 829733"/>
                <a:gd name="connsiteX10" fmla="*/ 166158 w 892175"/>
                <a:gd name="connsiteY10" fmla="*/ 45508 h 829733"/>
                <a:gd name="connsiteX11" fmla="*/ 70908 w 892175"/>
                <a:gd name="connsiteY11" fmla="*/ 26458 h 829733"/>
                <a:gd name="connsiteX12" fmla="*/ 26458 w 892175"/>
                <a:gd name="connsiteY12" fmla="*/ 20108 h 829733"/>
                <a:gd name="connsiteX13" fmla="*/ 1058 w 892175"/>
                <a:gd name="connsiteY13" fmla="*/ 39158 h 829733"/>
                <a:gd name="connsiteX14" fmla="*/ 32808 w 892175"/>
                <a:gd name="connsiteY14" fmla="*/ 255058 h 829733"/>
                <a:gd name="connsiteX15" fmla="*/ 128058 w 892175"/>
                <a:gd name="connsiteY15" fmla="*/ 591608 h 829733"/>
                <a:gd name="connsiteX16" fmla="*/ 229658 w 892175"/>
                <a:gd name="connsiteY16" fmla="*/ 775758 h 829733"/>
                <a:gd name="connsiteX17" fmla="*/ 350308 w 892175"/>
                <a:gd name="connsiteY17" fmla="*/ 794808 h 829733"/>
                <a:gd name="connsiteX18" fmla="*/ 451908 w 892175"/>
                <a:gd name="connsiteY18" fmla="*/ 566208 h 829733"/>
                <a:gd name="connsiteX19" fmla="*/ 464608 w 892175"/>
                <a:gd name="connsiteY19" fmla="*/ 337608 h 829733"/>
                <a:gd name="connsiteX20" fmla="*/ 477308 w 892175"/>
                <a:gd name="connsiteY20" fmla="*/ 229658 h 829733"/>
                <a:gd name="connsiteX21" fmla="*/ 534458 w 892175"/>
                <a:gd name="connsiteY21" fmla="*/ 483658 h 829733"/>
                <a:gd name="connsiteX22" fmla="*/ 661458 w 892175"/>
                <a:gd name="connsiteY22" fmla="*/ 578908 h 829733"/>
                <a:gd name="connsiteX23" fmla="*/ 782108 w 892175"/>
                <a:gd name="connsiteY23" fmla="*/ 540808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175" h="829733">
                  <a:moveTo>
                    <a:pt x="782108" y="540808"/>
                  </a:moveTo>
                  <a:cubicBezTo>
                    <a:pt x="809625" y="514350"/>
                    <a:pt x="810683" y="481541"/>
                    <a:pt x="826558" y="420158"/>
                  </a:cubicBezTo>
                  <a:cubicBezTo>
                    <a:pt x="842433" y="358775"/>
                    <a:pt x="868891" y="238125"/>
                    <a:pt x="877358" y="172508"/>
                  </a:cubicBezTo>
                  <a:cubicBezTo>
                    <a:pt x="885825" y="106891"/>
                    <a:pt x="892175" y="49741"/>
                    <a:pt x="877358" y="26458"/>
                  </a:cubicBezTo>
                  <a:cubicBezTo>
                    <a:pt x="862541" y="3175"/>
                    <a:pt x="826558" y="33866"/>
                    <a:pt x="788458" y="32808"/>
                  </a:cubicBezTo>
                  <a:cubicBezTo>
                    <a:pt x="750358" y="31750"/>
                    <a:pt x="692150" y="23283"/>
                    <a:pt x="648758" y="20108"/>
                  </a:cubicBezTo>
                  <a:cubicBezTo>
                    <a:pt x="605366" y="16933"/>
                    <a:pt x="559858" y="11641"/>
                    <a:pt x="528108" y="13758"/>
                  </a:cubicBezTo>
                  <a:cubicBezTo>
                    <a:pt x="496358" y="15875"/>
                    <a:pt x="476249" y="31750"/>
                    <a:pt x="458258" y="32808"/>
                  </a:cubicBezTo>
                  <a:cubicBezTo>
                    <a:pt x="440267" y="33866"/>
                    <a:pt x="446616" y="17991"/>
                    <a:pt x="420158" y="20108"/>
                  </a:cubicBezTo>
                  <a:cubicBezTo>
                    <a:pt x="393700" y="22225"/>
                    <a:pt x="341841" y="41275"/>
                    <a:pt x="299508" y="45508"/>
                  </a:cubicBezTo>
                  <a:cubicBezTo>
                    <a:pt x="257175" y="49741"/>
                    <a:pt x="204258" y="48683"/>
                    <a:pt x="166158" y="45508"/>
                  </a:cubicBezTo>
                  <a:cubicBezTo>
                    <a:pt x="128058" y="42333"/>
                    <a:pt x="94191" y="30691"/>
                    <a:pt x="70908" y="26458"/>
                  </a:cubicBezTo>
                  <a:cubicBezTo>
                    <a:pt x="47625" y="22225"/>
                    <a:pt x="38100" y="17991"/>
                    <a:pt x="26458" y="20108"/>
                  </a:cubicBezTo>
                  <a:cubicBezTo>
                    <a:pt x="14816" y="22225"/>
                    <a:pt x="0" y="0"/>
                    <a:pt x="1058" y="39158"/>
                  </a:cubicBezTo>
                  <a:cubicBezTo>
                    <a:pt x="2116" y="78316"/>
                    <a:pt x="11641" y="162983"/>
                    <a:pt x="32808" y="255058"/>
                  </a:cubicBezTo>
                  <a:cubicBezTo>
                    <a:pt x="53975" y="347133"/>
                    <a:pt x="95250" y="504825"/>
                    <a:pt x="128058" y="591608"/>
                  </a:cubicBezTo>
                  <a:cubicBezTo>
                    <a:pt x="160866" y="678391"/>
                    <a:pt x="192616" y="741891"/>
                    <a:pt x="229658" y="775758"/>
                  </a:cubicBezTo>
                  <a:cubicBezTo>
                    <a:pt x="266700" y="809625"/>
                    <a:pt x="313266" y="829733"/>
                    <a:pt x="350308" y="794808"/>
                  </a:cubicBezTo>
                  <a:cubicBezTo>
                    <a:pt x="387350" y="759883"/>
                    <a:pt x="432858" y="642408"/>
                    <a:pt x="451908" y="566208"/>
                  </a:cubicBezTo>
                  <a:cubicBezTo>
                    <a:pt x="470958" y="490008"/>
                    <a:pt x="460375" y="393700"/>
                    <a:pt x="464608" y="337608"/>
                  </a:cubicBezTo>
                  <a:cubicBezTo>
                    <a:pt x="468841" y="281516"/>
                    <a:pt x="465666" y="205316"/>
                    <a:pt x="477308" y="229658"/>
                  </a:cubicBezTo>
                  <a:cubicBezTo>
                    <a:pt x="488950" y="254000"/>
                    <a:pt x="503766" y="425450"/>
                    <a:pt x="534458" y="483658"/>
                  </a:cubicBezTo>
                  <a:cubicBezTo>
                    <a:pt x="565150" y="541866"/>
                    <a:pt x="620183" y="570441"/>
                    <a:pt x="661458" y="578908"/>
                  </a:cubicBezTo>
                  <a:cubicBezTo>
                    <a:pt x="702733" y="587375"/>
                    <a:pt x="754591" y="567266"/>
                    <a:pt x="782108" y="540808"/>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523875" y="1911350"/>
            <a:ext cx="8306858" cy="3452283"/>
            <a:chOff x="523875" y="1911350"/>
            <a:chExt cx="8306858" cy="3452283"/>
          </a:xfrm>
        </p:grpSpPr>
        <p:grpSp>
          <p:nvGrpSpPr>
            <p:cNvPr id="36" name="Group 35"/>
            <p:cNvGrpSpPr/>
            <p:nvPr/>
          </p:nvGrpSpPr>
          <p:grpSpPr>
            <a:xfrm>
              <a:off x="523875" y="1911350"/>
              <a:ext cx="8306858" cy="3452283"/>
              <a:chOff x="523875" y="1911350"/>
              <a:chExt cx="8306858" cy="3452283"/>
            </a:xfrm>
          </p:grpSpPr>
          <p:grpSp>
            <p:nvGrpSpPr>
              <p:cNvPr id="9" name="Group 8"/>
              <p:cNvGrpSpPr/>
              <p:nvPr/>
            </p:nvGrpSpPr>
            <p:grpSpPr>
              <a:xfrm>
                <a:off x="523875" y="3834342"/>
                <a:ext cx="879475" cy="1529291"/>
                <a:chOff x="523875" y="3834342"/>
                <a:chExt cx="879475" cy="1529291"/>
              </a:xfrm>
              <a:solidFill>
                <a:srgbClr val="00F400">
                  <a:alpha val="30000"/>
                </a:srgbClr>
              </a:solidFill>
            </p:grpSpPr>
            <p:sp>
              <p:nvSpPr>
                <p:cNvPr id="7" name="Freeform 6"/>
                <p:cNvSpPr/>
                <p:nvPr/>
              </p:nvSpPr>
              <p:spPr>
                <a:xfrm>
                  <a:off x="1085850" y="4174067"/>
                  <a:ext cx="317500" cy="1189566"/>
                </a:xfrm>
                <a:custGeom>
                  <a:avLst/>
                  <a:gdLst>
                    <a:gd name="connsiteX0" fmla="*/ 6350 w 317500"/>
                    <a:gd name="connsiteY0" fmla="*/ 1185333 h 1189566"/>
                    <a:gd name="connsiteX1" fmla="*/ 82550 w 317500"/>
                    <a:gd name="connsiteY1" fmla="*/ 836083 h 1189566"/>
                    <a:gd name="connsiteX2" fmla="*/ 152400 w 317500"/>
                    <a:gd name="connsiteY2" fmla="*/ 588433 h 1189566"/>
                    <a:gd name="connsiteX3" fmla="*/ 292100 w 317500"/>
                    <a:gd name="connsiteY3" fmla="*/ 105833 h 1189566"/>
                    <a:gd name="connsiteX4" fmla="*/ 304800 w 317500"/>
                    <a:gd name="connsiteY4" fmla="*/ 10583 h 1189566"/>
                    <a:gd name="connsiteX5" fmla="*/ 228600 w 317500"/>
                    <a:gd name="connsiteY5" fmla="*/ 169333 h 1189566"/>
                    <a:gd name="connsiteX6" fmla="*/ 127000 w 317500"/>
                    <a:gd name="connsiteY6" fmla="*/ 442383 h 1189566"/>
                    <a:gd name="connsiteX7" fmla="*/ 44450 w 317500"/>
                    <a:gd name="connsiteY7" fmla="*/ 810683 h 1189566"/>
                    <a:gd name="connsiteX8" fmla="*/ 6350 w 317500"/>
                    <a:gd name="connsiteY8" fmla="*/ 1185333 h 118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500" h="1189566">
                      <a:moveTo>
                        <a:pt x="6350" y="1185333"/>
                      </a:moveTo>
                      <a:cubicBezTo>
                        <a:pt x="12700" y="1189566"/>
                        <a:pt x="58208" y="935566"/>
                        <a:pt x="82550" y="836083"/>
                      </a:cubicBezTo>
                      <a:cubicBezTo>
                        <a:pt x="106892" y="736600"/>
                        <a:pt x="117475" y="710141"/>
                        <a:pt x="152400" y="588433"/>
                      </a:cubicBezTo>
                      <a:cubicBezTo>
                        <a:pt x="187325" y="466725"/>
                        <a:pt x="266700" y="202141"/>
                        <a:pt x="292100" y="105833"/>
                      </a:cubicBezTo>
                      <a:cubicBezTo>
                        <a:pt x="317500" y="9525"/>
                        <a:pt x="315383" y="0"/>
                        <a:pt x="304800" y="10583"/>
                      </a:cubicBezTo>
                      <a:cubicBezTo>
                        <a:pt x="294217" y="21166"/>
                        <a:pt x="258233" y="97366"/>
                        <a:pt x="228600" y="169333"/>
                      </a:cubicBezTo>
                      <a:cubicBezTo>
                        <a:pt x="198967" y="241300"/>
                        <a:pt x="157692" y="335491"/>
                        <a:pt x="127000" y="442383"/>
                      </a:cubicBezTo>
                      <a:cubicBezTo>
                        <a:pt x="96308" y="549275"/>
                        <a:pt x="64558" y="686858"/>
                        <a:pt x="44450" y="810683"/>
                      </a:cubicBezTo>
                      <a:cubicBezTo>
                        <a:pt x="24342" y="934508"/>
                        <a:pt x="0" y="1181100"/>
                        <a:pt x="6350" y="1185333"/>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523875" y="3834342"/>
                  <a:ext cx="302683" cy="1153583"/>
                </a:xfrm>
                <a:custGeom>
                  <a:avLst/>
                  <a:gdLst>
                    <a:gd name="connsiteX0" fmla="*/ 301625 w 302683"/>
                    <a:gd name="connsiteY0" fmla="*/ 1131358 h 1153583"/>
                    <a:gd name="connsiteX1" fmla="*/ 250825 w 302683"/>
                    <a:gd name="connsiteY1" fmla="*/ 883708 h 1153583"/>
                    <a:gd name="connsiteX2" fmla="*/ 136525 w 302683"/>
                    <a:gd name="connsiteY2" fmla="*/ 464608 h 1153583"/>
                    <a:gd name="connsiteX3" fmla="*/ 53975 w 302683"/>
                    <a:gd name="connsiteY3" fmla="*/ 166158 h 1153583"/>
                    <a:gd name="connsiteX4" fmla="*/ 3175 w 302683"/>
                    <a:gd name="connsiteY4" fmla="*/ 20108 h 1153583"/>
                    <a:gd name="connsiteX5" fmla="*/ 34925 w 302683"/>
                    <a:gd name="connsiteY5" fmla="*/ 286808 h 1153583"/>
                    <a:gd name="connsiteX6" fmla="*/ 149225 w 302683"/>
                    <a:gd name="connsiteY6" fmla="*/ 712258 h 1153583"/>
                    <a:gd name="connsiteX7" fmla="*/ 244475 w 302683"/>
                    <a:gd name="connsiteY7" fmla="*/ 1017058 h 1153583"/>
                    <a:gd name="connsiteX8" fmla="*/ 301625 w 302683"/>
                    <a:gd name="connsiteY8" fmla="*/ 1131358 h 115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683" h="1153583">
                      <a:moveTo>
                        <a:pt x="301625" y="1131358"/>
                      </a:moveTo>
                      <a:cubicBezTo>
                        <a:pt x="302683" y="1109133"/>
                        <a:pt x="278342" y="994833"/>
                        <a:pt x="250825" y="883708"/>
                      </a:cubicBezTo>
                      <a:cubicBezTo>
                        <a:pt x="223308" y="772583"/>
                        <a:pt x="169333" y="584200"/>
                        <a:pt x="136525" y="464608"/>
                      </a:cubicBezTo>
                      <a:cubicBezTo>
                        <a:pt x="103717" y="345016"/>
                        <a:pt x="76200" y="240241"/>
                        <a:pt x="53975" y="166158"/>
                      </a:cubicBezTo>
                      <a:cubicBezTo>
                        <a:pt x="31750" y="92075"/>
                        <a:pt x="6350" y="0"/>
                        <a:pt x="3175" y="20108"/>
                      </a:cubicBezTo>
                      <a:cubicBezTo>
                        <a:pt x="0" y="40216"/>
                        <a:pt x="10583" y="171450"/>
                        <a:pt x="34925" y="286808"/>
                      </a:cubicBezTo>
                      <a:cubicBezTo>
                        <a:pt x="59267" y="402166"/>
                        <a:pt x="114300" y="590550"/>
                        <a:pt x="149225" y="712258"/>
                      </a:cubicBezTo>
                      <a:cubicBezTo>
                        <a:pt x="184150" y="833966"/>
                        <a:pt x="221192" y="946150"/>
                        <a:pt x="244475" y="1017058"/>
                      </a:cubicBezTo>
                      <a:cubicBezTo>
                        <a:pt x="267758" y="1087966"/>
                        <a:pt x="300567" y="1153583"/>
                        <a:pt x="301625" y="1131358"/>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Freeform 12"/>
              <p:cNvSpPr/>
              <p:nvPr/>
            </p:nvSpPr>
            <p:spPr>
              <a:xfrm>
                <a:off x="7999942" y="1911350"/>
                <a:ext cx="830791" cy="3169708"/>
              </a:xfrm>
              <a:custGeom>
                <a:avLst/>
                <a:gdLst>
                  <a:gd name="connsiteX0" fmla="*/ 521758 w 830791"/>
                  <a:gd name="connsiteY0" fmla="*/ 6350 h 3169708"/>
                  <a:gd name="connsiteX1" fmla="*/ 458258 w 830791"/>
                  <a:gd name="connsiteY1" fmla="*/ 107950 h 3169708"/>
                  <a:gd name="connsiteX2" fmla="*/ 439208 w 830791"/>
                  <a:gd name="connsiteY2" fmla="*/ 292100 h 3169708"/>
                  <a:gd name="connsiteX3" fmla="*/ 318558 w 830791"/>
                  <a:gd name="connsiteY3" fmla="*/ 552450 h 3169708"/>
                  <a:gd name="connsiteX4" fmla="*/ 140758 w 830791"/>
                  <a:gd name="connsiteY4" fmla="*/ 895350 h 3169708"/>
                  <a:gd name="connsiteX5" fmla="*/ 64558 w 830791"/>
                  <a:gd name="connsiteY5" fmla="*/ 1238250 h 3169708"/>
                  <a:gd name="connsiteX6" fmla="*/ 20108 w 830791"/>
                  <a:gd name="connsiteY6" fmla="*/ 1676400 h 3169708"/>
                  <a:gd name="connsiteX7" fmla="*/ 26458 w 830791"/>
                  <a:gd name="connsiteY7" fmla="*/ 1835150 h 3169708"/>
                  <a:gd name="connsiteX8" fmla="*/ 178858 w 830791"/>
                  <a:gd name="connsiteY8" fmla="*/ 1835150 h 3169708"/>
                  <a:gd name="connsiteX9" fmla="*/ 375708 w 830791"/>
                  <a:gd name="connsiteY9" fmla="*/ 1809750 h 3169708"/>
                  <a:gd name="connsiteX10" fmla="*/ 604308 w 830791"/>
                  <a:gd name="connsiteY10" fmla="*/ 1828800 h 3169708"/>
                  <a:gd name="connsiteX11" fmla="*/ 763058 w 830791"/>
                  <a:gd name="connsiteY11" fmla="*/ 1816100 h 3169708"/>
                  <a:gd name="connsiteX12" fmla="*/ 763058 w 830791"/>
                  <a:gd name="connsiteY12" fmla="*/ 1968500 h 3169708"/>
                  <a:gd name="connsiteX13" fmla="*/ 686858 w 830791"/>
                  <a:gd name="connsiteY13" fmla="*/ 2324100 h 3169708"/>
                  <a:gd name="connsiteX14" fmla="*/ 572558 w 830791"/>
                  <a:gd name="connsiteY14" fmla="*/ 2616200 h 3169708"/>
                  <a:gd name="connsiteX15" fmla="*/ 464608 w 830791"/>
                  <a:gd name="connsiteY15" fmla="*/ 3092450 h 3169708"/>
                  <a:gd name="connsiteX16" fmla="*/ 521758 w 830791"/>
                  <a:gd name="connsiteY16" fmla="*/ 3079750 h 3169708"/>
                  <a:gd name="connsiteX17" fmla="*/ 534458 w 830791"/>
                  <a:gd name="connsiteY17" fmla="*/ 2901950 h 3169708"/>
                  <a:gd name="connsiteX18" fmla="*/ 604308 w 830791"/>
                  <a:gd name="connsiteY18" fmla="*/ 2635250 h 3169708"/>
                  <a:gd name="connsiteX19" fmla="*/ 699558 w 830791"/>
                  <a:gd name="connsiteY19" fmla="*/ 2362200 h 3169708"/>
                  <a:gd name="connsiteX20" fmla="*/ 782108 w 830791"/>
                  <a:gd name="connsiteY20" fmla="*/ 1993900 h 3169708"/>
                  <a:gd name="connsiteX21" fmla="*/ 826558 w 830791"/>
                  <a:gd name="connsiteY21" fmla="*/ 1543050 h 3169708"/>
                  <a:gd name="connsiteX22" fmla="*/ 807508 w 830791"/>
                  <a:gd name="connsiteY22" fmla="*/ 965200 h 3169708"/>
                  <a:gd name="connsiteX23" fmla="*/ 756708 w 830791"/>
                  <a:gd name="connsiteY23" fmla="*/ 679450 h 3169708"/>
                  <a:gd name="connsiteX24" fmla="*/ 744008 w 830791"/>
                  <a:gd name="connsiteY24" fmla="*/ 476250 h 3169708"/>
                  <a:gd name="connsiteX25" fmla="*/ 724958 w 830791"/>
                  <a:gd name="connsiteY25" fmla="*/ 127000 h 3169708"/>
                  <a:gd name="connsiteX26" fmla="*/ 667808 w 830791"/>
                  <a:gd name="connsiteY26" fmla="*/ 69850 h 3169708"/>
                  <a:gd name="connsiteX27" fmla="*/ 521758 w 830791"/>
                  <a:gd name="connsiteY27" fmla="*/ 6350 h 316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0791" h="3169708">
                    <a:moveTo>
                      <a:pt x="521758" y="6350"/>
                    </a:moveTo>
                    <a:cubicBezTo>
                      <a:pt x="486833" y="12700"/>
                      <a:pt x="472016" y="60325"/>
                      <a:pt x="458258" y="107950"/>
                    </a:cubicBezTo>
                    <a:cubicBezTo>
                      <a:pt x="444500" y="155575"/>
                      <a:pt x="462491" y="218017"/>
                      <a:pt x="439208" y="292100"/>
                    </a:cubicBezTo>
                    <a:cubicBezTo>
                      <a:pt x="415925" y="366183"/>
                      <a:pt x="368300" y="451908"/>
                      <a:pt x="318558" y="552450"/>
                    </a:cubicBezTo>
                    <a:cubicBezTo>
                      <a:pt x="268816" y="652992"/>
                      <a:pt x="183091" y="781050"/>
                      <a:pt x="140758" y="895350"/>
                    </a:cubicBezTo>
                    <a:cubicBezTo>
                      <a:pt x="98425" y="1009650"/>
                      <a:pt x="84666" y="1108075"/>
                      <a:pt x="64558" y="1238250"/>
                    </a:cubicBezTo>
                    <a:cubicBezTo>
                      <a:pt x="44450" y="1368425"/>
                      <a:pt x="26458" y="1576917"/>
                      <a:pt x="20108" y="1676400"/>
                    </a:cubicBezTo>
                    <a:cubicBezTo>
                      <a:pt x="13758" y="1775883"/>
                      <a:pt x="0" y="1808692"/>
                      <a:pt x="26458" y="1835150"/>
                    </a:cubicBezTo>
                    <a:cubicBezTo>
                      <a:pt x="52916" y="1861608"/>
                      <a:pt x="120650" y="1839383"/>
                      <a:pt x="178858" y="1835150"/>
                    </a:cubicBezTo>
                    <a:cubicBezTo>
                      <a:pt x="237066" y="1830917"/>
                      <a:pt x="304800" y="1810808"/>
                      <a:pt x="375708" y="1809750"/>
                    </a:cubicBezTo>
                    <a:cubicBezTo>
                      <a:pt x="446616" y="1808692"/>
                      <a:pt x="539750" y="1827742"/>
                      <a:pt x="604308" y="1828800"/>
                    </a:cubicBezTo>
                    <a:cubicBezTo>
                      <a:pt x="668866" y="1829858"/>
                      <a:pt x="736600" y="1792817"/>
                      <a:pt x="763058" y="1816100"/>
                    </a:cubicBezTo>
                    <a:cubicBezTo>
                      <a:pt x="789516" y="1839383"/>
                      <a:pt x="775758" y="1883833"/>
                      <a:pt x="763058" y="1968500"/>
                    </a:cubicBezTo>
                    <a:cubicBezTo>
                      <a:pt x="750358" y="2053167"/>
                      <a:pt x="718608" y="2216150"/>
                      <a:pt x="686858" y="2324100"/>
                    </a:cubicBezTo>
                    <a:cubicBezTo>
                      <a:pt x="655108" y="2432050"/>
                      <a:pt x="609600" y="2488142"/>
                      <a:pt x="572558" y="2616200"/>
                    </a:cubicBezTo>
                    <a:cubicBezTo>
                      <a:pt x="535516" y="2744258"/>
                      <a:pt x="473075" y="3015192"/>
                      <a:pt x="464608" y="3092450"/>
                    </a:cubicBezTo>
                    <a:cubicBezTo>
                      <a:pt x="456141" y="3169708"/>
                      <a:pt x="510116" y="3111500"/>
                      <a:pt x="521758" y="3079750"/>
                    </a:cubicBezTo>
                    <a:cubicBezTo>
                      <a:pt x="533400" y="3048000"/>
                      <a:pt x="520700" y="2976033"/>
                      <a:pt x="534458" y="2901950"/>
                    </a:cubicBezTo>
                    <a:cubicBezTo>
                      <a:pt x="548216" y="2827867"/>
                      <a:pt x="576791" y="2725208"/>
                      <a:pt x="604308" y="2635250"/>
                    </a:cubicBezTo>
                    <a:cubicBezTo>
                      <a:pt x="631825" y="2545292"/>
                      <a:pt x="669925" y="2469092"/>
                      <a:pt x="699558" y="2362200"/>
                    </a:cubicBezTo>
                    <a:cubicBezTo>
                      <a:pt x="729191" y="2255308"/>
                      <a:pt x="760941" y="2130425"/>
                      <a:pt x="782108" y="1993900"/>
                    </a:cubicBezTo>
                    <a:cubicBezTo>
                      <a:pt x="803275" y="1857375"/>
                      <a:pt x="822325" y="1714500"/>
                      <a:pt x="826558" y="1543050"/>
                    </a:cubicBezTo>
                    <a:cubicBezTo>
                      <a:pt x="830791" y="1371600"/>
                      <a:pt x="819150" y="1109133"/>
                      <a:pt x="807508" y="965200"/>
                    </a:cubicBezTo>
                    <a:cubicBezTo>
                      <a:pt x="795866" y="821267"/>
                      <a:pt x="767291" y="760942"/>
                      <a:pt x="756708" y="679450"/>
                    </a:cubicBezTo>
                    <a:cubicBezTo>
                      <a:pt x="746125" y="597958"/>
                      <a:pt x="749300" y="568325"/>
                      <a:pt x="744008" y="476250"/>
                    </a:cubicBezTo>
                    <a:cubicBezTo>
                      <a:pt x="738716" y="384175"/>
                      <a:pt x="737658" y="194733"/>
                      <a:pt x="724958" y="127000"/>
                    </a:cubicBezTo>
                    <a:cubicBezTo>
                      <a:pt x="712258" y="59267"/>
                      <a:pt x="694266" y="89958"/>
                      <a:pt x="667808" y="69850"/>
                    </a:cubicBezTo>
                    <a:cubicBezTo>
                      <a:pt x="641350" y="49742"/>
                      <a:pt x="556683" y="0"/>
                      <a:pt x="521758" y="6350"/>
                    </a:cubicBezTo>
                    <a:close/>
                  </a:path>
                </a:pathLst>
              </a:custGeom>
              <a:solidFill>
                <a:srgbClr val="00F4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Freeform 13"/>
            <p:cNvSpPr/>
            <p:nvPr/>
          </p:nvSpPr>
          <p:spPr>
            <a:xfrm>
              <a:off x="7863417" y="2382308"/>
              <a:ext cx="416983" cy="2380192"/>
            </a:xfrm>
            <a:custGeom>
              <a:avLst/>
              <a:gdLst>
                <a:gd name="connsiteX0" fmla="*/ 340783 w 416983"/>
                <a:gd name="connsiteY0" fmla="*/ 56092 h 2380192"/>
                <a:gd name="connsiteX1" fmla="*/ 226483 w 416983"/>
                <a:gd name="connsiteY1" fmla="*/ 291042 h 2380192"/>
                <a:gd name="connsiteX2" fmla="*/ 105833 w 416983"/>
                <a:gd name="connsiteY2" fmla="*/ 576792 h 2380192"/>
                <a:gd name="connsiteX3" fmla="*/ 23283 w 416983"/>
                <a:gd name="connsiteY3" fmla="*/ 1033992 h 2380192"/>
                <a:gd name="connsiteX4" fmla="*/ 10583 w 416983"/>
                <a:gd name="connsiteY4" fmla="*/ 1510242 h 2380192"/>
                <a:gd name="connsiteX5" fmla="*/ 86783 w 416983"/>
                <a:gd name="connsiteY5" fmla="*/ 1948392 h 2380192"/>
                <a:gd name="connsiteX6" fmla="*/ 188383 w 416983"/>
                <a:gd name="connsiteY6" fmla="*/ 2189692 h 2380192"/>
                <a:gd name="connsiteX7" fmla="*/ 245533 w 416983"/>
                <a:gd name="connsiteY7" fmla="*/ 2380192 h 2380192"/>
                <a:gd name="connsiteX8" fmla="*/ 220133 w 416983"/>
                <a:gd name="connsiteY8" fmla="*/ 2189692 h 2380192"/>
                <a:gd name="connsiteX9" fmla="*/ 213783 w 416983"/>
                <a:gd name="connsiteY9" fmla="*/ 2069042 h 2380192"/>
                <a:gd name="connsiteX10" fmla="*/ 143933 w 416983"/>
                <a:gd name="connsiteY10" fmla="*/ 1865842 h 2380192"/>
                <a:gd name="connsiteX11" fmla="*/ 55033 w 416983"/>
                <a:gd name="connsiteY11" fmla="*/ 1510242 h 2380192"/>
                <a:gd name="connsiteX12" fmla="*/ 29633 w 416983"/>
                <a:gd name="connsiteY12" fmla="*/ 1357842 h 2380192"/>
                <a:gd name="connsiteX13" fmla="*/ 86783 w 416983"/>
                <a:gd name="connsiteY13" fmla="*/ 1351492 h 2380192"/>
                <a:gd name="connsiteX14" fmla="*/ 86783 w 416983"/>
                <a:gd name="connsiteY14" fmla="*/ 1287992 h 2380192"/>
                <a:gd name="connsiteX15" fmla="*/ 112183 w 416983"/>
                <a:gd name="connsiteY15" fmla="*/ 894292 h 2380192"/>
                <a:gd name="connsiteX16" fmla="*/ 207433 w 416983"/>
                <a:gd name="connsiteY16" fmla="*/ 487892 h 2380192"/>
                <a:gd name="connsiteX17" fmla="*/ 328083 w 416983"/>
                <a:gd name="connsiteY17" fmla="*/ 164042 h 2380192"/>
                <a:gd name="connsiteX18" fmla="*/ 416983 w 416983"/>
                <a:gd name="connsiteY18" fmla="*/ 17992 h 2380192"/>
                <a:gd name="connsiteX19" fmla="*/ 340783 w 416983"/>
                <a:gd name="connsiteY19" fmla="*/ 56092 h 2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6983" h="2380192">
                  <a:moveTo>
                    <a:pt x="340783" y="56092"/>
                  </a:moveTo>
                  <a:cubicBezTo>
                    <a:pt x="309033" y="101600"/>
                    <a:pt x="265641" y="204259"/>
                    <a:pt x="226483" y="291042"/>
                  </a:cubicBezTo>
                  <a:cubicBezTo>
                    <a:pt x="187325" y="377825"/>
                    <a:pt x="139700" y="452967"/>
                    <a:pt x="105833" y="576792"/>
                  </a:cubicBezTo>
                  <a:cubicBezTo>
                    <a:pt x="71966" y="700617"/>
                    <a:pt x="39158" y="878417"/>
                    <a:pt x="23283" y="1033992"/>
                  </a:cubicBezTo>
                  <a:cubicBezTo>
                    <a:pt x="7408" y="1189567"/>
                    <a:pt x="0" y="1357842"/>
                    <a:pt x="10583" y="1510242"/>
                  </a:cubicBezTo>
                  <a:cubicBezTo>
                    <a:pt x="21166" y="1662642"/>
                    <a:pt x="57150" y="1835150"/>
                    <a:pt x="86783" y="1948392"/>
                  </a:cubicBezTo>
                  <a:cubicBezTo>
                    <a:pt x="116416" y="2061634"/>
                    <a:pt x="161925" y="2117725"/>
                    <a:pt x="188383" y="2189692"/>
                  </a:cubicBezTo>
                  <a:cubicBezTo>
                    <a:pt x="214841" y="2261659"/>
                    <a:pt x="240241" y="2380192"/>
                    <a:pt x="245533" y="2380192"/>
                  </a:cubicBezTo>
                  <a:cubicBezTo>
                    <a:pt x="250825" y="2380192"/>
                    <a:pt x="225425" y="2241550"/>
                    <a:pt x="220133" y="2189692"/>
                  </a:cubicBezTo>
                  <a:cubicBezTo>
                    <a:pt x="214841" y="2137834"/>
                    <a:pt x="226483" y="2123017"/>
                    <a:pt x="213783" y="2069042"/>
                  </a:cubicBezTo>
                  <a:cubicBezTo>
                    <a:pt x="201083" y="2015067"/>
                    <a:pt x="170391" y="1958975"/>
                    <a:pt x="143933" y="1865842"/>
                  </a:cubicBezTo>
                  <a:cubicBezTo>
                    <a:pt x="117475" y="1772709"/>
                    <a:pt x="74083" y="1594909"/>
                    <a:pt x="55033" y="1510242"/>
                  </a:cubicBezTo>
                  <a:cubicBezTo>
                    <a:pt x="35983" y="1425575"/>
                    <a:pt x="24341" y="1384300"/>
                    <a:pt x="29633" y="1357842"/>
                  </a:cubicBezTo>
                  <a:cubicBezTo>
                    <a:pt x="34925" y="1331384"/>
                    <a:pt x="77258" y="1363134"/>
                    <a:pt x="86783" y="1351492"/>
                  </a:cubicBezTo>
                  <a:cubicBezTo>
                    <a:pt x="96308" y="1339850"/>
                    <a:pt x="82550" y="1364192"/>
                    <a:pt x="86783" y="1287992"/>
                  </a:cubicBezTo>
                  <a:cubicBezTo>
                    <a:pt x="91016" y="1211792"/>
                    <a:pt x="92075" y="1027642"/>
                    <a:pt x="112183" y="894292"/>
                  </a:cubicBezTo>
                  <a:cubicBezTo>
                    <a:pt x="132291" y="760942"/>
                    <a:pt x="171450" y="609600"/>
                    <a:pt x="207433" y="487892"/>
                  </a:cubicBezTo>
                  <a:cubicBezTo>
                    <a:pt x="243416" y="366184"/>
                    <a:pt x="293158" y="242359"/>
                    <a:pt x="328083" y="164042"/>
                  </a:cubicBezTo>
                  <a:cubicBezTo>
                    <a:pt x="363008" y="85725"/>
                    <a:pt x="416983" y="35984"/>
                    <a:pt x="416983" y="17992"/>
                  </a:cubicBezTo>
                  <a:cubicBezTo>
                    <a:pt x="416983" y="0"/>
                    <a:pt x="372533" y="10584"/>
                    <a:pt x="340783" y="56092"/>
                  </a:cubicBezTo>
                  <a:close/>
                </a:path>
              </a:pathLst>
            </a:custGeom>
            <a:solidFill>
              <a:srgbClr val="00F4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1287993" y="3276600"/>
            <a:ext cx="1561309" cy="1635124"/>
            <a:chOff x="1287993" y="3276600"/>
            <a:chExt cx="1561309" cy="1635124"/>
          </a:xfrm>
        </p:grpSpPr>
        <p:cxnSp>
          <p:nvCxnSpPr>
            <p:cNvPr id="15" name="Straight Arrow Connector 14"/>
            <p:cNvCxnSpPr/>
            <p:nvPr/>
          </p:nvCxnSpPr>
          <p:spPr>
            <a:xfrm rot="16200000" flipV="1">
              <a:off x="984438" y="3580155"/>
              <a:ext cx="995516" cy="388406"/>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03350" y="4265393"/>
              <a:ext cx="1445952" cy="646331"/>
            </a:xfrm>
            <a:prstGeom prst="rect">
              <a:avLst/>
            </a:prstGeom>
            <a:noFill/>
          </p:spPr>
          <p:txBody>
            <a:bodyPr wrap="square" rtlCol="0">
              <a:spAutoFit/>
            </a:bodyPr>
            <a:lstStyle/>
            <a:p>
              <a:r>
                <a:rPr lang="en-US" dirty="0" smtClean="0"/>
                <a:t>Lateral head</a:t>
              </a:r>
              <a:endParaRPr lang="en-US" dirty="0"/>
            </a:p>
          </p:txBody>
        </p:sp>
      </p:grpSp>
      <p:grpSp>
        <p:nvGrpSpPr>
          <p:cNvPr id="34" name="Group 33"/>
          <p:cNvGrpSpPr/>
          <p:nvPr/>
        </p:nvGrpSpPr>
        <p:grpSpPr>
          <a:xfrm>
            <a:off x="0" y="3276600"/>
            <a:ext cx="1113367" cy="2229971"/>
            <a:chOff x="0" y="3276600"/>
            <a:chExt cx="1113367" cy="2229971"/>
          </a:xfrm>
        </p:grpSpPr>
        <p:sp>
          <p:nvSpPr>
            <p:cNvPr id="16" name="TextBox 15"/>
            <p:cNvSpPr txBox="1"/>
            <p:nvPr/>
          </p:nvSpPr>
          <p:spPr>
            <a:xfrm>
              <a:off x="0" y="4860240"/>
              <a:ext cx="1113367" cy="646331"/>
            </a:xfrm>
            <a:prstGeom prst="rect">
              <a:avLst/>
            </a:prstGeom>
            <a:noFill/>
          </p:spPr>
          <p:txBody>
            <a:bodyPr wrap="square" rtlCol="0">
              <a:spAutoFit/>
            </a:bodyPr>
            <a:lstStyle/>
            <a:p>
              <a:r>
                <a:rPr lang="en-US" dirty="0" smtClean="0"/>
                <a:t>Medial head</a:t>
              </a:r>
              <a:endParaRPr lang="en-US" dirty="0"/>
            </a:p>
          </p:txBody>
        </p:sp>
        <p:cxnSp>
          <p:nvCxnSpPr>
            <p:cNvPr id="20" name="Straight Arrow Connector 19"/>
            <p:cNvCxnSpPr/>
            <p:nvPr/>
          </p:nvCxnSpPr>
          <p:spPr>
            <a:xfrm rot="5400000" flipH="1" flipV="1">
              <a:off x="-279665" y="3937265"/>
              <a:ext cx="1635124" cy="313794"/>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5" name="Rectangle 24"/>
          <p:cNvSpPr/>
          <p:nvPr/>
        </p:nvSpPr>
        <p:spPr>
          <a:xfrm>
            <a:off x="1905000" y="1219200"/>
            <a:ext cx="5846233" cy="3416320"/>
          </a:xfrm>
          <a:prstGeom prst="rect">
            <a:avLst/>
          </a:prstGeom>
        </p:spPr>
        <p:txBody>
          <a:bodyPr wrap="square">
            <a:spAutoFit/>
          </a:bodyPr>
          <a:lstStyle/>
          <a:p>
            <a:pPr>
              <a:buNone/>
            </a:pPr>
            <a:r>
              <a:rPr lang="en-US" dirty="0" smtClean="0">
                <a:solidFill>
                  <a:srgbClr val="000000"/>
                </a:solidFill>
              </a:rPr>
              <a:t>The superficial part of the posterior compartment of the lower leg consists of the </a:t>
            </a:r>
            <a:r>
              <a:rPr lang="en-US" b="1" dirty="0" err="1" smtClean="0">
                <a:solidFill>
                  <a:srgbClr val="000090"/>
                </a:solidFill>
              </a:rPr>
              <a:t>gastrocnemius</a:t>
            </a:r>
            <a:r>
              <a:rPr lang="en-US" dirty="0" smtClean="0">
                <a:solidFill>
                  <a:srgbClr val="000090"/>
                </a:solidFill>
              </a:rPr>
              <a:t>, </a:t>
            </a:r>
            <a:r>
              <a:rPr lang="en-US" b="1" dirty="0" err="1" smtClean="0">
                <a:solidFill>
                  <a:srgbClr val="00BA00"/>
                </a:solidFill>
              </a:rPr>
              <a:t>soleus</a:t>
            </a:r>
            <a:r>
              <a:rPr lang="en-US" b="1" dirty="0" smtClean="0">
                <a:solidFill>
                  <a:srgbClr val="000090"/>
                </a:solidFill>
              </a:rPr>
              <a:t> </a:t>
            </a:r>
            <a:r>
              <a:rPr lang="en-US" dirty="0" smtClean="0">
                <a:solidFill>
                  <a:srgbClr val="000000"/>
                </a:solidFill>
              </a:rPr>
              <a:t>and </a:t>
            </a:r>
            <a:r>
              <a:rPr lang="en-US" b="1" dirty="0" err="1" smtClean="0">
                <a:solidFill>
                  <a:srgbClr val="D31FB6"/>
                </a:solidFill>
              </a:rPr>
              <a:t>plantaris</a:t>
            </a:r>
            <a:r>
              <a:rPr lang="en-US" dirty="0" smtClean="0">
                <a:solidFill>
                  <a:srgbClr val="000000"/>
                </a:solidFill>
              </a:rPr>
              <a:t>. The </a:t>
            </a:r>
            <a:r>
              <a:rPr lang="en-US" b="1" dirty="0" err="1" smtClean="0">
                <a:solidFill>
                  <a:srgbClr val="000090"/>
                </a:solidFill>
              </a:rPr>
              <a:t>gastrocnemius</a:t>
            </a:r>
            <a:r>
              <a:rPr lang="en-US" dirty="0" smtClean="0">
                <a:solidFill>
                  <a:srgbClr val="000000"/>
                </a:solidFill>
              </a:rPr>
              <a:t> and </a:t>
            </a:r>
            <a:r>
              <a:rPr lang="en-US" b="1" dirty="0" err="1" smtClean="0">
                <a:solidFill>
                  <a:srgbClr val="00BA00"/>
                </a:solidFill>
              </a:rPr>
              <a:t>soleus</a:t>
            </a:r>
            <a:r>
              <a:rPr lang="en-US" dirty="0" smtClean="0">
                <a:solidFill>
                  <a:srgbClr val="000000"/>
                </a:solidFill>
              </a:rPr>
              <a:t>, referred to together as the </a:t>
            </a:r>
            <a:r>
              <a:rPr lang="en-US" b="1" dirty="0" smtClean="0">
                <a:solidFill>
                  <a:srgbClr val="000000"/>
                </a:solidFill>
              </a:rPr>
              <a:t>triceps </a:t>
            </a:r>
            <a:r>
              <a:rPr lang="en-US" b="1" dirty="0" err="1" smtClean="0">
                <a:solidFill>
                  <a:srgbClr val="000000"/>
                </a:solidFill>
              </a:rPr>
              <a:t>surae</a:t>
            </a:r>
            <a:r>
              <a:rPr lang="en-US" dirty="0" smtClean="0">
                <a:solidFill>
                  <a:srgbClr val="000000"/>
                </a:solidFill>
              </a:rPr>
              <a:t>, share a common tendon, the </a:t>
            </a:r>
            <a:r>
              <a:rPr lang="en-US" b="1" dirty="0" smtClean="0">
                <a:solidFill>
                  <a:srgbClr val="000000"/>
                </a:solidFill>
              </a:rPr>
              <a:t>Achilles’</a:t>
            </a:r>
            <a:r>
              <a:rPr lang="en-US" dirty="0" smtClean="0">
                <a:solidFill>
                  <a:srgbClr val="000000"/>
                </a:solidFill>
              </a:rPr>
              <a:t> (</a:t>
            </a:r>
            <a:r>
              <a:rPr lang="en-US" dirty="0" err="1" smtClean="0">
                <a:solidFill>
                  <a:srgbClr val="000000"/>
                </a:solidFill>
              </a:rPr>
              <a:t>calcaneal</a:t>
            </a:r>
            <a:r>
              <a:rPr lang="en-US" dirty="0" smtClean="0">
                <a:solidFill>
                  <a:srgbClr val="000000"/>
                </a:solidFill>
              </a:rPr>
              <a:t>) </a:t>
            </a:r>
            <a:r>
              <a:rPr lang="en-US" b="1" dirty="0" smtClean="0">
                <a:solidFill>
                  <a:srgbClr val="000000"/>
                </a:solidFill>
              </a:rPr>
              <a:t>tendon</a:t>
            </a:r>
            <a:r>
              <a:rPr lang="en-US" dirty="0" smtClean="0">
                <a:solidFill>
                  <a:srgbClr val="000000"/>
                </a:solidFill>
              </a:rPr>
              <a:t>.  This tendon is the strongest in our body. </a:t>
            </a:r>
          </a:p>
          <a:p>
            <a:pPr>
              <a:buNone/>
            </a:pPr>
            <a:endParaRPr lang="en-US" dirty="0" smtClean="0">
              <a:solidFill>
                <a:srgbClr val="000000"/>
              </a:solidFill>
            </a:endParaRPr>
          </a:p>
          <a:p>
            <a:pPr>
              <a:buNone/>
            </a:pPr>
            <a:r>
              <a:rPr lang="en-US" dirty="0" smtClean="0">
                <a:solidFill>
                  <a:srgbClr val="000000"/>
                </a:solidFill>
              </a:rPr>
              <a:t>Contraction of the posterior compartment results in </a:t>
            </a:r>
            <a:r>
              <a:rPr lang="en-US" i="1" dirty="0" err="1" smtClean="0">
                <a:solidFill>
                  <a:srgbClr val="000000"/>
                </a:solidFill>
              </a:rPr>
              <a:t>plantarflexion</a:t>
            </a:r>
            <a:r>
              <a:rPr lang="en-US" i="1" dirty="0" smtClean="0">
                <a:solidFill>
                  <a:srgbClr val="000000"/>
                </a:solidFill>
              </a:rPr>
              <a:t> of the foot</a:t>
            </a:r>
            <a:r>
              <a:rPr lang="en-US" dirty="0" smtClean="0">
                <a:solidFill>
                  <a:srgbClr val="000000"/>
                </a:solidFill>
              </a:rPr>
              <a:t>.  It is this action that “pushes” a person forward while walking or up when jumping.  Most of the force is exerted on the ball of the foot.</a:t>
            </a:r>
          </a:p>
          <a:p>
            <a:pPr>
              <a:buNone/>
            </a:pPr>
            <a:endParaRPr lang="en-US" dirty="0" smtClean="0">
              <a:solidFill>
                <a:srgbClr val="000000"/>
              </a:solidFill>
            </a:endParaRPr>
          </a:p>
        </p:txBody>
      </p:sp>
      <p:pic>
        <p:nvPicPr>
          <p:cNvPr id="26" name="Picture 25"/>
          <p:cNvPicPr>
            <a:picLocks noChangeAspect="1"/>
          </p:cNvPicPr>
          <p:nvPr/>
        </p:nvPicPr>
        <p:blipFill>
          <a:blip r:embed="rId4"/>
          <a:stretch>
            <a:fillRect/>
          </a:stretch>
        </p:blipFill>
        <p:spPr>
          <a:xfrm>
            <a:off x="2362200" y="4435556"/>
            <a:ext cx="1447800" cy="1856154"/>
          </a:xfrm>
          <a:prstGeom prst="rect">
            <a:avLst/>
          </a:prstGeom>
        </p:spPr>
      </p:pic>
      <p:pic>
        <p:nvPicPr>
          <p:cNvPr id="23" name="Picture 22"/>
          <p:cNvPicPr>
            <a:picLocks noChangeAspect="1"/>
          </p:cNvPicPr>
          <p:nvPr/>
        </p:nvPicPr>
        <p:blipFill>
          <a:blip r:embed="rId5"/>
          <a:srcRect l="36141" r="35734" b="13446"/>
          <a:stretch>
            <a:fillRect/>
          </a:stretch>
        </p:blipFill>
        <p:spPr>
          <a:xfrm>
            <a:off x="4114800" y="4375208"/>
            <a:ext cx="1143000" cy="2330392"/>
          </a:xfrm>
          <a:prstGeom prst="rect">
            <a:avLst/>
          </a:prstGeom>
        </p:spPr>
      </p:pic>
      <p:grpSp>
        <p:nvGrpSpPr>
          <p:cNvPr id="38" name="Group 37"/>
          <p:cNvGrpSpPr/>
          <p:nvPr/>
        </p:nvGrpSpPr>
        <p:grpSpPr>
          <a:xfrm>
            <a:off x="5933016" y="5506572"/>
            <a:ext cx="2351617" cy="1209610"/>
            <a:chOff x="5933016" y="5506572"/>
            <a:chExt cx="2351617" cy="1209610"/>
          </a:xfrm>
        </p:grpSpPr>
        <p:cxnSp>
          <p:nvCxnSpPr>
            <p:cNvPr id="24" name="Straight Arrow Connector 23"/>
            <p:cNvCxnSpPr/>
            <p:nvPr/>
          </p:nvCxnSpPr>
          <p:spPr>
            <a:xfrm flipV="1">
              <a:off x="6934200" y="5506572"/>
              <a:ext cx="1350433" cy="785138"/>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933016" y="6069851"/>
              <a:ext cx="1445952" cy="646331"/>
            </a:xfrm>
            <a:prstGeom prst="rect">
              <a:avLst/>
            </a:prstGeom>
            <a:noFill/>
          </p:spPr>
          <p:txBody>
            <a:bodyPr wrap="square" rtlCol="0">
              <a:spAutoFit/>
            </a:bodyPr>
            <a:lstStyle/>
            <a:p>
              <a:r>
                <a:rPr lang="en-US" dirty="0" smtClean="0"/>
                <a:t>Achilles’ tendon</a:t>
              </a:r>
              <a:endParaRPr lang="en-US" dirty="0"/>
            </a:p>
          </p:txBody>
        </p:sp>
      </p:grpSp>
      <p:pic>
        <p:nvPicPr>
          <p:cNvPr id="32" name="Picture 31"/>
          <p:cNvPicPr>
            <a:picLocks noChangeAspect="1"/>
          </p:cNvPicPr>
          <p:nvPr/>
        </p:nvPicPr>
        <p:blipFill>
          <a:blip r:embed="rId6"/>
          <a:stretch>
            <a:fillRect/>
          </a:stretch>
        </p:blipFill>
        <p:spPr>
          <a:xfrm>
            <a:off x="5562600" y="4443920"/>
            <a:ext cx="1663174" cy="1575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0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1000"/>
                                        <p:tgtEl>
                                          <p:spTgt spid="34"/>
                                        </p:tgtEl>
                                      </p:cBhvr>
                                    </p:animEffect>
                                  </p:childTnLst>
                                </p:cTn>
                              </p:par>
                              <p:par>
                                <p:cTn id="13" presetID="22" presetClass="entr" presetSubtype="4"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10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20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10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left)">
                                      <p:cBhvr>
                                        <p:cTn id="3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1524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Lower Leg: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Posterior [deep]</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Fig._25.25_B.jpg"/>
          <p:cNvPicPr>
            <a:picLocks noChangeAspect="1"/>
          </p:cNvPicPr>
          <p:nvPr/>
        </p:nvPicPr>
        <p:blipFill>
          <a:blip r:embed="rId2"/>
          <a:srcRect l="40717" r="42616" b="3750"/>
          <a:stretch>
            <a:fillRect/>
          </a:stretch>
        </p:blipFill>
        <p:spPr>
          <a:xfrm>
            <a:off x="304800" y="-609600"/>
            <a:ext cx="1295400" cy="7480935"/>
          </a:xfrm>
          <a:prstGeom prst="rect">
            <a:avLst/>
          </a:prstGeom>
        </p:spPr>
      </p:pic>
      <p:pic>
        <p:nvPicPr>
          <p:cNvPr id="4" name="Picture 3" descr="Fig._25.25_C.jpg"/>
          <p:cNvPicPr>
            <a:picLocks noChangeAspect="1"/>
          </p:cNvPicPr>
          <p:nvPr/>
        </p:nvPicPr>
        <p:blipFill>
          <a:blip r:embed="rId3"/>
          <a:srcRect l="41088" r="43356" b="3333"/>
          <a:stretch>
            <a:fillRect/>
          </a:stretch>
        </p:blipFill>
        <p:spPr>
          <a:xfrm>
            <a:off x="7548178" y="-685800"/>
            <a:ext cx="1214822" cy="7549243"/>
          </a:xfrm>
          <a:prstGeom prst="rect">
            <a:avLst/>
          </a:prstGeom>
        </p:spPr>
      </p:pic>
      <p:sp>
        <p:nvSpPr>
          <p:cNvPr id="6" name="Freeform 5"/>
          <p:cNvSpPr/>
          <p:nvPr/>
        </p:nvSpPr>
        <p:spPr>
          <a:xfrm>
            <a:off x="857250" y="1822450"/>
            <a:ext cx="495300" cy="2956983"/>
          </a:xfrm>
          <a:custGeom>
            <a:avLst/>
            <a:gdLst>
              <a:gd name="connsiteX0" fmla="*/ 457200 w 495300"/>
              <a:gd name="connsiteY0" fmla="*/ 38100 h 2956983"/>
              <a:gd name="connsiteX1" fmla="*/ 349250 w 495300"/>
              <a:gd name="connsiteY1" fmla="*/ 514350 h 2956983"/>
              <a:gd name="connsiteX2" fmla="*/ 215900 w 495300"/>
              <a:gd name="connsiteY2" fmla="*/ 952500 h 2956983"/>
              <a:gd name="connsiteX3" fmla="*/ 171450 w 495300"/>
              <a:gd name="connsiteY3" fmla="*/ 1295400 h 2956983"/>
              <a:gd name="connsiteX4" fmla="*/ 158750 w 495300"/>
              <a:gd name="connsiteY4" fmla="*/ 1765300 h 2956983"/>
              <a:gd name="connsiteX5" fmla="*/ 133350 w 495300"/>
              <a:gd name="connsiteY5" fmla="*/ 2184400 h 2956983"/>
              <a:gd name="connsiteX6" fmla="*/ 31750 w 495300"/>
              <a:gd name="connsiteY6" fmla="*/ 2635250 h 2956983"/>
              <a:gd name="connsiteX7" fmla="*/ 0 w 495300"/>
              <a:gd name="connsiteY7" fmla="*/ 2800350 h 2956983"/>
              <a:gd name="connsiteX8" fmla="*/ 31750 w 495300"/>
              <a:gd name="connsiteY8" fmla="*/ 2946400 h 2956983"/>
              <a:gd name="connsiteX9" fmla="*/ 171450 w 495300"/>
              <a:gd name="connsiteY9" fmla="*/ 2863850 h 2956983"/>
              <a:gd name="connsiteX10" fmla="*/ 317500 w 495300"/>
              <a:gd name="connsiteY10" fmla="*/ 2692400 h 2956983"/>
              <a:gd name="connsiteX11" fmla="*/ 387350 w 495300"/>
              <a:gd name="connsiteY11" fmla="*/ 2444750 h 2956983"/>
              <a:gd name="connsiteX12" fmla="*/ 444500 w 495300"/>
              <a:gd name="connsiteY12" fmla="*/ 1993900 h 2956983"/>
              <a:gd name="connsiteX13" fmla="*/ 463550 w 495300"/>
              <a:gd name="connsiteY13" fmla="*/ 1371600 h 2956983"/>
              <a:gd name="connsiteX14" fmla="*/ 482600 w 495300"/>
              <a:gd name="connsiteY14" fmla="*/ 800100 h 2956983"/>
              <a:gd name="connsiteX15" fmla="*/ 495300 w 495300"/>
              <a:gd name="connsiteY15" fmla="*/ 285750 h 2956983"/>
              <a:gd name="connsiteX16" fmla="*/ 457200 w 495300"/>
              <a:gd name="connsiteY16" fmla="*/ 38100 h 295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300" h="2956983">
                <a:moveTo>
                  <a:pt x="457200" y="38100"/>
                </a:moveTo>
                <a:cubicBezTo>
                  <a:pt x="432858" y="76200"/>
                  <a:pt x="389467" y="361950"/>
                  <a:pt x="349250" y="514350"/>
                </a:cubicBezTo>
                <a:cubicBezTo>
                  <a:pt x="309033" y="666750"/>
                  <a:pt x="245533" y="822325"/>
                  <a:pt x="215900" y="952500"/>
                </a:cubicBezTo>
                <a:cubicBezTo>
                  <a:pt x="186267" y="1082675"/>
                  <a:pt x="180975" y="1159933"/>
                  <a:pt x="171450" y="1295400"/>
                </a:cubicBezTo>
                <a:cubicBezTo>
                  <a:pt x="161925" y="1430867"/>
                  <a:pt x="165100" y="1617133"/>
                  <a:pt x="158750" y="1765300"/>
                </a:cubicBezTo>
                <a:cubicBezTo>
                  <a:pt x="152400" y="1913467"/>
                  <a:pt x="154517" y="2039408"/>
                  <a:pt x="133350" y="2184400"/>
                </a:cubicBezTo>
                <a:cubicBezTo>
                  <a:pt x="112183" y="2329392"/>
                  <a:pt x="53975" y="2532592"/>
                  <a:pt x="31750" y="2635250"/>
                </a:cubicBezTo>
                <a:cubicBezTo>
                  <a:pt x="9525" y="2737908"/>
                  <a:pt x="0" y="2748492"/>
                  <a:pt x="0" y="2800350"/>
                </a:cubicBezTo>
                <a:cubicBezTo>
                  <a:pt x="0" y="2852208"/>
                  <a:pt x="3175" y="2935817"/>
                  <a:pt x="31750" y="2946400"/>
                </a:cubicBezTo>
                <a:cubicBezTo>
                  <a:pt x="60325" y="2956983"/>
                  <a:pt x="123825" y="2906183"/>
                  <a:pt x="171450" y="2863850"/>
                </a:cubicBezTo>
                <a:cubicBezTo>
                  <a:pt x="219075" y="2821517"/>
                  <a:pt x="281517" y="2762250"/>
                  <a:pt x="317500" y="2692400"/>
                </a:cubicBezTo>
                <a:cubicBezTo>
                  <a:pt x="353483" y="2622550"/>
                  <a:pt x="366183" y="2561167"/>
                  <a:pt x="387350" y="2444750"/>
                </a:cubicBezTo>
                <a:cubicBezTo>
                  <a:pt x="408517" y="2328333"/>
                  <a:pt x="431800" y="2172758"/>
                  <a:pt x="444500" y="1993900"/>
                </a:cubicBezTo>
                <a:cubicBezTo>
                  <a:pt x="457200" y="1815042"/>
                  <a:pt x="457200" y="1570567"/>
                  <a:pt x="463550" y="1371600"/>
                </a:cubicBezTo>
                <a:cubicBezTo>
                  <a:pt x="469900" y="1172633"/>
                  <a:pt x="477308" y="981075"/>
                  <a:pt x="482600" y="800100"/>
                </a:cubicBezTo>
                <a:cubicBezTo>
                  <a:pt x="487892" y="619125"/>
                  <a:pt x="495300" y="413808"/>
                  <a:pt x="495300" y="285750"/>
                </a:cubicBezTo>
                <a:cubicBezTo>
                  <a:pt x="495300" y="157692"/>
                  <a:pt x="481542" y="0"/>
                  <a:pt x="457200" y="38100"/>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759883" y="1406525"/>
            <a:ext cx="287867" cy="3167591"/>
          </a:xfrm>
          <a:custGeom>
            <a:avLst/>
            <a:gdLst>
              <a:gd name="connsiteX0" fmla="*/ 262467 w 287867"/>
              <a:gd name="connsiteY0" fmla="*/ 9525 h 3167591"/>
              <a:gd name="connsiteX1" fmla="*/ 110067 w 287867"/>
              <a:gd name="connsiteY1" fmla="*/ 301625 h 3167591"/>
              <a:gd name="connsiteX2" fmla="*/ 33867 w 287867"/>
              <a:gd name="connsiteY2" fmla="*/ 758825 h 3167591"/>
              <a:gd name="connsiteX3" fmla="*/ 2117 w 287867"/>
              <a:gd name="connsiteY3" fmla="*/ 1387475 h 3167591"/>
              <a:gd name="connsiteX4" fmla="*/ 21167 w 287867"/>
              <a:gd name="connsiteY4" fmla="*/ 2238375 h 3167591"/>
              <a:gd name="connsiteX5" fmla="*/ 40217 w 287867"/>
              <a:gd name="connsiteY5" fmla="*/ 2828925 h 3167591"/>
              <a:gd name="connsiteX6" fmla="*/ 33867 w 287867"/>
              <a:gd name="connsiteY6" fmla="*/ 3127375 h 3167591"/>
              <a:gd name="connsiteX7" fmla="*/ 91017 w 287867"/>
              <a:gd name="connsiteY7" fmla="*/ 3070225 h 3167591"/>
              <a:gd name="connsiteX8" fmla="*/ 230717 w 287867"/>
              <a:gd name="connsiteY8" fmla="*/ 2632075 h 3167591"/>
              <a:gd name="connsiteX9" fmla="*/ 243417 w 287867"/>
              <a:gd name="connsiteY9" fmla="*/ 2130425 h 3167591"/>
              <a:gd name="connsiteX10" fmla="*/ 243417 w 287867"/>
              <a:gd name="connsiteY10" fmla="*/ 1660525 h 3167591"/>
              <a:gd name="connsiteX11" fmla="*/ 224367 w 287867"/>
              <a:gd name="connsiteY11" fmla="*/ 1101725 h 3167591"/>
              <a:gd name="connsiteX12" fmla="*/ 230717 w 287867"/>
              <a:gd name="connsiteY12" fmla="*/ 606425 h 3167591"/>
              <a:gd name="connsiteX13" fmla="*/ 262467 w 287867"/>
              <a:gd name="connsiteY13" fmla="*/ 244475 h 3167591"/>
              <a:gd name="connsiteX14" fmla="*/ 262467 w 287867"/>
              <a:gd name="connsiteY14" fmla="*/ 9525 h 316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867" h="3167591">
                <a:moveTo>
                  <a:pt x="262467" y="9525"/>
                </a:moveTo>
                <a:cubicBezTo>
                  <a:pt x="237067" y="19050"/>
                  <a:pt x="148167" y="176742"/>
                  <a:pt x="110067" y="301625"/>
                </a:cubicBezTo>
                <a:cubicBezTo>
                  <a:pt x="71967" y="426508"/>
                  <a:pt x="51859" y="577850"/>
                  <a:pt x="33867" y="758825"/>
                </a:cubicBezTo>
                <a:cubicBezTo>
                  <a:pt x="15875" y="939800"/>
                  <a:pt x="4234" y="1140883"/>
                  <a:pt x="2117" y="1387475"/>
                </a:cubicBezTo>
                <a:cubicBezTo>
                  <a:pt x="0" y="1634067"/>
                  <a:pt x="14817" y="1998133"/>
                  <a:pt x="21167" y="2238375"/>
                </a:cubicBezTo>
                <a:cubicBezTo>
                  <a:pt x="27517" y="2478617"/>
                  <a:pt x="38100" y="2680758"/>
                  <a:pt x="40217" y="2828925"/>
                </a:cubicBezTo>
                <a:cubicBezTo>
                  <a:pt x="42334" y="2977092"/>
                  <a:pt x="25400" y="3087159"/>
                  <a:pt x="33867" y="3127375"/>
                </a:cubicBezTo>
                <a:cubicBezTo>
                  <a:pt x="42334" y="3167591"/>
                  <a:pt x="58209" y="3152775"/>
                  <a:pt x="91017" y="3070225"/>
                </a:cubicBezTo>
                <a:cubicBezTo>
                  <a:pt x="123825" y="2987675"/>
                  <a:pt x="205317" y="2788708"/>
                  <a:pt x="230717" y="2632075"/>
                </a:cubicBezTo>
                <a:cubicBezTo>
                  <a:pt x="256117" y="2475442"/>
                  <a:pt x="241300" y="2292350"/>
                  <a:pt x="243417" y="2130425"/>
                </a:cubicBezTo>
                <a:cubicBezTo>
                  <a:pt x="245534" y="1968500"/>
                  <a:pt x="246592" y="1831975"/>
                  <a:pt x="243417" y="1660525"/>
                </a:cubicBezTo>
                <a:cubicBezTo>
                  <a:pt x="240242" y="1489075"/>
                  <a:pt x="226484" y="1277408"/>
                  <a:pt x="224367" y="1101725"/>
                </a:cubicBezTo>
                <a:cubicBezTo>
                  <a:pt x="222250" y="926042"/>
                  <a:pt x="224367" y="749300"/>
                  <a:pt x="230717" y="606425"/>
                </a:cubicBezTo>
                <a:cubicBezTo>
                  <a:pt x="237067" y="463550"/>
                  <a:pt x="252942" y="339725"/>
                  <a:pt x="262467" y="244475"/>
                </a:cubicBezTo>
                <a:cubicBezTo>
                  <a:pt x="271992" y="149225"/>
                  <a:pt x="287867" y="0"/>
                  <a:pt x="262467" y="9525"/>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750358" y="874183"/>
            <a:ext cx="617009" cy="778934"/>
          </a:xfrm>
          <a:custGeom>
            <a:avLst/>
            <a:gdLst>
              <a:gd name="connsiteX0" fmla="*/ 545042 w 617009"/>
              <a:gd name="connsiteY0" fmla="*/ 2117 h 778934"/>
              <a:gd name="connsiteX1" fmla="*/ 392642 w 617009"/>
              <a:gd name="connsiteY1" fmla="*/ 84667 h 778934"/>
              <a:gd name="connsiteX2" fmla="*/ 233892 w 617009"/>
              <a:gd name="connsiteY2" fmla="*/ 173567 h 778934"/>
              <a:gd name="connsiteX3" fmla="*/ 37042 w 617009"/>
              <a:gd name="connsiteY3" fmla="*/ 338667 h 778934"/>
              <a:gd name="connsiteX4" fmla="*/ 11642 w 617009"/>
              <a:gd name="connsiteY4" fmla="*/ 440267 h 778934"/>
              <a:gd name="connsiteX5" fmla="*/ 94192 w 617009"/>
              <a:gd name="connsiteY5" fmla="*/ 700617 h 778934"/>
              <a:gd name="connsiteX6" fmla="*/ 138642 w 617009"/>
              <a:gd name="connsiteY6" fmla="*/ 764117 h 778934"/>
              <a:gd name="connsiteX7" fmla="*/ 214842 w 617009"/>
              <a:gd name="connsiteY7" fmla="*/ 611717 h 778934"/>
              <a:gd name="connsiteX8" fmla="*/ 322792 w 617009"/>
              <a:gd name="connsiteY8" fmla="*/ 503767 h 778934"/>
              <a:gd name="connsiteX9" fmla="*/ 456142 w 617009"/>
              <a:gd name="connsiteY9" fmla="*/ 319617 h 778934"/>
              <a:gd name="connsiteX10" fmla="*/ 557742 w 617009"/>
              <a:gd name="connsiteY10" fmla="*/ 167217 h 778934"/>
              <a:gd name="connsiteX11" fmla="*/ 614892 w 617009"/>
              <a:gd name="connsiteY11" fmla="*/ 71967 h 778934"/>
              <a:gd name="connsiteX12" fmla="*/ 545042 w 617009"/>
              <a:gd name="connsiteY12" fmla="*/ 2117 h 77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009" h="778934">
                <a:moveTo>
                  <a:pt x="545042" y="2117"/>
                </a:moveTo>
                <a:cubicBezTo>
                  <a:pt x="508000" y="4234"/>
                  <a:pt x="392642" y="84667"/>
                  <a:pt x="392642" y="84667"/>
                </a:cubicBezTo>
                <a:cubicBezTo>
                  <a:pt x="340784" y="113242"/>
                  <a:pt x="293159" y="131234"/>
                  <a:pt x="233892" y="173567"/>
                </a:cubicBezTo>
                <a:cubicBezTo>
                  <a:pt x="174625" y="215900"/>
                  <a:pt x="74084" y="294217"/>
                  <a:pt x="37042" y="338667"/>
                </a:cubicBezTo>
                <a:cubicBezTo>
                  <a:pt x="0" y="383117"/>
                  <a:pt x="2117" y="379942"/>
                  <a:pt x="11642" y="440267"/>
                </a:cubicBezTo>
                <a:cubicBezTo>
                  <a:pt x="21167" y="500592"/>
                  <a:pt x="73025" y="646642"/>
                  <a:pt x="94192" y="700617"/>
                </a:cubicBezTo>
                <a:cubicBezTo>
                  <a:pt x="115359" y="754592"/>
                  <a:pt x="118534" y="778934"/>
                  <a:pt x="138642" y="764117"/>
                </a:cubicBezTo>
                <a:cubicBezTo>
                  <a:pt x="158750" y="749300"/>
                  <a:pt x="184150" y="655109"/>
                  <a:pt x="214842" y="611717"/>
                </a:cubicBezTo>
                <a:cubicBezTo>
                  <a:pt x="245534" y="568325"/>
                  <a:pt x="282575" y="552450"/>
                  <a:pt x="322792" y="503767"/>
                </a:cubicBezTo>
                <a:cubicBezTo>
                  <a:pt x="363009" y="455084"/>
                  <a:pt x="416984" y="375709"/>
                  <a:pt x="456142" y="319617"/>
                </a:cubicBezTo>
                <a:cubicBezTo>
                  <a:pt x="495300" y="263525"/>
                  <a:pt x="531284" y="208492"/>
                  <a:pt x="557742" y="167217"/>
                </a:cubicBezTo>
                <a:cubicBezTo>
                  <a:pt x="584200" y="125942"/>
                  <a:pt x="617009" y="98425"/>
                  <a:pt x="614892" y="71967"/>
                </a:cubicBezTo>
                <a:cubicBezTo>
                  <a:pt x="612775" y="45509"/>
                  <a:pt x="582084" y="0"/>
                  <a:pt x="545042" y="2117"/>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984250" y="1164167"/>
            <a:ext cx="7564967" cy="3510491"/>
            <a:chOff x="984250" y="1164167"/>
            <a:chExt cx="7564967" cy="3510491"/>
          </a:xfrm>
        </p:grpSpPr>
        <p:sp>
          <p:nvSpPr>
            <p:cNvPr id="5" name="Freeform 4"/>
            <p:cNvSpPr/>
            <p:nvPr/>
          </p:nvSpPr>
          <p:spPr>
            <a:xfrm>
              <a:off x="984250" y="1229783"/>
              <a:ext cx="343958" cy="1884892"/>
            </a:xfrm>
            <a:custGeom>
              <a:avLst/>
              <a:gdLst>
                <a:gd name="connsiteX0" fmla="*/ 323850 w 343958"/>
                <a:gd name="connsiteY0" fmla="*/ 243417 h 1884892"/>
                <a:gd name="connsiteX1" fmla="*/ 336550 w 343958"/>
                <a:gd name="connsiteY1" fmla="*/ 586317 h 1884892"/>
                <a:gd name="connsiteX2" fmla="*/ 279400 w 343958"/>
                <a:gd name="connsiteY2" fmla="*/ 827617 h 1884892"/>
                <a:gd name="connsiteX3" fmla="*/ 203200 w 343958"/>
                <a:gd name="connsiteY3" fmla="*/ 1132417 h 1884892"/>
                <a:gd name="connsiteX4" fmla="*/ 107950 w 343958"/>
                <a:gd name="connsiteY4" fmla="*/ 1468967 h 1884892"/>
                <a:gd name="connsiteX5" fmla="*/ 38100 w 343958"/>
                <a:gd name="connsiteY5" fmla="*/ 1843617 h 1884892"/>
                <a:gd name="connsiteX6" fmla="*/ 31750 w 343958"/>
                <a:gd name="connsiteY6" fmla="*/ 1716617 h 1884892"/>
                <a:gd name="connsiteX7" fmla="*/ 12700 w 343958"/>
                <a:gd name="connsiteY7" fmla="*/ 1488017 h 1884892"/>
                <a:gd name="connsiteX8" fmla="*/ 6350 w 343958"/>
                <a:gd name="connsiteY8" fmla="*/ 1189567 h 1884892"/>
                <a:gd name="connsiteX9" fmla="*/ 6350 w 343958"/>
                <a:gd name="connsiteY9" fmla="*/ 814917 h 1884892"/>
                <a:gd name="connsiteX10" fmla="*/ 44450 w 343958"/>
                <a:gd name="connsiteY10" fmla="*/ 446617 h 1884892"/>
                <a:gd name="connsiteX11" fmla="*/ 76200 w 343958"/>
                <a:gd name="connsiteY11" fmla="*/ 167217 h 1884892"/>
                <a:gd name="connsiteX12" fmla="*/ 158750 w 343958"/>
                <a:gd name="connsiteY12" fmla="*/ 71967 h 1884892"/>
                <a:gd name="connsiteX13" fmla="*/ 222250 w 343958"/>
                <a:gd name="connsiteY13" fmla="*/ 14817 h 1884892"/>
                <a:gd name="connsiteX14" fmla="*/ 234950 w 343958"/>
                <a:gd name="connsiteY14" fmla="*/ 160867 h 1884892"/>
                <a:gd name="connsiteX15" fmla="*/ 323850 w 343958"/>
                <a:gd name="connsiteY15" fmla="*/ 243417 h 188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958" h="1884892">
                  <a:moveTo>
                    <a:pt x="323850" y="243417"/>
                  </a:moveTo>
                  <a:cubicBezTo>
                    <a:pt x="340783" y="314325"/>
                    <a:pt x="343958" y="488950"/>
                    <a:pt x="336550" y="586317"/>
                  </a:cubicBezTo>
                  <a:cubicBezTo>
                    <a:pt x="329142" y="683684"/>
                    <a:pt x="301625" y="736600"/>
                    <a:pt x="279400" y="827617"/>
                  </a:cubicBezTo>
                  <a:cubicBezTo>
                    <a:pt x="257175" y="918634"/>
                    <a:pt x="231775" y="1025525"/>
                    <a:pt x="203200" y="1132417"/>
                  </a:cubicBezTo>
                  <a:cubicBezTo>
                    <a:pt x="174625" y="1239309"/>
                    <a:pt x="135467" y="1350434"/>
                    <a:pt x="107950" y="1468967"/>
                  </a:cubicBezTo>
                  <a:cubicBezTo>
                    <a:pt x="80433" y="1587500"/>
                    <a:pt x="50800" y="1802342"/>
                    <a:pt x="38100" y="1843617"/>
                  </a:cubicBezTo>
                  <a:cubicBezTo>
                    <a:pt x="25400" y="1884892"/>
                    <a:pt x="35983" y="1775884"/>
                    <a:pt x="31750" y="1716617"/>
                  </a:cubicBezTo>
                  <a:cubicBezTo>
                    <a:pt x="27517" y="1657350"/>
                    <a:pt x="16933" y="1575859"/>
                    <a:pt x="12700" y="1488017"/>
                  </a:cubicBezTo>
                  <a:cubicBezTo>
                    <a:pt x="8467" y="1400175"/>
                    <a:pt x="7408" y="1301750"/>
                    <a:pt x="6350" y="1189567"/>
                  </a:cubicBezTo>
                  <a:cubicBezTo>
                    <a:pt x="5292" y="1077384"/>
                    <a:pt x="0" y="938742"/>
                    <a:pt x="6350" y="814917"/>
                  </a:cubicBezTo>
                  <a:cubicBezTo>
                    <a:pt x="12700" y="691092"/>
                    <a:pt x="32808" y="554567"/>
                    <a:pt x="44450" y="446617"/>
                  </a:cubicBezTo>
                  <a:cubicBezTo>
                    <a:pt x="56092" y="338667"/>
                    <a:pt x="57150" y="229659"/>
                    <a:pt x="76200" y="167217"/>
                  </a:cubicBezTo>
                  <a:cubicBezTo>
                    <a:pt x="95250" y="104775"/>
                    <a:pt x="134408" y="97367"/>
                    <a:pt x="158750" y="71967"/>
                  </a:cubicBezTo>
                  <a:cubicBezTo>
                    <a:pt x="183092" y="46567"/>
                    <a:pt x="209550" y="0"/>
                    <a:pt x="222250" y="14817"/>
                  </a:cubicBezTo>
                  <a:cubicBezTo>
                    <a:pt x="234950" y="29634"/>
                    <a:pt x="220133" y="121709"/>
                    <a:pt x="234950" y="160867"/>
                  </a:cubicBezTo>
                  <a:cubicBezTo>
                    <a:pt x="249767" y="200025"/>
                    <a:pt x="306917" y="172509"/>
                    <a:pt x="323850" y="243417"/>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7931150" y="1164167"/>
              <a:ext cx="618067" cy="3510491"/>
            </a:xfrm>
            <a:custGeom>
              <a:avLst/>
              <a:gdLst>
                <a:gd name="connsiteX0" fmla="*/ 463550 w 618067"/>
                <a:gd name="connsiteY0" fmla="*/ 16933 h 3510491"/>
                <a:gd name="connsiteX1" fmla="*/ 381000 w 618067"/>
                <a:gd name="connsiteY1" fmla="*/ 131233 h 3510491"/>
                <a:gd name="connsiteX2" fmla="*/ 298450 w 618067"/>
                <a:gd name="connsiteY2" fmla="*/ 524933 h 3510491"/>
                <a:gd name="connsiteX3" fmla="*/ 273050 w 618067"/>
                <a:gd name="connsiteY3" fmla="*/ 848783 h 3510491"/>
                <a:gd name="connsiteX4" fmla="*/ 260350 w 618067"/>
                <a:gd name="connsiteY4" fmla="*/ 1280583 h 3510491"/>
                <a:gd name="connsiteX5" fmla="*/ 273050 w 618067"/>
                <a:gd name="connsiteY5" fmla="*/ 1686983 h 3510491"/>
                <a:gd name="connsiteX6" fmla="*/ 298450 w 618067"/>
                <a:gd name="connsiteY6" fmla="*/ 2048933 h 3510491"/>
                <a:gd name="connsiteX7" fmla="*/ 292100 w 618067"/>
                <a:gd name="connsiteY7" fmla="*/ 2506133 h 3510491"/>
                <a:gd name="connsiteX8" fmla="*/ 247650 w 618067"/>
                <a:gd name="connsiteY8" fmla="*/ 2868083 h 3510491"/>
                <a:gd name="connsiteX9" fmla="*/ 95250 w 618067"/>
                <a:gd name="connsiteY9" fmla="*/ 3280833 h 3510491"/>
                <a:gd name="connsiteX10" fmla="*/ 0 w 618067"/>
                <a:gd name="connsiteY10" fmla="*/ 3484033 h 3510491"/>
                <a:gd name="connsiteX11" fmla="*/ 95250 w 618067"/>
                <a:gd name="connsiteY11" fmla="*/ 3439583 h 3510491"/>
                <a:gd name="connsiteX12" fmla="*/ 266700 w 618067"/>
                <a:gd name="connsiteY12" fmla="*/ 3255433 h 3510491"/>
                <a:gd name="connsiteX13" fmla="*/ 431800 w 618067"/>
                <a:gd name="connsiteY13" fmla="*/ 3096683 h 3510491"/>
                <a:gd name="connsiteX14" fmla="*/ 450850 w 618067"/>
                <a:gd name="connsiteY14" fmla="*/ 2995083 h 3510491"/>
                <a:gd name="connsiteX15" fmla="*/ 476250 w 618067"/>
                <a:gd name="connsiteY15" fmla="*/ 2588683 h 3510491"/>
                <a:gd name="connsiteX16" fmla="*/ 495300 w 618067"/>
                <a:gd name="connsiteY16" fmla="*/ 2226733 h 3510491"/>
                <a:gd name="connsiteX17" fmla="*/ 527050 w 618067"/>
                <a:gd name="connsiteY17" fmla="*/ 1629833 h 3510491"/>
                <a:gd name="connsiteX18" fmla="*/ 558800 w 618067"/>
                <a:gd name="connsiteY18" fmla="*/ 1280583 h 3510491"/>
                <a:gd name="connsiteX19" fmla="*/ 584200 w 618067"/>
                <a:gd name="connsiteY19" fmla="*/ 855133 h 3510491"/>
                <a:gd name="connsiteX20" fmla="*/ 615950 w 618067"/>
                <a:gd name="connsiteY20" fmla="*/ 499533 h 3510491"/>
                <a:gd name="connsiteX21" fmla="*/ 596900 w 618067"/>
                <a:gd name="connsiteY21" fmla="*/ 213783 h 3510491"/>
                <a:gd name="connsiteX22" fmla="*/ 514350 w 618067"/>
                <a:gd name="connsiteY22" fmla="*/ 378883 h 3510491"/>
                <a:gd name="connsiteX23" fmla="*/ 533400 w 618067"/>
                <a:gd name="connsiteY23" fmla="*/ 232833 h 3510491"/>
                <a:gd name="connsiteX24" fmla="*/ 463550 w 618067"/>
                <a:gd name="connsiteY24" fmla="*/ 16933 h 351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8067" h="3510491">
                  <a:moveTo>
                    <a:pt x="463550" y="16933"/>
                  </a:moveTo>
                  <a:cubicBezTo>
                    <a:pt x="438150" y="0"/>
                    <a:pt x="408517" y="46566"/>
                    <a:pt x="381000" y="131233"/>
                  </a:cubicBezTo>
                  <a:cubicBezTo>
                    <a:pt x="353483" y="215900"/>
                    <a:pt x="316442" y="405341"/>
                    <a:pt x="298450" y="524933"/>
                  </a:cubicBezTo>
                  <a:cubicBezTo>
                    <a:pt x="280458" y="644525"/>
                    <a:pt x="279400" y="722841"/>
                    <a:pt x="273050" y="848783"/>
                  </a:cubicBezTo>
                  <a:cubicBezTo>
                    <a:pt x="266700" y="974725"/>
                    <a:pt x="260350" y="1140883"/>
                    <a:pt x="260350" y="1280583"/>
                  </a:cubicBezTo>
                  <a:cubicBezTo>
                    <a:pt x="260350" y="1420283"/>
                    <a:pt x="266700" y="1558925"/>
                    <a:pt x="273050" y="1686983"/>
                  </a:cubicBezTo>
                  <a:cubicBezTo>
                    <a:pt x="279400" y="1815041"/>
                    <a:pt x="295275" y="1912408"/>
                    <a:pt x="298450" y="2048933"/>
                  </a:cubicBezTo>
                  <a:cubicBezTo>
                    <a:pt x="301625" y="2185458"/>
                    <a:pt x="300567" y="2369608"/>
                    <a:pt x="292100" y="2506133"/>
                  </a:cubicBezTo>
                  <a:cubicBezTo>
                    <a:pt x="283633" y="2642658"/>
                    <a:pt x="280458" y="2738966"/>
                    <a:pt x="247650" y="2868083"/>
                  </a:cubicBezTo>
                  <a:cubicBezTo>
                    <a:pt x="214842" y="2997200"/>
                    <a:pt x="136525" y="3178175"/>
                    <a:pt x="95250" y="3280833"/>
                  </a:cubicBezTo>
                  <a:cubicBezTo>
                    <a:pt x="53975" y="3383491"/>
                    <a:pt x="0" y="3457575"/>
                    <a:pt x="0" y="3484033"/>
                  </a:cubicBezTo>
                  <a:cubicBezTo>
                    <a:pt x="0" y="3510491"/>
                    <a:pt x="50800" y="3477683"/>
                    <a:pt x="95250" y="3439583"/>
                  </a:cubicBezTo>
                  <a:cubicBezTo>
                    <a:pt x="139700" y="3401483"/>
                    <a:pt x="210608" y="3312583"/>
                    <a:pt x="266700" y="3255433"/>
                  </a:cubicBezTo>
                  <a:cubicBezTo>
                    <a:pt x="322792" y="3198283"/>
                    <a:pt x="401108" y="3140075"/>
                    <a:pt x="431800" y="3096683"/>
                  </a:cubicBezTo>
                  <a:cubicBezTo>
                    <a:pt x="462492" y="3053291"/>
                    <a:pt x="443442" y="3079750"/>
                    <a:pt x="450850" y="2995083"/>
                  </a:cubicBezTo>
                  <a:cubicBezTo>
                    <a:pt x="458258" y="2910416"/>
                    <a:pt x="468842" y="2716741"/>
                    <a:pt x="476250" y="2588683"/>
                  </a:cubicBezTo>
                  <a:cubicBezTo>
                    <a:pt x="483658" y="2460625"/>
                    <a:pt x="486833" y="2386541"/>
                    <a:pt x="495300" y="2226733"/>
                  </a:cubicBezTo>
                  <a:cubicBezTo>
                    <a:pt x="503767" y="2066925"/>
                    <a:pt x="516467" y="1787525"/>
                    <a:pt x="527050" y="1629833"/>
                  </a:cubicBezTo>
                  <a:cubicBezTo>
                    <a:pt x="537633" y="1472141"/>
                    <a:pt x="549275" y="1409700"/>
                    <a:pt x="558800" y="1280583"/>
                  </a:cubicBezTo>
                  <a:cubicBezTo>
                    <a:pt x="568325" y="1151466"/>
                    <a:pt x="574675" y="985308"/>
                    <a:pt x="584200" y="855133"/>
                  </a:cubicBezTo>
                  <a:cubicBezTo>
                    <a:pt x="593725" y="724958"/>
                    <a:pt x="613833" y="606425"/>
                    <a:pt x="615950" y="499533"/>
                  </a:cubicBezTo>
                  <a:cubicBezTo>
                    <a:pt x="618067" y="392641"/>
                    <a:pt x="613833" y="233891"/>
                    <a:pt x="596900" y="213783"/>
                  </a:cubicBezTo>
                  <a:cubicBezTo>
                    <a:pt x="579967" y="193675"/>
                    <a:pt x="524933" y="375708"/>
                    <a:pt x="514350" y="378883"/>
                  </a:cubicBezTo>
                  <a:cubicBezTo>
                    <a:pt x="503767" y="382058"/>
                    <a:pt x="535517" y="288925"/>
                    <a:pt x="533400" y="232833"/>
                  </a:cubicBezTo>
                  <a:cubicBezTo>
                    <a:pt x="531283" y="176741"/>
                    <a:pt x="488950" y="33866"/>
                    <a:pt x="463550" y="16933"/>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p:cNvSpPr/>
          <p:nvPr/>
        </p:nvSpPr>
        <p:spPr>
          <a:xfrm>
            <a:off x="1600200" y="1295400"/>
            <a:ext cx="6172200" cy="3970318"/>
          </a:xfrm>
          <a:prstGeom prst="rect">
            <a:avLst/>
          </a:prstGeom>
        </p:spPr>
        <p:txBody>
          <a:bodyPr wrap="square">
            <a:spAutoFit/>
          </a:bodyPr>
          <a:lstStyle/>
          <a:p>
            <a:pPr>
              <a:buNone/>
            </a:pPr>
            <a:r>
              <a:rPr lang="en-US" dirty="0" smtClean="0">
                <a:solidFill>
                  <a:srgbClr val="000000"/>
                </a:solidFill>
              </a:rPr>
              <a:t>The </a:t>
            </a:r>
            <a:r>
              <a:rPr lang="en-US" b="1" dirty="0" err="1" smtClean="0">
                <a:solidFill>
                  <a:schemeClr val="accent4">
                    <a:lumMod val="75000"/>
                  </a:schemeClr>
                </a:solidFill>
              </a:rPr>
              <a:t>tibialis</a:t>
            </a:r>
            <a:r>
              <a:rPr lang="en-US" b="1" dirty="0" smtClean="0">
                <a:solidFill>
                  <a:schemeClr val="accent4">
                    <a:lumMod val="75000"/>
                  </a:schemeClr>
                </a:solidFill>
              </a:rPr>
              <a:t> posterior</a:t>
            </a:r>
            <a:r>
              <a:rPr lang="en-US" dirty="0" smtClean="0">
                <a:solidFill>
                  <a:schemeClr val="accent2">
                    <a:lumMod val="75000"/>
                  </a:schemeClr>
                </a:solidFill>
              </a:rPr>
              <a:t>, </a:t>
            </a:r>
            <a:r>
              <a:rPr lang="en-US" b="1" dirty="0" smtClean="0">
                <a:solidFill>
                  <a:srgbClr val="C32F3B"/>
                </a:solidFill>
              </a:rPr>
              <a:t>flexor </a:t>
            </a:r>
            <a:r>
              <a:rPr lang="en-US" b="1" dirty="0" err="1" smtClean="0">
                <a:solidFill>
                  <a:srgbClr val="C32F3B"/>
                </a:solidFill>
              </a:rPr>
              <a:t>digitorum</a:t>
            </a:r>
            <a:r>
              <a:rPr lang="en-US" b="1" dirty="0" smtClean="0">
                <a:solidFill>
                  <a:srgbClr val="C32F3B"/>
                </a:solidFill>
              </a:rPr>
              <a:t> </a:t>
            </a:r>
            <a:r>
              <a:rPr lang="en-US" b="1" dirty="0" err="1" smtClean="0">
                <a:solidFill>
                  <a:srgbClr val="C32F3B"/>
                </a:solidFill>
              </a:rPr>
              <a:t>longus</a:t>
            </a:r>
            <a:r>
              <a:rPr lang="en-US" dirty="0" smtClean="0">
                <a:solidFill>
                  <a:srgbClr val="000000"/>
                </a:solidFill>
              </a:rPr>
              <a:t>, </a:t>
            </a:r>
            <a:r>
              <a:rPr lang="en-US" b="1" dirty="0" smtClean="0">
                <a:solidFill>
                  <a:srgbClr val="C8CD00"/>
                </a:solidFill>
              </a:rPr>
              <a:t>flexor </a:t>
            </a:r>
            <a:r>
              <a:rPr lang="en-US" b="1" dirty="0" err="1" smtClean="0">
                <a:solidFill>
                  <a:srgbClr val="C8CD00"/>
                </a:solidFill>
              </a:rPr>
              <a:t>hallucis</a:t>
            </a:r>
            <a:r>
              <a:rPr lang="en-US" b="1" dirty="0" smtClean="0">
                <a:solidFill>
                  <a:srgbClr val="C8CD00"/>
                </a:solidFill>
              </a:rPr>
              <a:t> </a:t>
            </a:r>
            <a:r>
              <a:rPr lang="en-US" b="1" dirty="0" err="1" smtClean="0">
                <a:solidFill>
                  <a:srgbClr val="C8CD00"/>
                </a:solidFill>
              </a:rPr>
              <a:t>longus</a:t>
            </a:r>
            <a:r>
              <a:rPr lang="en-US" b="1" dirty="0" smtClean="0">
                <a:solidFill>
                  <a:srgbClr val="C8CD00"/>
                </a:solidFill>
              </a:rPr>
              <a:t> </a:t>
            </a:r>
            <a:r>
              <a:rPr lang="en-US" dirty="0" smtClean="0">
                <a:solidFill>
                  <a:srgbClr val="000000"/>
                </a:solidFill>
              </a:rPr>
              <a:t>and </a:t>
            </a:r>
            <a:r>
              <a:rPr lang="en-US" b="1" dirty="0" err="1" smtClean="0">
                <a:solidFill>
                  <a:schemeClr val="accent6">
                    <a:lumMod val="75000"/>
                  </a:schemeClr>
                </a:solidFill>
              </a:rPr>
              <a:t>popliteus</a:t>
            </a:r>
            <a:r>
              <a:rPr lang="en-US" dirty="0" smtClean="0">
                <a:solidFill>
                  <a:srgbClr val="000000"/>
                </a:solidFill>
              </a:rPr>
              <a:t> muscles make up the deep portion of the posterior compartment of the lower leg.  The </a:t>
            </a:r>
            <a:r>
              <a:rPr lang="en-US" b="1" dirty="0" err="1" smtClean="0">
                <a:solidFill>
                  <a:schemeClr val="accent6">
                    <a:lumMod val="75000"/>
                  </a:schemeClr>
                </a:solidFill>
              </a:rPr>
              <a:t>popliteus</a:t>
            </a:r>
            <a:r>
              <a:rPr lang="en-US" b="1" dirty="0" smtClean="0">
                <a:solidFill>
                  <a:srgbClr val="000000"/>
                </a:solidFill>
              </a:rPr>
              <a:t> </a:t>
            </a:r>
            <a:r>
              <a:rPr lang="en-US" dirty="0" smtClean="0">
                <a:solidFill>
                  <a:srgbClr val="000000"/>
                </a:solidFill>
              </a:rPr>
              <a:t>acts as a </a:t>
            </a:r>
            <a:r>
              <a:rPr lang="en-US" i="1" dirty="0" err="1" smtClean="0">
                <a:solidFill>
                  <a:srgbClr val="000000"/>
                </a:solidFill>
              </a:rPr>
              <a:t>stabilizor</a:t>
            </a:r>
            <a:r>
              <a:rPr lang="en-US" i="1" dirty="0" smtClean="0">
                <a:solidFill>
                  <a:srgbClr val="000000"/>
                </a:solidFill>
              </a:rPr>
              <a:t> for the knee </a:t>
            </a:r>
            <a:r>
              <a:rPr lang="en-US" dirty="0" smtClean="0">
                <a:solidFill>
                  <a:srgbClr val="000000"/>
                </a:solidFill>
              </a:rPr>
              <a:t>while the other three muscles assist the superficial posterior compartment with </a:t>
            </a:r>
            <a:r>
              <a:rPr lang="en-US" i="1" dirty="0" err="1" smtClean="0">
                <a:solidFill>
                  <a:srgbClr val="000000"/>
                </a:solidFill>
              </a:rPr>
              <a:t>plantarflexion</a:t>
            </a:r>
            <a:r>
              <a:rPr lang="en-US" dirty="0" smtClean="0">
                <a:solidFill>
                  <a:srgbClr val="000000"/>
                </a:solidFill>
              </a:rPr>
              <a:t> and </a:t>
            </a:r>
            <a:r>
              <a:rPr lang="en-US" i="1" dirty="0" smtClean="0">
                <a:solidFill>
                  <a:srgbClr val="000000"/>
                </a:solidFill>
              </a:rPr>
              <a:t>flexion</a:t>
            </a:r>
            <a:r>
              <a:rPr lang="en-US" dirty="0" smtClean="0">
                <a:solidFill>
                  <a:srgbClr val="000000"/>
                </a:solidFill>
              </a:rPr>
              <a:t> of the toes.</a:t>
            </a:r>
          </a:p>
          <a:p>
            <a:pPr>
              <a:buNone/>
            </a:pPr>
            <a:endParaRPr lang="en-US" dirty="0" smtClean="0">
              <a:solidFill>
                <a:srgbClr val="000000"/>
              </a:solidFill>
            </a:endParaRPr>
          </a:p>
          <a:p>
            <a:pPr>
              <a:buNone/>
            </a:pPr>
            <a:r>
              <a:rPr lang="en-US" dirty="0" smtClean="0">
                <a:solidFill>
                  <a:srgbClr val="000000"/>
                </a:solidFill>
              </a:rPr>
              <a:t>Due to the arrangement of the deep muscle tendons to the foot in comparison to the Achilles’ tendon of the superficial muscles, the deep muscles contribute a very small amount to the overall force applied when flexion occurs. </a:t>
            </a:r>
          </a:p>
          <a:p>
            <a:pPr>
              <a:buNone/>
            </a:pPr>
            <a:endParaRPr lang="en-US" dirty="0" smtClean="0">
              <a:solidFill>
                <a:srgbClr val="000000"/>
              </a:solidFill>
            </a:endParaRPr>
          </a:p>
          <a:p>
            <a:pPr>
              <a:buNone/>
            </a:pPr>
            <a:r>
              <a:rPr lang="en-US" dirty="0" smtClean="0">
                <a:solidFill>
                  <a:srgbClr val="000000"/>
                </a:solidFill>
              </a:rPr>
              <a:t>The next slide will identify the order in which these muscles pass through medial </a:t>
            </a:r>
            <a:r>
              <a:rPr lang="en-US" dirty="0" err="1" smtClean="0">
                <a:solidFill>
                  <a:srgbClr val="000000"/>
                </a:solidFill>
              </a:rPr>
              <a:t>malleolus</a:t>
            </a:r>
            <a:r>
              <a:rPr lang="en-US" dirty="0" smtClean="0">
                <a:solidFill>
                  <a:srgbClr val="000000"/>
                </a:solidFill>
              </a:rPr>
              <a:t>.</a:t>
            </a:r>
          </a:p>
        </p:txBody>
      </p:sp>
      <p:pic>
        <p:nvPicPr>
          <p:cNvPr id="12" name="Picture 11" descr="Fig._26.14_A.jpg"/>
          <p:cNvPicPr>
            <a:picLocks noChangeAspect="1"/>
          </p:cNvPicPr>
          <p:nvPr/>
        </p:nvPicPr>
        <p:blipFill>
          <a:blip r:embed="rId4"/>
          <a:srcRect t="25556" r="9936" b="31111"/>
          <a:stretch>
            <a:fillRect/>
          </a:stretch>
        </p:blipFill>
        <p:spPr>
          <a:xfrm>
            <a:off x="1367367" y="5394854"/>
            <a:ext cx="2692355" cy="1295400"/>
          </a:xfrm>
          <a:prstGeom prst="rect">
            <a:avLst/>
          </a:prstGeom>
        </p:spPr>
      </p:pic>
      <p:sp>
        <p:nvSpPr>
          <p:cNvPr id="14" name="Rectangle 13"/>
          <p:cNvSpPr/>
          <p:nvPr/>
        </p:nvSpPr>
        <p:spPr>
          <a:xfrm>
            <a:off x="4343400" y="5475982"/>
            <a:ext cx="3086100" cy="1077218"/>
          </a:xfrm>
          <a:prstGeom prst="rect">
            <a:avLst/>
          </a:prstGeom>
        </p:spPr>
        <p:txBody>
          <a:bodyPr wrap="square">
            <a:spAutoFit/>
          </a:bodyPr>
          <a:lstStyle/>
          <a:p>
            <a:pPr>
              <a:buNone/>
            </a:pPr>
            <a:r>
              <a:rPr lang="en-US" sz="1600" dirty="0" smtClean="0">
                <a:solidFill>
                  <a:srgbClr val="000000"/>
                </a:solidFill>
              </a:rPr>
              <a:t>* “</a:t>
            </a:r>
            <a:r>
              <a:rPr lang="en-US" sz="1600" dirty="0" err="1" smtClean="0">
                <a:solidFill>
                  <a:srgbClr val="000000"/>
                </a:solidFill>
              </a:rPr>
              <a:t>Longus</a:t>
            </a:r>
            <a:r>
              <a:rPr lang="en-US" sz="1600" dirty="0" smtClean="0">
                <a:solidFill>
                  <a:srgbClr val="000000"/>
                </a:solidFill>
              </a:rPr>
              <a:t>” muscle tendons usually attach </a:t>
            </a:r>
            <a:r>
              <a:rPr lang="en-US" sz="1600" i="1" dirty="0" smtClean="0">
                <a:solidFill>
                  <a:srgbClr val="000000"/>
                </a:solidFill>
              </a:rPr>
              <a:t>at the tip </a:t>
            </a:r>
            <a:r>
              <a:rPr lang="en-US" sz="1600" dirty="0" smtClean="0">
                <a:solidFill>
                  <a:srgbClr val="000000"/>
                </a:solidFill>
              </a:rPr>
              <a:t>of a joint while their “</a:t>
            </a:r>
            <a:r>
              <a:rPr lang="en-US" sz="1600" dirty="0" err="1" smtClean="0">
                <a:solidFill>
                  <a:srgbClr val="000000"/>
                </a:solidFill>
              </a:rPr>
              <a:t>brevis</a:t>
            </a:r>
            <a:r>
              <a:rPr lang="en-US" sz="1600" dirty="0" smtClean="0">
                <a:solidFill>
                  <a:srgbClr val="000000"/>
                </a:solidFill>
              </a:rPr>
              <a:t>” counterparts usually attach more </a:t>
            </a:r>
            <a:r>
              <a:rPr lang="en-US" sz="1600" i="1" dirty="0" smtClean="0">
                <a:solidFill>
                  <a:srgbClr val="000000"/>
                </a:solidFill>
              </a:rPr>
              <a:t>at</a:t>
            </a:r>
            <a:r>
              <a:rPr lang="en-US" sz="1600" dirty="0" smtClean="0">
                <a:solidFill>
                  <a:srgbClr val="000000"/>
                </a:solidFill>
              </a:rPr>
              <a:t> the joint.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1"/>
          <a:ext cx="9144000" cy="6857999"/>
        </p:xfrm>
        <a:graphic>
          <a:graphicData uri="http://schemas.openxmlformats.org/drawingml/2006/table">
            <a:tbl>
              <a:tblPr firstRow="1" bandRow="1">
                <a:tableStyleId>{5C22544A-7EE6-4342-B048-85BDC9FD1C3A}</a:tableStyleId>
              </a:tblPr>
              <a:tblGrid>
                <a:gridCol w="3048000"/>
                <a:gridCol w="3048000"/>
                <a:gridCol w="3048000"/>
              </a:tblGrid>
              <a:tr h="517861">
                <a:tc gridSpan="3">
                  <a:txBody>
                    <a:bodyPr/>
                    <a:lstStyle/>
                    <a:p>
                      <a:pPr algn="ctr"/>
                      <a:r>
                        <a:rPr lang="en-US" dirty="0" smtClean="0"/>
                        <a:t>Muscles</a:t>
                      </a:r>
                      <a:r>
                        <a:rPr lang="en-US" baseline="0" dirty="0" smtClean="0"/>
                        <a:t> of the Lower Leg</a:t>
                      </a:r>
                      <a:endParaRPr lang="en-US" dirty="0"/>
                    </a:p>
                  </a:txBody>
                  <a:tcPr/>
                </a:tc>
                <a:tc hMerge="1">
                  <a:txBody>
                    <a:bodyPr/>
                    <a:lstStyle/>
                    <a:p>
                      <a:endParaRPr lang="en-US"/>
                    </a:p>
                  </a:txBody>
                  <a:tcPr/>
                </a:tc>
                <a:tc hMerge="1">
                  <a:txBody>
                    <a:bodyPr/>
                    <a:lstStyle/>
                    <a:p>
                      <a:endParaRPr lang="en-US" dirty="0"/>
                    </a:p>
                  </a:txBody>
                  <a:tcPr/>
                </a:tc>
              </a:tr>
              <a:tr h="460993">
                <a:tc>
                  <a:txBody>
                    <a:bodyPr/>
                    <a:lstStyle/>
                    <a:p>
                      <a:pPr algn="ctr"/>
                      <a:r>
                        <a:rPr lang="en-US" b="1" dirty="0" smtClean="0"/>
                        <a:t>Muscle</a:t>
                      </a:r>
                      <a:endParaRPr lang="en-US" b="1" dirty="0"/>
                    </a:p>
                  </a:txBody>
                  <a:tcPr/>
                </a:tc>
                <a:tc>
                  <a:txBody>
                    <a:bodyPr/>
                    <a:lstStyle/>
                    <a:p>
                      <a:pPr algn="ctr"/>
                      <a:r>
                        <a:rPr lang="en-US" b="1" dirty="0" smtClean="0"/>
                        <a:t>Proximal Attachment</a:t>
                      </a:r>
                      <a:endParaRPr lang="en-US" b="1" dirty="0"/>
                    </a:p>
                  </a:txBody>
                  <a:tcPr/>
                </a:tc>
                <a:tc>
                  <a:txBody>
                    <a:bodyPr/>
                    <a:lstStyle/>
                    <a:p>
                      <a:pPr algn="ctr"/>
                      <a:r>
                        <a:rPr lang="en-US" b="1" dirty="0" smtClean="0"/>
                        <a:t>Distal Attachment</a:t>
                      </a:r>
                      <a:endParaRPr lang="en-US" b="1" dirty="0"/>
                    </a:p>
                  </a:txBody>
                  <a:tcPr/>
                </a:tc>
              </a:tr>
              <a:tr h="944393">
                <a:tc>
                  <a:txBody>
                    <a:bodyPr/>
                    <a:lstStyle/>
                    <a:p>
                      <a:pPr algn="ctr"/>
                      <a:r>
                        <a:rPr lang="en-US" dirty="0" err="1" smtClean="0"/>
                        <a:t>Fibularis</a:t>
                      </a:r>
                      <a:r>
                        <a:rPr lang="en-US" dirty="0" smtClean="0"/>
                        <a:t> </a:t>
                      </a:r>
                      <a:r>
                        <a:rPr lang="en-US" dirty="0" err="1" smtClean="0"/>
                        <a:t>longus</a:t>
                      </a:r>
                      <a:endParaRPr lang="en-US" dirty="0"/>
                    </a:p>
                  </a:txBody>
                  <a:tcPr/>
                </a:tc>
                <a:tc>
                  <a:txBody>
                    <a:bodyPr/>
                    <a:lstStyle/>
                    <a:p>
                      <a:pPr algn="ctr"/>
                      <a:r>
                        <a:rPr lang="en-US" dirty="0" smtClean="0"/>
                        <a:t>Head</a:t>
                      </a:r>
                      <a:r>
                        <a:rPr lang="en-US" baseline="0" dirty="0" smtClean="0"/>
                        <a:t> of fibula and proximal surface</a:t>
                      </a:r>
                      <a:endParaRPr lang="en-US" dirty="0"/>
                    </a:p>
                  </a:txBody>
                  <a:tcPr/>
                </a:tc>
                <a:tc>
                  <a:txBody>
                    <a:bodyPr/>
                    <a:lstStyle/>
                    <a:p>
                      <a:pPr algn="ctr"/>
                      <a:r>
                        <a:rPr lang="en-US" dirty="0" smtClean="0"/>
                        <a:t>Medial cuneiform, 1</a:t>
                      </a:r>
                      <a:r>
                        <a:rPr lang="en-US" baseline="30000" dirty="0" smtClean="0"/>
                        <a:t>st</a:t>
                      </a:r>
                      <a:r>
                        <a:rPr lang="en-US" baseline="0" dirty="0" smtClean="0"/>
                        <a:t> metatarsal</a:t>
                      </a:r>
                      <a:endParaRPr lang="en-US" dirty="0"/>
                    </a:p>
                  </a:txBody>
                  <a:tcPr/>
                </a:tc>
              </a:tr>
              <a:tr h="944393">
                <a:tc>
                  <a:txBody>
                    <a:bodyPr/>
                    <a:lstStyle/>
                    <a:p>
                      <a:pPr algn="ctr"/>
                      <a:r>
                        <a:rPr lang="en-US" dirty="0" err="1" smtClean="0"/>
                        <a:t>Fibularis</a:t>
                      </a:r>
                      <a:r>
                        <a:rPr lang="en-US" dirty="0" smtClean="0"/>
                        <a:t> </a:t>
                      </a:r>
                      <a:r>
                        <a:rPr lang="en-US" dirty="0" err="1" smtClean="0"/>
                        <a:t>brevis</a:t>
                      </a:r>
                      <a:endParaRPr lang="en-US" dirty="0"/>
                    </a:p>
                  </a:txBody>
                  <a:tcPr/>
                </a:tc>
                <a:tc>
                  <a:txBody>
                    <a:bodyPr/>
                    <a:lstStyle/>
                    <a:p>
                      <a:pPr algn="ctr"/>
                      <a:r>
                        <a:rPr lang="en-US" dirty="0" smtClean="0"/>
                        <a:t>Distal</a:t>
                      </a:r>
                      <a:r>
                        <a:rPr lang="en-US" baseline="0" dirty="0" smtClean="0"/>
                        <a:t> half of fibula, </a:t>
                      </a:r>
                      <a:r>
                        <a:rPr lang="en-US" baseline="0" dirty="0" err="1" smtClean="0"/>
                        <a:t>intermuscular</a:t>
                      </a:r>
                      <a:r>
                        <a:rPr lang="en-US" baseline="0" dirty="0" smtClean="0"/>
                        <a:t> septa</a:t>
                      </a:r>
                      <a:endParaRPr lang="en-US" dirty="0"/>
                    </a:p>
                  </a:txBody>
                  <a:tcPr/>
                </a:tc>
                <a:tc>
                  <a:txBody>
                    <a:bodyPr/>
                    <a:lstStyle/>
                    <a:p>
                      <a:pPr algn="ctr"/>
                      <a:r>
                        <a:rPr lang="en-US" dirty="0" smtClean="0"/>
                        <a:t>5</a:t>
                      </a:r>
                      <a:r>
                        <a:rPr lang="en-US" baseline="30000" dirty="0" smtClean="0"/>
                        <a:t>th</a:t>
                      </a:r>
                      <a:r>
                        <a:rPr lang="en-US" dirty="0" smtClean="0"/>
                        <a:t> metatarsal</a:t>
                      </a:r>
                      <a:endParaRPr lang="en-US" dirty="0"/>
                    </a:p>
                  </a:txBody>
                  <a:tcPr/>
                </a:tc>
              </a:tr>
              <a:tr h="944393">
                <a:tc>
                  <a:txBody>
                    <a:bodyPr/>
                    <a:lstStyle/>
                    <a:p>
                      <a:pPr algn="ctr"/>
                      <a:r>
                        <a:rPr lang="en-US" dirty="0" err="1" smtClean="0"/>
                        <a:t>Tibialis</a:t>
                      </a:r>
                      <a:r>
                        <a:rPr lang="en-US" dirty="0" smtClean="0"/>
                        <a:t> anterior</a:t>
                      </a:r>
                      <a:endParaRPr lang="en-US" dirty="0"/>
                    </a:p>
                  </a:txBody>
                  <a:tcPr/>
                </a:tc>
                <a:tc>
                  <a:txBody>
                    <a:bodyPr/>
                    <a:lstStyle/>
                    <a:p>
                      <a:pPr algn="ctr"/>
                      <a:r>
                        <a:rPr lang="en-US" dirty="0" smtClean="0"/>
                        <a:t>Upper two</a:t>
                      </a:r>
                      <a:r>
                        <a:rPr lang="en-US" baseline="0" dirty="0" smtClean="0"/>
                        <a:t> thirds of tibia</a:t>
                      </a:r>
                      <a:endParaRPr lang="en-US" dirty="0"/>
                    </a:p>
                  </a:txBody>
                  <a:tcPr/>
                </a:tc>
                <a:tc>
                  <a:txBody>
                    <a:bodyPr/>
                    <a:lstStyle/>
                    <a:p>
                      <a:pPr algn="ctr"/>
                      <a:r>
                        <a:rPr lang="en-US" dirty="0" smtClean="0"/>
                        <a:t>Medial cuneiform, 1</a:t>
                      </a:r>
                      <a:r>
                        <a:rPr lang="en-US" baseline="30000" dirty="0" smtClean="0"/>
                        <a:t>st</a:t>
                      </a:r>
                      <a:r>
                        <a:rPr lang="en-US" dirty="0" smtClean="0"/>
                        <a:t> metatarsal</a:t>
                      </a:r>
                      <a:endParaRPr lang="en-US" dirty="0"/>
                    </a:p>
                  </a:txBody>
                  <a:tcPr/>
                </a:tc>
              </a:tr>
              <a:tr h="944393">
                <a:tc>
                  <a:txBody>
                    <a:bodyPr/>
                    <a:lstStyle/>
                    <a:p>
                      <a:pPr algn="ctr"/>
                      <a:r>
                        <a:rPr lang="en-US" dirty="0" smtClean="0"/>
                        <a:t>Extensor </a:t>
                      </a:r>
                      <a:r>
                        <a:rPr lang="en-US" dirty="0" err="1" smtClean="0"/>
                        <a:t>hallucis</a:t>
                      </a:r>
                      <a:r>
                        <a:rPr lang="en-US" dirty="0" smtClean="0"/>
                        <a:t> </a:t>
                      </a:r>
                      <a:r>
                        <a:rPr lang="en-US" dirty="0" err="1" smtClean="0"/>
                        <a:t>longus</a:t>
                      </a:r>
                      <a:endParaRPr lang="en-US" dirty="0"/>
                    </a:p>
                  </a:txBody>
                  <a:tcPr/>
                </a:tc>
                <a:tc>
                  <a:txBody>
                    <a:bodyPr/>
                    <a:lstStyle/>
                    <a:p>
                      <a:pPr algn="ctr"/>
                      <a:r>
                        <a:rPr lang="en-US" dirty="0" smtClean="0"/>
                        <a:t>Middle third of fibula</a:t>
                      </a:r>
                      <a:endParaRPr lang="en-US" dirty="0"/>
                    </a:p>
                  </a:txBody>
                  <a:tcPr/>
                </a:tc>
                <a:tc>
                  <a:txBody>
                    <a:bodyPr/>
                    <a:lstStyle/>
                    <a:p>
                      <a:pPr algn="ctr"/>
                      <a:r>
                        <a:rPr lang="en-US" dirty="0" smtClean="0"/>
                        <a:t>1</a:t>
                      </a:r>
                      <a:r>
                        <a:rPr lang="en-US" baseline="30000" dirty="0" smtClean="0"/>
                        <a:t>st</a:t>
                      </a:r>
                      <a:r>
                        <a:rPr lang="en-US" dirty="0" smtClean="0"/>
                        <a:t> toe</a:t>
                      </a:r>
                      <a:endParaRPr lang="en-US" dirty="0"/>
                    </a:p>
                  </a:txBody>
                  <a:tcPr/>
                </a:tc>
              </a:tr>
              <a:tr h="1157180">
                <a:tc>
                  <a:txBody>
                    <a:bodyPr/>
                    <a:lstStyle/>
                    <a:p>
                      <a:pPr algn="ctr"/>
                      <a:r>
                        <a:rPr lang="en-US" dirty="0" smtClean="0"/>
                        <a:t>Extensor</a:t>
                      </a:r>
                      <a:r>
                        <a:rPr lang="en-US" baseline="0" dirty="0" smtClean="0"/>
                        <a:t> </a:t>
                      </a:r>
                      <a:r>
                        <a:rPr lang="en-US" baseline="0" dirty="0" err="1" smtClean="0"/>
                        <a:t>digitorum</a:t>
                      </a:r>
                      <a:r>
                        <a:rPr lang="en-US" baseline="0" dirty="0" smtClean="0"/>
                        <a:t> </a:t>
                      </a:r>
                      <a:r>
                        <a:rPr lang="en-US" baseline="0" dirty="0" err="1" smtClean="0"/>
                        <a:t>longus</a:t>
                      </a:r>
                      <a:endParaRPr lang="en-US" dirty="0"/>
                    </a:p>
                  </a:txBody>
                  <a:tcPr/>
                </a:tc>
                <a:tc>
                  <a:txBody>
                    <a:bodyPr/>
                    <a:lstStyle/>
                    <a:p>
                      <a:pPr algn="ctr"/>
                      <a:r>
                        <a:rPr lang="en-US" dirty="0" smtClean="0"/>
                        <a:t>Head and anterior border</a:t>
                      </a:r>
                      <a:r>
                        <a:rPr lang="en-US" baseline="0" dirty="0" smtClean="0"/>
                        <a:t> of fibula and lateral </a:t>
                      </a:r>
                      <a:r>
                        <a:rPr lang="en-US" baseline="0" dirty="0" err="1" smtClean="0"/>
                        <a:t>condyle</a:t>
                      </a:r>
                      <a:r>
                        <a:rPr lang="en-US" baseline="0" dirty="0" smtClean="0"/>
                        <a:t> of tibia</a:t>
                      </a:r>
                      <a:endParaRPr lang="en-US" dirty="0"/>
                    </a:p>
                  </a:txBody>
                  <a:tcPr/>
                </a:tc>
                <a:tc>
                  <a:txBody>
                    <a:bodyPr/>
                    <a:lstStyle/>
                    <a:p>
                      <a:pPr algn="ctr"/>
                      <a:r>
                        <a:rPr lang="en-US" dirty="0" smtClean="0"/>
                        <a:t>2</a:t>
                      </a:r>
                      <a:r>
                        <a:rPr lang="en-US" baseline="30000" dirty="0" smtClean="0"/>
                        <a:t>nd</a:t>
                      </a:r>
                      <a:r>
                        <a:rPr lang="en-US" dirty="0" smtClean="0"/>
                        <a:t> to 5</a:t>
                      </a:r>
                      <a:r>
                        <a:rPr lang="en-US" baseline="30000" dirty="0" smtClean="0"/>
                        <a:t>th</a:t>
                      </a:r>
                      <a:r>
                        <a:rPr lang="en-US" dirty="0" smtClean="0"/>
                        <a:t> toes</a:t>
                      </a:r>
                      <a:endParaRPr lang="en-US" dirty="0"/>
                    </a:p>
                  </a:txBody>
                  <a:tcPr/>
                </a:tc>
              </a:tr>
              <a:tr h="944393">
                <a:tc>
                  <a:txBody>
                    <a:bodyPr/>
                    <a:lstStyle/>
                    <a:p>
                      <a:pPr algn="ctr"/>
                      <a:r>
                        <a:rPr lang="en-US" dirty="0" smtClean="0"/>
                        <a:t>Extensor </a:t>
                      </a:r>
                      <a:r>
                        <a:rPr lang="en-US" dirty="0" err="1" smtClean="0"/>
                        <a:t>digitorum</a:t>
                      </a:r>
                      <a:r>
                        <a:rPr lang="en-US" dirty="0" smtClean="0"/>
                        <a:t> </a:t>
                      </a:r>
                      <a:r>
                        <a:rPr lang="en-US" dirty="0" err="1" smtClean="0"/>
                        <a:t>longus</a:t>
                      </a:r>
                      <a:endParaRPr lang="en-US" dirty="0"/>
                    </a:p>
                  </a:txBody>
                  <a:tcPr/>
                </a:tc>
                <a:tc>
                  <a:txBody>
                    <a:bodyPr/>
                    <a:lstStyle/>
                    <a:p>
                      <a:pPr algn="ctr"/>
                      <a:r>
                        <a:rPr lang="en-US" dirty="0" smtClean="0"/>
                        <a:t>Distal fibula</a:t>
                      </a:r>
                      <a:endParaRPr lang="en-US" dirty="0"/>
                    </a:p>
                  </a:txBody>
                  <a:tcPr/>
                </a:tc>
                <a:tc>
                  <a:txBody>
                    <a:bodyPr/>
                    <a:lstStyle/>
                    <a:p>
                      <a:pPr algn="ctr"/>
                      <a:r>
                        <a:rPr lang="en-US" dirty="0" smtClean="0"/>
                        <a:t>5</a:t>
                      </a:r>
                      <a:r>
                        <a:rPr lang="en-US" baseline="30000" dirty="0" smtClean="0"/>
                        <a:t>th</a:t>
                      </a:r>
                      <a:r>
                        <a:rPr lang="en-US" dirty="0" smtClean="0"/>
                        <a:t> metatarsal</a:t>
                      </a:r>
                      <a:endParaRPr lang="en-US" dirty="0"/>
                    </a:p>
                  </a:txBody>
                  <a:tcPr/>
                </a:tc>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0" y="2"/>
          <a:ext cx="9144000" cy="6565706"/>
        </p:xfrm>
        <a:graphic>
          <a:graphicData uri="http://schemas.openxmlformats.org/drawingml/2006/table">
            <a:tbl>
              <a:tblPr firstRow="1" bandRow="1">
                <a:tableStyleId>{5C22544A-7EE6-4342-B048-85BDC9FD1C3A}</a:tableStyleId>
              </a:tblPr>
              <a:tblGrid>
                <a:gridCol w="3048000"/>
                <a:gridCol w="3048000"/>
                <a:gridCol w="3048000"/>
              </a:tblGrid>
              <a:tr h="457198">
                <a:tc gridSpan="3">
                  <a:txBody>
                    <a:bodyPr/>
                    <a:lstStyle/>
                    <a:p>
                      <a:pPr algn="ctr"/>
                      <a:r>
                        <a:rPr lang="en-US" dirty="0" smtClean="0"/>
                        <a:t>Muscles</a:t>
                      </a:r>
                      <a:r>
                        <a:rPr lang="en-US" baseline="0" dirty="0" smtClean="0"/>
                        <a:t> of the Lower Leg (cont.)</a:t>
                      </a:r>
                      <a:endParaRPr lang="en-US" dirty="0"/>
                    </a:p>
                  </a:txBody>
                  <a:tcPr/>
                </a:tc>
                <a:tc hMerge="1">
                  <a:txBody>
                    <a:bodyPr/>
                    <a:lstStyle/>
                    <a:p>
                      <a:endParaRPr lang="en-US"/>
                    </a:p>
                  </a:txBody>
                  <a:tcPr/>
                </a:tc>
                <a:tc hMerge="1">
                  <a:txBody>
                    <a:bodyPr/>
                    <a:lstStyle/>
                    <a:p>
                      <a:endParaRPr lang="en-US" dirty="0"/>
                    </a:p>
                  </a:txBody>
                  <a:tcPr/>
                </a:tc>
              </a:tr>
              <a:tr h="393510">
                <a:tc>
                  <a:txBody>
                    <a:bodyPr/>
                    <a:lstStyle/>
                    <a:p>
                      <a:pPr algn="ctr"/>
                      <a:r>
                        <a:rPr lang="en-US" b="1" dirty="0" smtClean="0"/>
                        <a:t>Muscle</a:t>
                      </a:r>
                      <a:endParaRPr lang="en-US" b="1" dirty="0"/>
                    </a:p>
                  </a:txBody>
                  <a:tcPr/>
                </a:tc>
                <a:tc>
                  <a:txBody>
                    <a:bodyPr/>
                    <a:lstStyle/>
                    <a:p>
                      <a:pPr algn="ctr"/>
                      <a:r>
                        <a:rPr lang="en-US" b="1" dirty="0" smtClean="0"/>
                        <a:t>Proximal Attachment</a:t>
                      </a:r>
                      <a:endParaRPr lang="en-US" b="1" dirty="0"/>
                    </a:p>
                  </a:txBody>
                  <a:tcPr/>
                </a:tc>
                <a:tc>
                  <a:txBody>
                    <a:bodyPr/>
                    <a:lstStyle/>
                    <a:p>
                      <a:pPr algn="ctr"/>
                      <a:r>
                        <a:rPr lang="en-US" b="1" dirty="0" smtClean="0"/>
                        <a:t>Distal Attachment</a:t>
                      </a:r>
                      <a:endParaRPr lang="en-US" b="1" dirty="0"/>
                    </a:p>
                  </a:txBody>
                  <a:tcPr/>
                </a:tc>
              </a:tr>
              <a:tr h="749490">
                <a:tc>
                  <a:txBody>
                    <a:bodyPr/>
                    <a:lstStyle/>
                    <a:p>
                      <a:pPr algn="ctr"/>
                      <a:r>
                        <a:rPr lang="en-US" dirty="0" err="1" smtClean="0"/>
                        <a:t>Gastronemius</a:t>
                      </a:r>
                      <a:endParaRPr lang="en-US" dirty="0"/>
                    </a:p>
                  </a:txBody>
                  <a:tcPr/>
                </a:tc>
                <a:tc>
                  <a:txBody>
                    <a:bodyPr/>
                    <a:lstStyle/>
                    <a:p>
                      <a:pPr algn="ctr"/>
                      <a:r>
                        <a:rPr lang="en-US" dirty="0" smtClean="0"/>
                        <a:t>Medial</a:t>
                      </a:r>
                      <a:r>
                        <a:rPr lang="en-US" baseline="0" dirty="0" smtClean="0"/>
                        <a:t> and lateral </a:t>
                      </a:r>
                      <a:r>
                        <a:rPr lang="en-US" baseline="0" dirty="0" err="1" smtClean="0"/>
                        <a:t>epicondyles</a:t>
                      </a:r>
                      <a:r>
                        <a:rPr lang="en-US" baseline="0" dirty="0" smtClean="0"/>
                        <a:t> of the femur</a:t>
                      </a:r>
                      <a:endParaRPr lang="en-US" dirty="0"/>
                    </a:p>
                  </a:txBody>
                  <a:tcPr/>
                </a:tc>
                <a:tc rowSpan="3">
                  <a:txBody>
                    <a:bodyPr/>
                    <a:lstStyle/>
                    <a:p>
                      <a:pPr algn="ctr"/>
                      <a:endParaRPr lang="en-US" dirty="0" smtClean="0"/>
                    </a:p>
                    <a:p>
                      <a:pPr algn="ctr"/>
                      <a:endParaRPr lang="en-US" dirty="0" smtClean="0"/>
                    </a:p>
                    <a:p>
                      <a:pPr algn="ctr"/>
                      <a:endParaRPr lang="en-US" dirty="0" smtClean="0"/>
                    </a:p>
                    <a:p>
                      <a:pPr algn="ctr"/>
                      <a:r>
                        <a:rPr lang="en-US" dirty="0" err="1" smtClean="0"/>
                        <a:t>Calcaneal</a:t>
                      </a:r>
                      <a:r>
                        <a:rPr lang="en-US" baseline="0" dirty="0" smtClean="0"/>
                        <a:t> </a:t>
                      </a:r>
                      <a:r>
                        <a:rPr lang="en-US" baseline="0" dirty="0" err="1" smtClean="0"/>
                        <a:t>tuberosity</a:t>
                      </a:r>
                      <a:endParaRPr lang="en-US" dirty="0"/>
                    </a:p>
                  </a:txBody>
                  <a:tcPr/>
                </a:tc>
              </a:tr>
              <a:tr h="749490">
                <a:tc>
                  <a:txBody>
                    <a:bodyPr/>
                    <a:lstStyle/>
                    <a:p>
                      <a:pPr algn="ctr"/>
                      <a:r>
                        <a:rPr lang="en-US" dirty="0" err="1" smtClean="0"/>
                        <a:t>Soleus</a:t>
                      </a:r>
                      <a:endParaRPr lang="en-US" dirty="0"/>
                    </a:p>
                  </a:txBody>
                  <a:tcPr/>
                </a:tc>
                <a:tc>
                  <a:txBody>
                    <a:bodyPr/>
                    <a:lstStyle/>
                    <a:p>
                      <a:pPr algn="ctr"/>
                      <a:r>
                        <a:rPr lang="en-US" dirty="0" smtClean="0"/>
                        <a:t>Head and neck of fibula and </a:t>
                      </a:r>
                      <a:r>
                        <a:rPr lang="en-US" dirty="0" err="1" smtClean="0"/>
                        <a:t>soleal</a:t>
                      </a:r>
                      <a:r>
                        <a:rPr lang="en-US" dirty="0" smtClean="0"/>
                        <a:t> line of tibia</a:t>
                      </a:r>
                      <a:endParaRPr lang="en-US" dirty="0"/>
                    </a:p>
                  </a:txBody>
                  <a:tcPr/>
                </a:tc>
                <a:tc vMerge="1">
                  <a:txBody>
                    <a:bodyPr/>
                    <a:lstStyle/>
                    <a:p>
                      <a:pPr algn="ctr"/>
                      <a:endParaRPr lang="en-US" dirty="0"/>
                    </a:p>
                  </a:txBody>
                  <a:tcPr/>
                </a:tc>
              </a:tr>
              <a:tr h="749490">
                <a:tc>
                  <a:txBody>
                    <a:bodyPr/>
                    <a:lstStyle/>
                    <a:p>
                      <a:pPr algn="ctr"/>
                      <a:r>
                        <a:rPr lang="en-US" dirty="0" err="1" smtClean="0"/>
                        <a:t>Plantaris</a:t>
                      </a:r>
                      <a:endParaRPr lang="en-US" dirty="0"/>
                    </a:p>
                  </a:txBody>
                  <a:tcPr/>
                </a:tc>
                <a:tc>
                  <a:txBody>
                    <a:bodyPr/>
                    <a:lstStyle/>
                    <a:p>
                      <a:pPr algn="ctr"/>
                      <a:r>
                        <a:rPr lang="en-US" dirty="0" smtClean="0"/>
                        <a:t>Lateral </a:t>
                      </a:r>
                      <a:r>
                        <a:rPr lang="en-US" dirty="0" err="1" smtClean="0"/>
                        <a:t>epicondyle</a:t>
                      </a:r>
                      <a:r>
                        <a:rPr lang="en-US" dirty="0" smtClean="0"/>
                        <a:t> of fibula</a:t>
                      </a:r>
                      <a:endParaRPr lang="en-US" dirty="0"/>
                    </a:p>
                  </a:txBody>
                  <a:tcPr/>
                </a:tc>
                <a:tc vMerge="1">
                  <a:txBody>
                    <a:bodyPr/>
                    <a:lstStyle/>
                    <a:p>
                      <a:pPr algn="ctr"/>
                      <a:endParaRPr lang="en-US" dirty="0"/>
                    </a:p>
                  </a:txBody>
                  <a:tcPr/>
                </a:tc>
              </a:tr>
              <a:tr h="983774">
                <a:tc>
                  <a:txBody>
                    <a:bodyPr/>
                    <a:lstStyle/>
                    <a:p>
                      <a:pPr algn="ctr"/>
                      <a:r>
                        <a:rPr lang="en-US" dirty="0" err="1" smtClean="0"/>
                        <a:t>Tibialis</a:t>
                      </a:r>
                      <a:r>
                        <a:rPr lang="en-US" dirty="0" smtClean="0"/>
                        <a:t> posterior</a:t>
                      </a:r>
                      <a:endParaRPr lang="en-US" dirty="0"/>
                    </a:p>
                  </a:txBody>
                  <a:tcPr/>
                </a:tc>
                <a:tc>
                  <a:txBody>
                    <a:bodyPr/>
                    <a:lstStyle/>
                    <a:p>
                      <a:pPr algn="ctr"/>
                      <a:r>
                        <a:rPr lang="en-US" dirty="0" err="1" smtClean="0"/>
                        <a:t>Interosseus</a:t>
                      </a:r>
                      <a:r>
                        <a:rPr lang="en-US" dirty="0" smtClean="0"/>
                        <a:t> membrane</a:t>
                      </a:r>
                      <a:endParaRPr lang="en-US" dirty="0"/>
                    </a:p>
                  </a:txBody>
                  <a:tcPr/>
                </a:tc>
                <a:tc>
                  <a:txBody>
                    <a:bodyPr/>
                    <a:lstStyle/>
                    <a:p>
                      <a:pPr algn="ctr"/>
                      <a:r>
                        <a:rPr lang="en-US" dirty="0" err="1" smtClean="0"/>
                        <a:t>Navicular</a:t>
                      </a:r>
                      <a:r>
                        <a:rPr lang="en-US" dirty="0" smtClean="0"/>
                        <a:t> </a:t>
                      </a:r>
                      <a:r>
                        <a:rPr lang="en-US" dirty="0" err="1" smtClean="0"/>
                        <a:t>tuberosity</a:t>
                      </a:r>
                      <a:r>
                        <a:rPr lang="en-US" dirty="0" smtClean="0"/>
                        <a:t>, cuneiforms, 2</a:t>
                      </a:r>
                      <a:r>
                        <a:rPr lang="en-US" baseline="30000" dirty="0" smtClean="0"/>
                        <a:t>nd</a:t>
                      </a:r>
                      <a:r>
                        <a:rPr lang="en-US" dirty="0" smtClean="0"/>
                        <a:t> to 4</a:t>
                      </a:r>
                      <a:r>
                        <a:rPr lang="en-US" baseline="30000" dirty="0" smtClean="0"/>
                        <a:t>th</a:t>
                      </a:r>
                      <a:r>
                        <a:rPr lang="en-US" dirty="0" smtClean="0"/>
                        <a:t> metatarsals</a:t>
                      </a:r>
                      <a:endParaRPr lang="en-US" dirty="0"/>
                    </a:p>
                  </a:txBody>
                  <a:tcPr/>
                </a:tc>
              </a:tr>
              <a:tr h="749490">
                <a:tc>
                  <a:txBody>
                    <a:bodyPr/>
                    <a:lstStyle/>
                    <a:p>
                      <a:pPr algn="ctr"/>
                      <a:r>
                        <a:rPr lang="en-US" dirty="0" smtClean="0"/>
                        <a:t>Flexor </a:t>
                      </a:r>
                      <a:r>
                        <a:rPr lang="en-US" dirty="0" err="1" smtClean="0"/>
                        <a:t>digitorum</a:t>
                      </a:r>
                      <a:r>
                        <a:rPr lang="en-US" dirty="0" smtClean="0"/>
                        <a:t> </a:t>
                      </a:r>
                      <a:r>
                        <a:rPr lang="en-US" dirty="0" err="1" smtClean="0"/>
                        <a:t>longus</a:t>
                      </a:r>
                      <a:endParaRPr lang="en-US" dirty="0"/>
                    </a:p>
                  </a:txBody>
                  <a:tcPr/>
                </a:tc>
                <a:tc>
                  <a:txBody>
                    <a:bodyPr/>
                    <a:lstStyle/>
                    <a:p>
                      <a:pPr algn="ctr"/>
                      <a:r>
                        <a:rPr lang="en-US" dirty="0" smtClean="0"/>
                        <a:t>Middle third of tibia</a:t>
                      </a:r>
                      <a:endParaRPr lang="en-US" dirty="0"/>
                    </a:p>
                  </a:txBody>
                  <a:tcPr/>
                </a:tc>
                <a:tc>
                  <a:txBody>
                    <a:bodyPr/>
                    <a:lstStyle/>
                    <a:p>
                      <a:pPr algn="ctr"/>
                      <a:r>
                        <a:rPr lang="en-US" dirty="0" smtClean="0"/>
                        <a:t>2</a:t>
                      </a:r>
                      <a:r>
                        <a:rPr lang="en-US" baseline="30000" dirty="0" smtClean="0"/>
                        <a:t>nd</a:t>
                      </a:r>
                      <a:r>
                        <a:rPr lang="en-US" dirty="0" smtClean="0"/>
                        <a:t> to 5</a:t>
                      </a:r>
                      <a:r>
                        <a:rPr lang="en-US" baseline="30000" dirty="0" smtClean="0"/>
                        <a:t>th</a:t>
                      </a:r>
                      <a:r>
                        <a:rPr lang="en-US" dirty="0" smtClean="0"/>
                        <a:t> distal phalanges</a:t>
                      </a:r>
                      <a:endParaRPr lang="en-US" dirty="0"/>
                    </a:p>
                  </a:txBody>
                  <a:tcPr/>
                </a:tc>
              </a:tr>
              <a:tr h="749490">
                <a:tc>
                  <a:txBody>
                    <a:bodyPr/>
                    <a:lstStyle/>
                    <a:p>
                      <a:pPr algn="ctr"/>
                      <a:r>
                        <a:rPr lang="en-US" dirty="0" smtClean="0"/>
                        <a:t>Flexor </a:t>
                      </a:r>
                      <a:r>
                        <a:rPr lang="en-US" dirty="0" err="1" smtClean="0"/>
                        <a:t>hallucis</a:t>
                      </a:r>
                      <a:r>
                        <a:rPr lang="en-US" dirty="0" smtClean="0"/>
                        <a:t> </a:t>
                      </a:r>
                      <a:r>
                        <a:rPr lang="en-US" dirty="0" err="1" smtClean="0"/>
                        <a:t>longus</a:t>
                      </a:r>
                      <a:endParaRPr lang="en-US" dirty="0"/>
                    </a:p>
                  </a:txBody>
                  <a:tcPr/>
                </a:tc>
                <a:tc>
                  <a:txBody>
                    <a:bodyPr/>
                    <a:lstStyle/>
                    <a:p>
                      <a:pPr algn="ctr"/>
                      <a:r>
                        <a:rPr lang="en-US" dirty="0" smtClean="0"/>
                        <a:t>Distal fibula, adjacent </a:t>
                      </a:r>
                      <a:r>
                        <a:rPr lang="en-US" dirty="0" err="1" smtClean="0"/>
                        <a:t>interosseous</a:t>
                      </a:r>
                      <a:endParaRPr lang="en-US" dirty="0"/>
                    </a:p>
                  </a:txBody>
                  <a:tcPr/>
                </a:tc>
                <a:tc>
                  <a:txBody>
                    <a:bodyPr/>
                    <a:lstStyle/>
                    <a:p>
                      <a:pPr algn="ctr"/>
                      <a:r>
                        <a:rPr lang="en-US" dirty="0" smtClean="0"/>
                        <a:t>1</a:t>
                      </a:r>
                      <a:r>
                        <a:rPr lang="en-US" baseline="30000" dirty="0" smtClean="0"/>
                        <a:t>st</a:t>
                      </a:r>
                      <a:r>
                        <a:rPr lang="en-US" dirty="0" smtClean="0"/>
                        <a:t> distal phalanx</a:t>
                      </a:r>
                      <a:endParaRPr lang="en-US" dirty="0"/>
                    </a:p>
                  </a:txBody>
                  <a:tcPr/>
                </a:tc>
              </a:tr>
              <a:tr h="983774">
                <a:tc>
                  <a:txBody>
                    <a:bodyPr/>
                    <a:lstStyle/>
                    <a:p>
                      <a:pPr algn="ctr"/>
                      <a:r>
                        <a:rPr lang="en-US" dirty="0" err="1" smtClean="0"/>
                        <a:t>Popliteus</a:t>
                      </a:r>
                      <a:endParaRPr lang="en-US" dirty="0"/>
                    </a:p>
                  </a:txBody>
                  <a:tcPr/>
                </a:tc>
                <a:tc>
                  <a:txBody>
                    <a:bodyPr/>
                    <a:lstStyle/>
                    <a:p>
                      <a:pPr algn="ctr"/>
                      <a:r>
                        <a:rPr lang="en-US" dirty="0" smtClean="0"/>
                        <a:t>Lateral femoral </a:t>
                      </a:r>
                      <a:r>
                        <a:rPr lang="en-US" dirty="0" err="1" smtClean="0"/>
                        <a:t>condyle</a:t>
                      </a:r>
                      <a:r>
                        <a:rPr lang="en-US" dirty="0" smtClean="0"/>
                        <a:t>, posterior</a:t>
                      </a:r>
                      <a:r>
                        <a:rPr lang="en-US" baseline="0" dirty="0" smtClean="0"/>
                        <a:t> horn of lateral meniscus</a:t>
                      </a:r>
                      <a:endParaRPr lang="en-US" dirty="0"/>
                    </a:p>
                  </a:txBody>
                  <a:tcPr/>
                </a:tc>
                <a:tc>
                  <a:txBody>
                    <a:bodyPr/>
                    <a:lstStyle/>
                    <a:p>
                      <a:pPr algn="ctr"/>
                      <a:r>
                        <a:rPr lang="en-US" dirty="0" smtClean="0"/>
                        <a:t>Posterior tibial surface</a:t>
                      </a:r>
                      <a:endParaRPr lang="en-US" dirty="0"/>
                    </a:p>
                  </a:txBody>
                  <a:tcPr/>
                </a:tc>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1524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Lower Leg: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Tarsal Tunnel</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0" name="Rectangle 9"/>
          <p:cNvSpPr/>
          <p:nvPr/>
        </p:nvSpPr>
        <p:spPr>
          <a:xfrm>
            <a:off x="3877777" y="1287482"/>
            <a:ext cx="5338378" cy="2585323"/>
          </a:xfrm>
          <a:prstGeom prst="rect">
            <a:avLst/>
          </a:prstGeom>
        </p:spPr>
        <p:txBody>
          <a:bodyPr wrap="square">
            <a:spAutoFit/>
          </a:bodyPr>
          <a:lstStyle/>
          <a:p>
            <a:pPr>
              <a:buNone/>
            </a:pPr>
            <a:r>
              <a:rPr lang="en-US" dirty="0" smtClean="0">
                <a:solidFill>
                  <a:srgbClr val="000000"/>
                </a:solidFill>
              </a:rPr>
              <a:t>In the order you come upon them….</a:t>
            </a:r>
          </a:p>
          <a:p>
            <a:r>
              <a:rPr lang="en-US" b="1" dirty="0" smtClean="0">
                <a:solidFill>
                  <a:srgbClr val="000000"/>
                </a:solidFill>
              </a:rPr>
              <a:t>T</a:t>
            </a:r>
            <a:r>
              <a:rPr lang="en-US" dirty="0" smtClean="0">
                <a:solidFill>
                  <a:srgbClr val="000000"/>
                </a:solidFill>
              </a:rPr>
              <a:t>om, </a:t>
            </a:r>
            <a:r>
              <a:rPr lang="en-US" b="1" dirty="0" smtClean="0">
                <a:solidFill>
                  <a:srgbClr val="000000"/>
                </a:solidFill>
              </a:rPr>
              <a:t>D</a:t>
            </a:r>
            <a:r>
              <a:rPr lang="en-US" dirty="0" smtClean="0">
                <a:solidFill>
                  <a:srgbClr val="000000"/>
                </a:solidFill>
              </a:rPr>
              <a:t>ick, </a:t>
            </a:r>
            <a:r>
              <a:rPr lang="en-US" b="1" dirty="0" smtClean="0">
                <a:solidFill>
                  <a:srgbClr val="000000"/>
                </a:solidFill>
              </a:rPr>
              <a:t>A</a:t>
            </a:r>
            <a:r>
              <a:rPr lang="en-US" dirty="0" smtClean="0">
                <a:solidFill>
                  <a:srgbClr val="000000"/>
                </a:solidFill>
              </a:rPr>
              <a:t>nd </a:t>
            </a:r>
            <a:r>
              <a:rPr lang="en-US" b="1" dirty="0" smtClean="0">
                <a:solidFill>
                  <a:srgbClr val="000000"/>
                </a:solidFill>
              </a:rPr>
              <a:t>V</a:t>
            </a:r>
            <a:r>
              <a:rPr lang="en-US" dirty="0" smtClean="0">
                <a:solidFill>
                  <a:srgbClr val="000000"/>
                </a:solidFill>
              </a:rPr>
              <a:t>ery </a:t>
            </a:r>
            <a:r>
              <a:rPr lang="en-US" b="1" dirty="0" smtClean="0">
                <a:solidFill>
                  <a:srgbClr val="000000"/>
                </a:solidFill>
              </a:rPr>
              <a:t>N</a:t>
            </a:r>
            <a:r>
              <a:rPr lang="en-US" dirty="0" smtClean="0">
                <a:solidFill>
                  <a:srgbClr val="000000"/>
                </a:solidFill>
              </a:rPr>
              <a:t>ervous </a:t>
            </a:r>
            <a:r>
              <a:rPr lang="en-US" b="1" dirty="0" smtClean="0">
                <a:solidFill>
                  <a:srgbClr val="000000"/>
                </a:solidFill>
              </a:rPr>
              <a:t>H</a:t>
            </a:r>
            <a:r>
              <a:rPr lang="en-US" dirty="0" smtClean="0">
                <a:solidFill>
                  <a:srgbClr val="000000"/>
                </a:solidFill>
              </a:rPr>
              <a:t>arry</a:t>
            </a:r>
          </a:p>
          <a:p>
            <a:pPr>
              <a:buNone/>
            </a:pPr>
            <a:endParaRPr lang="en-US" dirty="0" smtClean="0">
              <a:solidFill>
                <a:srgbClr val="000000"/>
              </a:solidFill>
            </a:endParaRPr>
          </a:p>
          <a:p>
            <a:pPr>
              <a:buNone/>
            </a:pPr>
            <a:r>
              <a:rPr lang="en-US" b="1" u="sng" dirty="0" err="1" smtClean="0">
                <a:solidFill>
                  <a:schemeClr val="accent6">
                    <a:lumMod val="75000"/>
                  </a:schemeClr>
                </a:solidFill>
              </a:rPr>
              <a:t>T</a:t>
            </a:r>
            <a:r>
              <a:rPr lang="en-US" b="1" dirty="0" err="1" smtClean="0">
                <a:solidFill>
                  <a:schemeClr val="accent6">
                    <a:lumMod val="75000"/>
                  </a:schemeClr>
                </a:solidFill>
              </a:rPr>
              <a:t>ibialis</a:t>
            </a:r>
            <a:r>
              <a:rPr lang="en-US" b="1" dirty="0" smtClean="0">
                <a:solidFill>
                  <a:schemeClr val="accent6">
                    <a:lumMod val="75000"/>
                  </a:schemeClr>
                </a:solidFill>
              </a:rPr>
              <a:t> posterior muscle</a:t>
            </a:r>
          </a:p>
          <a:p>
            <a:pPr>
              <a:buNone/>
            </a:pPr>
            <a:r>
              <a:rPr lang="en-US" b="1" dirty="0" smtClean="0">
                <a:solidFill>
                  <a:srgbClr val="800EBC"/>
                </a:solidFill>
              </a:rPr>
              <a:t>flexor </a:t>
            </a:r>
            <a:r>
              <a:rPr lang="en-US" b="1" u="sng" dirty="0" err="1" smtClean="0">
                <a:solidFill>
                  <a:srgbClr val="800EBC"/>
                </a:solidFill>
              </a:rPr>
              <a:t>D</a:t>
            </a:r>
            <a:r>
              <a:rPr lang="en-US" b="1" dirty="0" err="1" smtClean="0">
                <a:solidFill>
                  <a:srgbClr val="800EBC"/>
                </a:solidFill>
              </a:rPr>
              <a:t>igitorum</a:t>
            </a:r>
            <a:r>
              <a:rPr lang="en-US" b="1" dirty="0" smtClean="0">
                <a:solidFill>
                  <a:srgbClr val="800EBC"/>
                </a:solidFill>
              </a:rPr>
              <a:t> </a:t>
            </a:r>
            <a:r>
              <a:rPr lang="en-US" b="1" dirty="0" err="1" smtClean="0">
                <a:solidFill>
                  <a:srgbClr val="800EBC"/>
                </a:solidFill>
              </a:rPr>
              <a:t>longus</a:t>
            </a:r>
            <a:r>
              <a:rPr lang="en-US" b="1" dirty="0" smtClean="0">
                <a:solidFill>
                  <a:srgbClr val="800EBC"/>
                </a:solidFill>
              </a:rPr>
              <a:t> muscle</a:t>
            </a:r>
          </a:p>
          <a:p>
            <a:pPr>
              <a:buNone/>
            </a:pPr>
            <a:r>
              <a:rPr lang="en-US" b="1" dirty="0" smtClean="0">
                <a:solidFill>
                  <a:srgbClr val="FF0000"/>
                </a:solidFill>
              </a:rPr>
              <a:t>posterior tibial </a:t>
            </a:r>
            <a:r>
              <a:rPr lang="en-US" b="1" u="sng" dirty="0" smtClean="0">
                <a:solidFill>
                  <a:srgbClr val="FF0000"/>
                </a:solidFill>
              </a:rPr>
              <a:t>A</a:t>
            </a:r>
            <a:r>
              <a:rPr lang="en-US" b="1" dirty="0" smtClean="0">
                <a:solidFill>
                  <a:srgbClr val="FF0000"/>
                </a:solidFill>
              </a:rPr>
              <a:t>rtery</a:t>
            </a:r>
          </a:p>
          <a:p>
            <a:pPr>
              <a:buNone/>
            </a:pPr>
            <a:r>
              <a:rPr lang="en-US" b="1" dirty="0" smtClean="0">
                <a:solidFill>
                  <a:srgbClr val="000000"/>
                </a:solidFill>
              </a:rPr>
              <a:t>posterior tibial </a:t>
            </a:r>
            <a:r>
              <a:rPr lang="en-US" b="1" u="sng" dirty="0" smtClean="0">
                <a:solidFill>
                  <a:srgbClr val="000000"/>
                </a:solidFill>
              </a:rPr>
              <a:t>V</a:t>
            </a:r>
            <a:r>
              <a:rPr lang="en-US" b="1" dirty="0" smtClean="0">
                <a:solidFill>
                  <a:srgbClr val="000000"/>
                </a:solidFill>
              </a:rPr>
              <a:t>ein </a:t>
            </a:r>
            <a:r>
              <a:rPr lang="en-US" dirty="0" smtClean="0">
                <a:solidFill>
                  <a:srgbClr val="000000"/>
                </a:solidFill>
              </a:rPr>
              <a:t>(not shown)</a:t>
            </a:r>
            <a:endParaRPr lang="en-US" b="1" dirty="0" smtClean="0">
              <a:solidFill>
                <a:srgbClr val="000000"/>
              </a:solidFill>
            </a:endParaRPr>
          </a:p>
          <a:p>
            <a:pPr>
              <a:buNone/>
            </a:pPr>
            <a:r>
              <a:rPr lang="en-US" b="1" dirty="0" smtClean="0">
                <a:solidFill>
                  <a:srgbClr val="C8CD00"/>
                </a:solidFill>
              </a:rPr>
              <a:t>tibial </a:t>
            </a:r>
            <a:r>
              <a:rPr lang="en-US" b="1" u="sng" dirty="0" smtClean="0">
                <a:solidFill>
                  <a:srgbClr val="C8CD00"/>
                </a:solidFill>
              </a:rPr>
              <a:t>N</a:t>
            </a:r>
            <a:r>
              <a:rPr lang="en-US" b="1" dirty="0" smtClean="0">
                <a:solidFill>
                  <a:srgbClr val="C8CD00"/>
                </a:solidFill>
              </a:rPr>
              <a:t>erve</a:t>
            </a:r>
          </a:p>
          <a:p>
            <a:pPr>
              <a:buNone/>
            </a:pPr>
            <a:r>
              <a:rPr lang="en-US" b="1" dirty="0" smtClean="0">
                <a:solidFill>
                  <a:srgbClr val="77933C"/>
                </a:solidFill>
              </a:rPr>
              <a:t>flexor </a:t>
            </a:r>
            <a:r>
              <a:rPr lang="en-US" b="1" u="sng" dirty="0" err="1" smtClean="0">
                <a:solidFill>
                  <a:srgbClr val="77933C"/>
                </a:solidFill>
              </a:rPr>
              <a:t>H</a:t>
            </a:r>
            <a:r>
              <a:rPr lang="en-US" b="1" dirty="0" err="1" smtClean="0">
                <a:solidFill>
                  <a:srgbClr val="77933C"/>
                </a:solidFill>
              </a:rPr>
              <a:t>allucis</a:t>
            </a:r>
            <a:r>
              <a:rPr lang="en-US" b="1" dirty="0" smtClean="0">
                <a:solidFill>
                  <a:srgbClr val="77933C"/>
                </a:solidFill>
              </a:rPr>
              <a:t> </a:t>
            </a:r>
            <a:r>
              <a:rPr lang="en-US" b="1" dirty="0" err="1" smtClean="0">
                <a:solidFill>
                  <a:srgbClr val="77933C"/>
                </a:solidFill>
              </a:rPr>
              <a:t>longus</a:t>
            </a:r>
            <a:r>
              <a:rPr lang="en-US" b="1" dirty="0" smtClean="0">
                <a:solidFill>
                  <a:srgbClr val="77933C"/>
                </a:solidFill>
              </a:rPr>
              <a:t> muscle</a:t>
            </a:r>
          </a:p>
        </p:txBody>
      </p:sp>
      <p:pic>
        <p:nvPicPr>
          <p:cNvPr id="11" name="Picture 10" descr="Fig._26.18_B.jpg"/>
          <p:cNvPicPr>
            <a:picLocks noChangeAspect="1"/>
          </p:cNvPicPr>
          <p:nvPr/>
        </p:nvPicPr>
        <p:blipFill>
          <a:blip r:embed="rId2"/>
          <a:srcRect t="19899" r="20000" b="38750"/>
          <a:stretch>
            <a:fillRect/>
          </a:stretch>
        </p:blipFill>
        <p:spPr>
          <a:xfrm>
            <a:off x="4343400" y="5410200"/>
            <a:ext cx="2506177" cy="1295400"/>
          </a:xfrm>
          <a:prstGeom prst="rect">
            <a:avLst/>
          </a:prstGeom>
        </p:spPr>
      </p:pic>
      <p:pic>
        <p:nvPicPr>
          <p:cNvPr id="7" name="Picture 6" descr="Fig._27.38(3).jpg"/>
          <p:cNvPicPr>
            <a:picLocks noChangeAspect="1"/>
          </p:cNvPicPr>
          <p:nvPr/>
        </p:nvPicPr>
        <p:blipFill>
          <a:blip r:embed="rId3"/>
          <a:srcRect l="40122" t="3333" r="2490" b="10000"/>
          <a:stretch>
            <a:fillRect/>
          </a:stretch>
        </p:blipFill>
        <p:spPr>
          <a:xfrm>
            <a:off x="0" y="1219200"/>
            <a:ext cx="3733800" cy="5638800"/>
          </a:xfrm>
          <a:prstGeom prst="rect">
            <a:avLst/>
          </a:prstGeom>
          <a:solidFill>
            <a:srgbClr val="FFFF00">
              <a:alpha val="30000"/>
            </a:srgbClr>
          </a:solidFill>
          <a:ln>
            <a:noFill/>
          </a:ln>
        </p:spPr>
      </p:pic>
      <p:grpSp>
        <p:nvGrpSpPr>
          <p:cNvPr id="19" name="Group 18"/>
          <p:cNvGrpSpPr/>
          <p:nvPr/>
        </p:nvGrpSpPr>
        <p:grpSpPr>
          <a:xfrm>
            <a:off x="1234017" y="3069167"/>
            <a:ext cx="1341966" cy="2374900"/>
            <a:chOff x="1234017" y="3069167"/>
            <a:chExt cx="1341966" cy="2374900"/>
          </a:xfrm>
          <a:solidFill>
            <a:schemeClr val="accent6">
              <a:lumMod val="75000"/>
              <a:alpha val="51000"/>
            </a:schemeClr>
          </a:solidFill>
        </p:grpSpPr>
        <p:sp>
          <p:nvSpPr>
            <p:cNvPr id="8" name="Freeform 7"/>
            <p:cNvSpPr/>
            <p:nvPr/>
          </p:nvSpPr>
          <p:spPr>
            <a:xfrm>
              <a:off x="2235200" y="3069167"/>
              <a:ext cx="340783" cy="1504950"/>
            </a:xfrm>
            <a:custGeom>
              <a:avLst/>
              <a:gdLst>
                <a:gd name="connsiteX0" fmla="*/ 19050 w 340783"/>
                <a:gd name="connsiteY0" fmla="*/ 35983 h 1504950"/>
                <a:gd name="connsiteX1" fmla="*/ 139700 w 340783"/>
                <a:gd name="connsiteY1" fmla="*/ 328083 h 1504950"/>
                <a:gd name="connsiteX2" fmla="*/ 260350 w 340783"/>
                <a:gd name="connsiteY2" fmla="*/ 664633 h 1504950"/>
                <a:gd name="connsiteX3" fmla="*/ 336550 w 340783"/>
                <a:gd name="connsiteY3" fmla="*/ 1102783 h 1504950"/>
                <a:gd name="connsiteX4" fmla="*/ 285750 w 340783"/>
                <a:gd name="connsiteY4" fmla="*/ 1445683 h 1504950"/>
                <a:gd name="connsiteX5" fmla="*/ 241300 w 340783"/>
                <a:gd name="connsiteY5" fmla="*/ 1458383 h 1504950"/>
                <a:gd name="connsiteX6" fmla="*/ 152400 w 340783"/>
                <a:gd name="connsiteY6" fmla="*/ 1337733 h 1504950"/>
                <a:gd name="connsiteX7" fmla="*/ 177800 w 340783"/>
                <a:gd name="connsiteY7" fmla="*/ 1248833 h 1504950"/>
                <a:gd name="connsiteX8" fmla="*/ 184150 w 340783"/>
                <a:gd name="connsiteY8" fmla="*/ 1051983 h 1504950"/>
                <a:gd name="connsiteX9" fmla="*/ 139700 w 340783"/>
                <a:gd name="connsiteY9" fmla="*/ 791633 h 1504950"/>
                <a:gd name="connsiteX10" fmla="*/ 120650 w 340783"/>
                <a:gd name="connsiteY10" fmla="*/ 613833 h 1504950"/>
                <a:gd name="connsiteX11" fmla="*/ 76200 w 340783"/>
                <a:gd name="connsiteY11" fmla="*/ 410633 h 1504950"/>
                <a:gd name="connsiteX12" fmla="*/ 25400 w 340783"/>
                <a:gd name="connsiteY12" fmla="*/ 112183 h 1504950"/>
                <a:gd name="connsiteX13" fmla="*/ 19050 w 340783"/>
                <a:gd name="connsiteY13" fmla="*/ 35983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0783" h="1504950">
                  <a:moveTo>
                    <a:pt x="19050" y="35983"/>
                  </a:moveTo>
                  <a:cubicBezTo>
                    <a:pt x="38100" y="71966"/>
                    <a:pt x="99483" y="223308"/>
                    <a:pt x="139700" y="328083"/>
                  </a:cubicBezTo>
                  <a:cubicBezTo>
                    <a:pt x="179917" y="432858"/>
                    <a:pt x="227542" y="535516"/>
                    <a:pt x="260350" y="664633"/>
                  </a:cubicBezTo>
                  <a:cubicBezTo>
                    <a:pt x="293158" y="793750"/>
                    <a:pt x="332317" y="972608"/>
                    <a:pt x="336550" y="1102783"/>
                  </a:cubicBezTo>
                  <a:cubicBezTo>
                    <a:pt x="340783" y="1232958"/>
                    <a:pt x="301625" y="1386416"/>
                    <a:pt x="285750" y="1445683"/>
                  </a:cubicBezTo>
                  <a:cubicBezTo>
                    <a:pt x="269875" y="1504950"/>
                    <a:pt x="263525" y="1476375"/>
                    <a:pt x="241300" y="1458383"/>
                  </a:cubicBezTo>
                  <a:cubicBezTo>
                    <a:pt x="219075" y="1440391"/>
                    <a:pt x="162983" y="1372658"/>
                    <a:pt x="152400" y="1337733"/>
                  </a:cubicBezTo>
                  <a:cubicBezTo>
                    <a:pt x="141817" y="1302808"/>
                    <a:pt x="172508" y="1296458"/>
                    <a:pt x="177800" y="1248833"/>
                  </a:cubicBezTo>
                  <a:cubicBezTo>
                    <a:pt x="183092" y="1201208"/>
                    <a:pt x="190500" y="1128183"/>
                    <a:pt x="184150" y="1051983"/>
                  </a:cubicBezTo>
                  <a:cubicBezTo>
                    <a:pt x="177800" y="975783"/>
                    <a:pt x="150283" y="864658"/>
                    <a:pt x="139700" y="791633"/>
                  </a:cubicBezTo>
                  <a:cubicBezTo>
                    <a:pt x="129117" y="718608"/>
                    <a:pt x="131233" y="677333"/>
                    <a:pt x="120650" y="613833"/>
                  </a:cubicBezTo>
                  <a:cubicBezTo>
                    <a:pt x="110067" y="550333"/>
                    <a:pt x="92075" y="494241"/>
                    <a:pt x="76200" y="410633"/>
                  </a:cubicBezTo>
                  <a:cubicBezTo>
                    <a:pt x="60325" y="327025"/>
                    <a:pt x="37042" y="176741"/>
                    <a:pt x="25400" y="112183"/>
                  </a:cubicBezTo>
                  <a:cubicBezTo>
                    <a:pt x="13758" y="47625"/>
                    <a:pt x="0" y="0"/>
                    <a:pt x="19050" y="35983"/>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1234017" y="4940300"/>
              <a:ext cx="651933" cy="503767"/>
            </a:xfrm>
            <a:custGeom>
              <a:avLst/>
              <a:gdLst>
                <a:gd name="connsiteX0" fmla="*/ 645583 w 651933"/>
                <a:gd name="connsiteY0" fmla="*/ 165100 h 503767"/>
                <a:gd name="connsiteX1" fmla="*/ 563033 w 651933"/>
                <a:gd name="connsiteY1" fmla="*/ 19050 h 503767"/>
                <a:gd name="connsiteX2" fmla="*/ 518583 w 651933"/>
                <a:gd name="connsiteY2" fmla="*/ 50800 h 503767"/>
                <a:gd name="connsiteX3" fmla="*/ 340783 w 651933"/>
                <a:gd name="connsiteY3" fmla="*/ 165100 h 503767"/>
                <a:gd name="connsiteX4" fmla="*/ 93133 w 651933"/>
                <a:gd name="connsiteY4" fmla="*/ 336550 h 503767"/>
                <a:gd name="connsiteX5" fmla="*/ 4233 w 651933"/>
                <a:gd name="connsiteY5" fmla="*/ 412750 h 503767"/>
                <a:gd name="connsiteX6" fmla="*/ 118533 w 651933"/>
                <a:gd name="connsiteY6" fmla="*/ 450850 h 503767"/>
                <a:gd name="connsiteX7" fmla="*/ 201083 w 651933"/>
                <a:gd name="connsiteY7" fmla="*/ 488950 h 503767"/>
                <a:gd name="connsiteX8" fmla="*/ 410633 w 651933"/>
                <a:gd name="connsiteY8" fmla="*/ 361950 h 503767"/>
                <a:gd name="connsiteX9" fmla="*/ 601133 w 651933"/>
                <a:gd name="connsiteY9" fmla="*/ 222250 h 503767"/>
                <a:gd name="connsiteX10" fmla="*/ 645583 w 651933"/>
                <a:gd name="connsiteY10" fmla="*/ 165100 h 50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933" h="503767">
                  <a:moveTo>
                    <a:pt x="645583" y="165100"/>
                  </a:moveTo>
                  <a:cubicBezTo>
                    <a:pt x="639233" y="131233"/>
                    <a:pt x="584199" y="38100"/>
                    <a:pt x="563033" y="19050"/>
                  </a:cubicBezTo>
                  <a:cubicBezTo>
                    <a:pt x="541867" y="0"/>
                    <a:pt x="555625" y="26458"/>
                    <a:pt x="518583" y="50800"/>
                  </a:cubicBezTo>
                  <a:cubicBezTo>
                    <a:pt x="481541" y="75142"/>
                    <a:pt x="411691" y="117475"/>
                    <a:pt x="340783" y="165100"/>
                  </a:cubicBezTo>
                  <a:cubicBezTo>
                    <a:pt x="269875" y="212725"/>
                    <a:pt x="149225" y="295275"/>
                    <a:pt x="93133" y="336550"/>
                  </a:cubicBezTo>
                  <a:cubicBezTo>
                    <a:pt x="37041" y="377825"/>
                    <a:pt x="0" y="393700"/>
                    <a:pt x="4233" y="412750"/>
                  </a:cubicBezTo>
                  <a:cubicBezTo>
                    <a:pt x="8466" y="431800"/>
                    <a:pt x="85725" y="438150"/>
                    <a:pt x="118533" y="450850"/>
                  </a:cubicBezTo>
                  <a:cubicBezTo>
                    <a:pt x="151341" y="463550"/>
                    <a:pt x="152400" y="503767"/>
                    <a:pt x="201083" y="488950"/>
                  </a:cubicBezTo>
                  <a:cubicBezTo>
                    <a:pt x="249766" y="474133"/>
                    <a:pt x="343958" y="406400"/>
                    <a:pt x="410633" y="361950"/>
                  </a:cubicBezTo>
                  <a:cubicBezTo>
                    <a:pt x="477308" y="317500"/>
                    <a:pt x="563033" y="248708"/>
                    <a:pt x="601133" y="222250"/>
                  </a:cubicBezTo>
                  <a:cubicBezTo>
                    <a:pt x="639233" y="195792"/>
                    <a:pt x="651933" y="198967"/>
                    <a:pt x="645583" y="16510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1795992" y="4421717"/>
              <a:ext cx="722841" cy="698500"/>
            </a:xfrm>
            <a:custGeom>
              <a:avLst/>
              <a:gdLst>
                <a:gd name="connsiteX0" fmla="*/ 705908 w 722841"/>
                <a:gd name="connsiteY0" fmla="*/ 194733 h 698500"/>
                <a:gd name="connsiteX1" fmla="*/ 680508 w 722841"/>
                <a:gd name="connsiteY1" fmla="*/ 124883 h 698500"/>
                <a:gd name="connsiteX2" fmla="*/ 578908 w 722841"/>
                <a:gd name="connsiteY2" fmla="*/ 4233 h 698500"/>
                <a:gd name="connsiteX3" fmla="*/ 540808 w 722841"/>
                <a:gd name="connsiteY3" fmla="*/ 99483 h 698500"/>
                <a:gd name="connsiteX4" fmla="*/ 483658 w 722841"/>
                <a:gd name="connsiteY4" fmla="*/ 175683 h 698500"/>
                <a:gd name="connsiteX5" fmla="*/ 312208 w 722841"/>
                <a:gd name="connsiteY5" fmla="*/ 321733 h 698500"/>
                <a:gd name="connsiteX6" fmla="*/ 121708 w 722841"/>
                <a:gd name="connsiteY6" fmla="*/ 461433 h 698500"/>
                <a:gd name="connsiteX7" fmla="*/ 7408 w 722841"/>
                <a:gd name="connsiteY7" fmla="*/ 537633 h 698500"/>
                <a:gd name="connsiteX8" fmla="*/ 77258 w 722841"/>
                <a:gd name="connsiteY8" fmla="*/ 626533 h 698500"/>
                <a:gd name="connsiteX9" fmla="*/ 89958 w 722841"/>
                <a:gd name="connsiteY9" fmla="*/ 690033 h 698500"/>
                <a:gd name="connsiteX10" fmla="*/ 280458 w 722841"/>
                <a:gd name="connsiteY10" fmla="*/ 575733 h 698500"/>
                <a:gd name="connsiteX11" fmla="*/ 445558 w 722841"/>
                <a:gd name="connsiteY11" fmla="*/ 467783 h 698500"/>
                <a:gd name="connsiteX12" fmla="*/ 578908 w 722841"/>
                <a:gd name="connsiteY12" fmla="*/ 353483 h 698500"/>
                <a:gd name="connsiteX13" fmla="*/ 705908 w 722841"/>
                <a:gd name="connsiteY13" fmla="*/ 194733 h 69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2841" h="698500">
                  <a:moveTo>
                    <a:pt x="705908" y="194733"/>
                  </a:moveTo>
                  <a:cubicBezTo>
                    <a:pt x="722841" y="156633"/>
                    <a:pt x="701675" y="156633"/>
                    <a:pt x="680508" y="124883"/>
                  </a:cubicBezTo>
                  <a:cubicBezTo>
                    <a:pt x="659341" y="93133"/>
                    <a:pt x="602191" y="8466"/>
                    <a:pt x="578908" y="4233"/>
                  </a:cubicBezTo>
                  <a:cubicBezTo>
                    <a:pt x="555625" y="0"/>
                    <a:pt x="556683" y="70908"/>
                    <a:pt x="540808" y="99483"/>
                  </a:cubicBezTo>
                  <a:cubicBezTo>
                    <a:pt x="524933" y="128058"/>
                    <a:pt x="521758" y="138641"/>
                    <a:pt x="483658" y="175683"/>
                  </a:cubicBezTo>
                  <a:cubicBezTo>
                    <a:pt x="445558" y="212725"/>
                    <a:pt x="372533" y="274108"/>
                    <a:pt x="312208" y="321733"/>
                  </a:cubicBezTo>
                  <a:cubicBezTo>
                    <a:pt x="251883" y="369358"/>
                    <a:pt x="172508" y="425450"/>
                    <a:pt x="121708" y="461433"/>
                  </a:cubicBezTo>
                  <a:cubicBezTo>
                    <a:pt x="70908" y="497416"/>
                    <a:pt x="14816" y="510116"/>
                    <a:pt x="7408" y="537633"/>
                  </a:cubicBezTo>
                  <a:cubicBezTo>
                    <a:pt x="0" y="565150"/>
                    <a:pt x="63500" y="601133"/>
                    <a:pt x="77258" y="626533"/>
                  </a:cubicBezTo>
                  <a:cubicBezTo>
                    <a:pt x="91016" y="651933"/>
                    <a:pt x="56091" y="698500"/>
                    <a:pt x="89958" y="690033"/>
                  </a:cubicBezTo>
                  <a:cubicBezTo>
                    <a:pt x="123825" y="681566"/>
                    <a:pt x="221191" y="612775"/>
                    <a:pt x="280458" y="575733"/>
                  </a:cubicBezTo>
                  <a:cubicBezTo>
                    <a:pt x="339725" y="538691"/>
                    <a:pt x="395816" y="504825"/>
                    <a:pt x="445558" y="467783"/>
                  </a:cubicBezTo>
                  <a:cubicBezTo>
                    <a:pt x="495300" y="430741"/>
                    <a:pt x="536575" y="401108"/>
                    <a:pt x="578908" y="353483"/>
                  </a:cubicBezTo>
                  <a:cubicBezTo>
                    <a:pt x="621241" y="305858"/>
                    <a:pt x="688975" y="232833"/>
                    <a:pt x="705908" y="194733"/>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449917" y="1169458"/>
            <a:ext cx="1237191" cy="4302125"/>
            <a:chOff x="1449917" y="1169458"/>
            <a:chExt cx="1237191" cy="4302125"/>
          </a:xfrm>
          <a:solidFill>
            <a:srgbClr val="800EBC">
              <a:alpha val="30000"/>
            </a:srgbClr>
          </a:solidFill>
        </p:grpSpPr>
        <p:sp>
          <p:nvSpPr>
            <p:cNvPr id="15" name="Freeform 14"/>
            <p:cNvSpPr/>
            <p:nvPr/>
          </p:nvSpPr>
          <p:spPr>
            <a:xfrm>
              <a:off x="2093383" y="1169458"/>
              <a:ext cx="593725" cy="3533775"/>
            </a:xfrm>
            <a:custGeom>
              <a:avLst/>
              <a:gdLst>
                <a:gd name="connsiteX0" fmla="*/ 21167 w 593725"/>
                <a:gd name="connsiteY0" fmla="*/ 56092 h 3533775"/>
                <a:gd name="connsiteX1" fmla="*/ 8467 w 593725"/>
                <a:gd name="connsiteY1" fmla="*/ 386292 h 3533775"/>
                <a:gd name="connsiteX2" fmla="*/ 33867 w 593725"/>
                <a:gd name="connsiteY2" fmla="*/ 951442 h 3533775"/>
                <a:gd name="connsiteX3" fmla="*/ 65617 w 593725"/>
                <a:gd name="connsiteY3" fmla="*/ 1510242 h 3533775"/>
                <a:gd name="connsiteX4" fmla="*/ 205317 w 593725"/>
                <a:gd name="connsiteY4" fmla="*/ 1986492 h 3533775"/>
                <a:gd name="connsiteX5" fmla="*/ 370417 w 593725"/>
                <a:gd name="connsiteY5" fmla="*/ 2462742 h 3533775"/>
                <a:gd name="connsiteX6" fmla="*/ 452967 w 593725"/>
                <a:gd name="connsiteY6" fmla="*/ 2653242 h 3533775"/>
                <a:gd name="connsiteX7" fmla="*/ 484717 w 593725"/>
                <a:gd name="connsiteY7" fmla="*/ 2932642 h 3533775"/>
                <a:gd name="connsiteX8" fmla="*/ 446617 w 593725"/>
                <a:gd name="connsiteY8" fmla="*/ 3332692 h 3533775"/>
                <a:gd name="connsiteX9" fmla="*/ 402167 w 593725"/>
                <a:gd name="connsiteY9" fmla="*/ 3402542 h 3533775"/>
                <a:gd name="connsiteX10" fmla="*/ 465667 w 593725"/>
                <a:gd name="connsiteY10" fmla="*/ 3523192 h 3533775"/>
                <a:gd name="connsiteX11" fmla="*/ 510117 w 593725"/>
                <a:gd name="connsiteY11" fmla="*/ 3466042 h 3533775"/>
                <a:gd name="connsiteX12" fmla="*/ 573617 w 593725"/>
                <a:gd name="connsiteY12" fmla="*/ 3224742 h 3533775"/>
                <a:gd name="connsiteX13" fmla="*/ 592667 w 593725"/>
                <a:gd name="connsiteY13" fmla="*/ 2742142 h 3533775"/>
                <a:gd name="connsiteX14" fmla="*/ 567267 w 593725"/>
                <a:gd name="connsiteY14" fmla="*/ 2354792 h 3533775"/>
                <a:gd name="connsiteX15" fmla="*/ 535517 w 593725"/>
                <a:gd name="connsiteY15" fmla="*/ 2043642 h 3533775"/>
                <a:gd name="connsiteX16" fmla="*/ 414867 w 593725"/>
                <a:gd name="connsiteY16" fmla="*/ 1535642 h 3533775"/>
                <a:gd name="connsiteX17" fmla="*/ 300567 w 593725"/>
                <a:gd name="connsiteY17" fmla="*/ 849842 h 3533775"/>
                <a:gd name="connsiteX18" fmla="*/ 186267 w 593725"/>
                <a:gd name="connsiteY18" fmla="*/ 252942 h 3533775"/>
                <a:gd name="connsiteX19" fmla="*/ 148167 w 593725"/>
                <a:gd name="connsiteY19" fmla="*/ 62442 h 3533775"/>
                <a:gd name="connsiteX20" fmla="*/ 135467 w 593725"/>
                <a:gd name="connsiteY20" fmla="*/ 49742 h 3533775"/>
                <a:gd name="connsiteX21" fmla="*/ 21167 w 593725"/>
                <a:gd name="connsiteY21" fmla="*/ 56092 h 353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3725" h="3533775">
                  <a:moveTo>
                    <a:pt x="21167" y="56092"/>
                  </a:moveTo>
                  <a:cubicBezTo>
                    <a:pt x="0" y="112184"/>
                    <a:pt x="6350" y="237067"/>
                    <a:pt x="8467" y="386292"/>
                  </a:cubicBezTo>
                  <a:cubicBezTo>
                    <a:pt x="10584" y="535517"/>
                    <a:pt x="24342" y="764117"/>
                    <a:pt x="33867" y="951442"/>
                  </a:cubicBezTo>
                  <a:cubicBezTo>
                    <a:pt x="43392" y="1138767"/>
                    <a:pt x="37042" y="1337734"/>
                    <a:pt x="65617" y="1510242"/>
                  </a:cubicBezTo>
                  <a:cubicBezTo>
                    <a:pt x="94192" y="1682750"/>
                    <a:pt x="154517" y="1827742"/>
                    <a:pt x="205317" y="1986492"/>
                  </a:cubicBezTo>
                  <a:cubicBezTo>
                    <a:pt x="256117" y="2145242"/>
                    <a:pt x="329142" y="2351617"/>
                    <a:pt x="370417" y="2462742"/>
                  </a:cubicBezTo>
                  <a:cubicBezTo>
                    <a:pt x="411692" y="2573867"/>
                    <a:pt x="433917" y="2574925"/>
                    <a:pt x="452967" y="2653242"/>
                  </a:cubicBezTo>
                  <a:cubicBezTo>
                    <a:pt x="472017" y="2731559"/>
                    <a:pt x="485775" y="2819400"/>
                    <a:pt x="484717" y="2932642"/>
                  </a:cubicBezTo>
                  <a:cubicBezTo>
                    <a:pt x="483659" y="3045884"/>
                    <a:pt x="460375" y="3254375"/>
                    <a:pt x="446617" y="3332692"/>
                  </a:cubicBezTo>
                  <a:cubicBezTo>
                    <a:pt x="432859" y="3411009"/>
                    <a:pt x="398992" y="3370792"/>
                    <a:pt x="402167" y="3402542"/>
                  </a:cubicBezTo>
                  <a:cubicBezTo>
                    <a:pt x="405342" y="3434292"/>
                    <a:pt x="447675" y="3512609"/>
                    <a:pt x="465667" y="3523192"/>
                  </a:cubicBezTo>
                  <a:cubicBezTo>
                    <a:pt x="483659" y="3533775"/>
                    <a:pt x="492125" y="3515784"/>
                    <a:pt x="510117" y="3466042"/>
                  </a:cubicBezTo>
                  <a:cubicBezTo>
                    <a:pt x="528109" y="3416300"/>
                    <a:pt x="559859" y="3345392"/>
                    <a:pt x="573617" y="3224742"/>
                  </a:cubicBezTo>
                  <a:cubicBezTo>
                    <a:pt x="587375" y="3104092"/>
                    <a:pt x="593725" y="2887134"/>
                    <a:pt x="592667" y="2742142"/>
                  </a:cubicBezTo>
                  <a:cubicBezTo>
                    <a:pt x="591609" y="2597150"/>
                    <a:pt x="576792" y="2471209"/>
                    <a:pt x="567267" y="2354792"/>
                  </a:cubicBezTo>
                  <a:cubicBezTo>
                    <a:pt x="557742" y="2238375"/>
                    <a:pt x="560917" y="2180167"/>
                    <a:pt x="535517" y="2043642"/>
                  </a:cubicBezTo>
                  <a:cubicBezTo>
                    <a:pt x="510117" y="1907117"/>
                    <a:pt x="454025" y="1734609"/>
                    <a:pt x="414867" y="1535642"/>
                  </a:cubicBezTo>
                  <a:cubicBezTo>
                    <a:pt x="375709" y="1336675"/>
                    <a:pt x="338667" y="1063625"/>
                    <a:pt x="300567" y="849842"/>
                  </a:cubicBezTo>
                  <a:cubicBezTo>
                    <a:pt x="262467" y="636059"/>
                    <a:pt x="211667" y="384175"/>
                    <a:pt x="186267" y="252942"/>
                  </a:cubicBezTo>
                  <a:cubicBezTo>
                    <a:pt x="160867" y="121709"/>
                    <a:pt x="156634" y="96309"/>
                    <a:pt x="148167" y="62442"/>
                  </a:cubicBezTo>
                  <a:cubicBezTo>
                    <a:pt x="139700" y="28575"/>
                    <a:pt x="153459" y="51859"/>
                    <a:pt x="135467" y="49742"/>
                  </a:cubicBezTo>
                  <a:cubicBezTo>
                    <a:pt x="117475" y="47625"/>
                    <a:pt x="42334" y="0"/>
                    <a:pt x="21167" y="56092"/>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1869017" y="4615392"/>
              <a:ext cx="695325" cy="600075"/>
            </a:xfrm>
            <a:custGeom>
              <a:avLst/>
              <a:gdLst>
                <a:gd name="connsiteX0" fmla="*/ 639233 w 695325"/>
                <a:gd name="connsiteY0" fmla="*/ 1058 h 600075"/>
                <a:gd name="connsiteX1" fmla="*/ 690033 w 695325"/>
                <a:gd name="connsiteY1" fmla="*/ 83608 h 600075"/>
                <a:gd name="connsiteX2" fmla="*/ 607483 w 695325"/>
                <a:gd name="connsiteY2" fmla="*/ 191558 h 600075"/>
                <a:gd name="connsiteX3" fmla="*/ 442383 w 695325"/>
                <a:gd name="connsiteY3" fmla="*/ 350308 h 600075"/>
                <a:gd name="connsiteX4" fmla="*/ 143933 w 695325"/>
                <a:gd name="connsiteY4" fmla="*/ 559858 h 600075"/>
                <a:gd name="connsiteX5" fmla="*/ 86783 w 695325"/>
                <a:gd name="connsiteY5" fmla="*/ 591608 h 600075"/>
                <a:gd name="connsiteX6" fmla="*/ 55033 w 695325"/>
                <a:gd name="connsiteY6" fmla="*/ 547158 h 600075"/>
                <a:gd name="connsiteX7" fmla="*/ 23283 w 695325"/>
                <a:gd name="connsiteY7" fmla="*/ 515408 h 600075"/>
                <a:gd name="connsiteX8" fmla="*/ 194733 w 695325"/>
                <a:gd name="connsiteY8" fmla="*/ 407458 h 600075"/>
                <a:gd name="connsiteX9" fmla="*/ 429683 w 695325"/>
                <a:gd name="connsiteY9" fmla="*/ 229658 h 600075"/>
                <a:gd name="connsiteX10" fmla="*/ 594783 w 695325"/>
                <a:gd name="connsiteY10" fmla="*/ 77258 h 600075"/>
                <a:gd name="connsiteX11" fmla="*/ 639233 w 695325"/>
                <a:gd name="connsiteY11" fmla="*/ 1058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5325" h="600075">
                  <a:moveTo>
                    <a:pt x="639233" y="1058"/>
                  </a:moveTo>
                  <a:cubicBezTo>
                    <a:pt x="655108" y="2116"/>
                    <a:pt x="695325" y="51858"/>
                    <a:pt x="690033" y="83608"/>
                  </a:cubicBezTo>
                  <a:cubicBezTo>
                    <a:pt x="684741" y="115358"/>
                    <a:pt x="648758" y="147108"/>
                    <a:pt x="607483" y="191558"/>
                  </a:cubicBezTo>
                  <a:cubicBezTo>
                    <a:pt x="566208" y="236008"/>
                    <a:pt x="519641" y="288925"/>
                    <a:pt x="442383" y="350308"/>
                  </a:cubicBezTo>
                  <a:cubicBezTo>
                    <a:pt x="365125" y="411691"/>
                    <a:pt x="203200" y="519641"/>
                    <a:pt x="143933" y="559858"/>
                  </a:cubicBezTo>
                  <a:cubicBezTo>
                    <a:pt x="84666" y="600075"/>
                    <a:pt x="101600" y="593725"/>
                    <a:pt x="86783" y="591608"/>
                  </a:cubicBezTo>
                  <a:cubicBezTo>
                    <a:pt x="71966" y="589491"/>
                    <a:pt x="65616" y="559858"/>
                    <a:pt x="55033" y="547158"/>
                  </a:cubicBezTo>
                  <a:cubicBezTo>
                    <a:pt x="44450" y="534458"/>
                    <a:pt x="0" y="538691"/>
                    <a:pt x="23283" y="515408"/>
                  </a:cubicBezTo>
                  <a:cubicBezTo>
                    <a:pt x="46566" y="492125"/>
                    <a:pt x="127000" y="455083"/>
                    <a:pt x="194733" y="407458"/>
                  </a:cubicBezTo>
                  <a:cubicBezTo>
                    <a:pt x="262466" y="359833"/>
                    <a:pt x="363008" y="284691"/>
                    <a:pt x="429683" y="229658"/>
                  </a:cubicBezTo>
                  <a:cubicBezTo>
                    <a:pt x="496358" y="174625"/>
                    <a:pt x="560916" y="114300"/>
                    <a:pt x="594783" y="77258"/>
                  </a:cubicBezTo>
                  <a:cubicBezTo>
                    <a:pt x="628650" y="40216"/>
                    <a:pt x="623358" y="0"/>
                    <a:pt x="639233" y="1058"/>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1449917" y="5136092"/>
              <a:ext cx="510116" cy="335491"/>
            </a:xfrm>
            <a:custGeom>
              <a:avLst/>
              <a:gdLst>
                <a:gd name="connsiteX0" fmla="*/ 486833 w 510116"/>
                <a:gd name="connsiteY0" fmla="*/ 83608 h 335491"/>
                <a:gd name="connsiteX1" fmla="*/ 436033 w 510116"/>
                <a:gd name="connsiteY1" fmla="*/ 1058 h 335491"/>
                <a:gd name="connsiteX2" fmla="*/ 302683 w 510116"/>
                <a:gd name="connsiteY2" fmla="*/ 89958 h 335491"/>
                <a:gd name="connsiteX3" fmla="*/ 131233 w 510116"/>
                <a:gd name="connsiteY3" fmla="*/ 210608 h 335491"/>
                <a:gd name="connsiteX4" fmla="*/ 4233 w 510116"/>
                <a:gd name="connsiteY4" fmla="*/ 293158 h 335491"/>
                <a:gd name="connsiteX5" fmla="*/ 105833 w 510116"/>
                <a:gd name="connsiteY5" fmla="*/ 324908 h 335491"/>
                <a:gd name="connsiteX6" fmla="*/ 296333 w 510116"/>
                <a:gd name="connsiteY6" fmla="*/ 229658 h 335491"/>
                <a:gd name="connsiteX7" fmla="*/ 486833 w 510116"/>
                <a:gd name="connsiteY7" fmla="*/ 83608 h 33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116" h="335491">
                  <a:moveTo>
                    <a:pt x="486833" y="83608"/>
                  </a:moveTo>
                  <a:cubicBezTo>
                    <a:pt x="510116" y="45508"/>
                    <a:pt x="466725" y="0"/>
                    <a:pt x="436033" y="1058"/>
                  </a:cubicBezTo>
                  <a:cubicBezTo>
                    <a:pt x="405341" y="2116"/>
                    <a:pt x="353483" y="55033"/>
                    <a:pt x="302683" y="89958"/>
                  </a:cubicBezTo>
                  <a:cubicBezTo>
                    <a:pt x="251883" y="124883"/>
                    <a:pt x="180975" y="176741"/>
                    <a:pt x="131233" y="210608"/>
                  </a:cubicBezTo>
                  <a:cubicBezTo>
                    <a:pt x="81491" y="244475"/>
                    <a:pt x="8466" y="274108"/>
                    <a:pt x="4233" y="293158"/>
                  </a:cubicBezTo>
                  <a:cubicBezTo>
                    <a:pt x="0" y="312208"/>
                    <a:pt x="57150" y="335491"/>
                    <a:pt x="105833" y="324908"/>
                  </a:cubicBezTo>
                  <a:cubicBezTo>
                    <a:pt x="154516" y="314325"/>
                    <a:pt x="232833" y="265641"/>
                    <a:pt x="296333" y="229658"/>
                  </a:cubicBezTo>
                  <a:cubicBezTo>
                    <a:pt x="359833" y="193675"/>
                    <a:pt x="463550" y="121708"/>
                    <a:pt x="486833" y="83608"/>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1193800" y="3564467"/>
            <a:ext cx="1664758" cy="2260599"/>
            <a:chOff x="1193800" y="3564467"/>
            <a:chExt cx="1664758" cy="2260599"/>
          </a:xfrm>
          <a:solidFill>
            <a:srgbClr val="00F400">
              <a:alpha val="30000"/>
            </a:srgbClr>
          </a:solidFill>
        </p:grpSpPr>
        <p:sp>
          <p:nvSpPr>
            <p:cNvPr id="24" name="Freeform 23"/>
            <p:cNvSpPr/>
            <p:nvPr/>
          </p:nvSpPr>
          <p:spPr>
            <a:xfrm>
              <a:off x="2754842" y="3564467"/>
              <a:ext cx="103716" cy="1000125"/>
            </a:xfrm>
            <a:custGeom>
              <a:avLst/>
              <a:gdLst>
                <a:gd name="connsiteX0" fmla="*/ 26458 w 103716"/>
                <a:gd name="connsiteY0" fmla="*/ 29633 h 1000125"/>
                <a:gd name="connsiteX1" fmla="*/ 77258 w 103716"/>
                <a:gd name="connsiteY1" fmla="*/ 169333 h 1000125"/>
                <a:gd name="connsiteX2" fmla="*/ 64558 w 103716"/>
                <a:gd name="connsiteY2" fmla="*/ 264583 h 1000125"/>
                <a:gd name="connsiteX3" fmla="*/ 64558 w 103716"/>
                <a:gd name="connsiteY3" fmla="*/ 461433 h 1000125"/>
                <a:gd name="connsiteX4" fmla="*/ 77258 w 103716"/>
                <a:gd name="connsiteY4" fmla="*/ 677333 h 1000125"/>
                <a:gd name="connsiteX5" fmla="*/ 102658 w 103716"/>
                <a:gd name="connsiteY5" fmla="*/ 810683 h 1000125"/>
                <a:gd name="connsiteX6" fmla="*/ 83608 w 103716"/>
                <a:gd name="connsiteY6" fmla="*/ 994833 h 1000125"/>
                <a:gd name="connsiteX7" fmla="*/ 7408 w 103716"/>
                <a:gd name="connsiteY7" fmla="*/ 842433 h 1000125"/>
                <a:gd name="connsiteX8" fmla="*/ 39158 w 103716"/>
                <a:gd name="connsiteY8" fmla="*/ 721783 h 1000125"/>
                <a:gd name="connsiteX9" fmla="*/ 39158 w 103716"/>
                <a:gd name="connsiteY9" fmla="*/ 588433 h 1000125"/>
                <a:gd name="connsiteX10" fmla="*/ 32808 w 103716"/>
                <a:gd name="connsiteY10" fmla="*/ 347133 h 1000125"/>
                <a:gd name="connsiteX11" fmla="*/ 26458 w 103716"/>
                <a:gd name="connsiteY11" fmla="*/ 29633 h 100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16" h="1000125">
                  <a:moveTo>
                    <a:pt x="26458" y="29633"/>
                  </a:moveTo>
                  <a:cubicBezTo>
                    <a:pt x="33866" y="0"/>
                    <a:pt x="70908" y="130175"/>
                    <a:pt x="77258" y="169333"/>
                  </a:cubicBezTo>
                  <a:cubicBezTo>
                    <a:pt x="83608" y="208491"/>
                    <a:pt x="66675" y="215900"/>
                    <a:pt x="64558" y="264583"/>
                  </a:cubicBezTo>
                  <a:cubicBezTo>
                    <a:pt x="62441" y="313266"/>
                    <a:pt x="62441" y="392641"/>
                    <a:pt x="64558" y="461433"/>
                  </a:cubicBezTo>
                  <a:cubicBezTo>
                    <a:pt x="66675" y="530225"/>
                    <a:pt x="70908" y="619125"/>
                    <a:pt x="77258" y="677333"/>
                  </a:cubicBezTo>
                  <a:cubicBezTo>
                    <a:pt x="83608" y="735541"/>
                    <a:pt x="101600" y="757766"/>
                    <a:pt x="102658" y="810683"/>
                  </a:cubicBezTo>
                  <a:cubicBezTo>
                    <a:pt x="103716" y="863600"/>
                    <a:pt x="99483" y="989541"/>
                    <a:pt x="83608" y="994833"/>
                  </a:cubicBezTo>
                  <a:cubicBezTo>
                    <a:pt x="67733" y="1000125"/>
                    <a:pt x="14816" y="887941"/>
                    <a:pt x="7408" y="842433"/>
                  </a:cubicBezTo>
                  <a:cubicBezTo>
                    <a:pt x="0" y="796925"/>
                    <a:pt x="33866" y="764116"/>
                    <a:pt x="39158" y="721783"/>
                  </a:cubicBezTo>
                  <a:cubicBezTo>
                    <a:pt x="44450" y="679450"/>
                    <a:pt x="40216" y="650875"/>
                    <a:pt x="39158" y="588433"/>
                  </a:cubicBezTo>
                  <a:cubicBezTo>
                    <a:pt x="38100" y="525991"/>
                    <a:pt x="35983" y="433916"/>
                    <a:pt x="32808" y="347133"/>
                  </a:cubicBezTo>
                  <a:cubicBezTo>
                    <a:pt x="29633" y="260350"/>
                    <a:pt x="19050" y="59266"/>
                    <a:pt x="26458" y="29633"/>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2746375" y="4529667"/>
              <a:ext cx="81492" cy="184150"/>
            </a:xfrm>
            <a:custGeom>
              <a:avLst/>
              <a:gdLst>
                <a:gd name="connsiteX0" fmla="*/ 3175 w 81492"/>
                <a:gd name="connsiteY0" fmla="*/ 10583 h 184150"/>
                <a:gd name="connsiteX1" fmla="*/ 73025 w 81492"/>
                <a:gd name="connsiteY1" fmla="*/ 105833 h 184150"/>
                <a:gd name="connsiteX2" fmla="*/ 53975 w 81492"/>
                <a:gd name="connsiteY2" fmla="*/ 169333 h 184150"/>
                <a:gd name="connsiteX3" fmla="*/ 3175 w 81492"/>
                <a:gd name="connsiteY3" fmla="*/ 10583 h 184150"/>
              </a:gdLst>
              <a:ahLst/>
              <a:cxnLst>
                <a:cxn ang="0">
                  <a:pos x="connsiteX0" y="connsiteY0"/>
                </a:cxn>
                <a:cxn ang="0">
                  <a:pos x="connsiteX1" y="connsiteY1"/>
                </a:cxn>
                <a:cxn ang="0">
                  <a:pos x="connsiteX2" y="connsiteY2"/>
                </a:cxn>
                <a:cxn ang="0">
                  <a:pos x="connsiteX3" y="connsiteY3"/>
                </a:cxn>
              </a:cxnLst>
              <a:rect l="l" t="t" r="r" b="b"/>
              <a:pathLst>
                <a:path w="81492" h="184150">
                  <a:moveTo>
                    <a:pt x="3175" y="10583"/>
                  </a:moveTo>
                  <a:cubicBezTo>
                    <a:pt x="6350" y="0"/>
                    <a:pt x="64558" y="79375"/>
                    <a:pt x="73025" y="105833"/>
                  </a:cubicBezTo>
                  <a:cubicBezTo>
                    <a:pt x="81492" y="132291"/>
                    <a:pt x="66675" y="184150"/>
                    <a:pt x="53975" y="169333"/>
                  </a:cubicBezTo>
                  <a:cubicBezTo>
                    <a:pt x="41275" y="154516"/>
                    <a:pt x="0" y="21166"/>
                    <a:pt x="3175" y="10583"/>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1193800" y="4646083"/>
              <a:ext cx="1564217" cy="1178983"/>
            </a:xfrm>
            <a:custGeom>
              <a:avLst/>
              <a:gdLst>
                <a:gd name="connsiteX0" fmla="*/ 1562100 w 1564217"/>
                <a:gd name="connsiteY0" fmla="*/ 192617 h 1178983"/>
                <a:gd name="connsiteX1" fmla="*/ 1517650 w 1564217"/>
                <a:gd name="connsiteY1" fmla="*/ 408517 h 1178983"/>
                <a:gd name="connsiteX2" fmla="*/ 1428750 w 1564217"/>
                <a:gd name="connsiteY2" fmla="*/ 586317 h 1178983"/>
                <a:gd name="connsiteX3" fmla="*/ 1244600 w 1564217"/>
                <a:gd name="connsiteY3" fmla="*/ 745067 h 1178983"/>
                <a:gd name="connsiteX4" fmla="*/ 838200 w 1564217"/>
                <a:gd name="connsiteY4" fmla="*/ 897467 h 1178983"/>
                <a:gd name="connsiteX5" fmla="*/ 463550 w 1564217"/>
                <a:gd name="connsiteY5" fmla="*/ 1011767 h 1178983"/>
                <a:gd name="connsiteX6" fmla="*/ 95250 w 1564217"/>
                <a:gd name="connsiteY6" fmla="*/ 1138767 h 1178983"/>
                <a:gd name="connsiteX7" fmla="*/ 19050 w 1564217"/>
                <a:gd name="connsiteY7" fmla="*/ 1157817 h 1178983"/>
                <a:gd name="connsiteX8" fmla="*/ 209550 w 1564217"/>
                <a:gd name="connsiteY8" fmla="*/ 1011767 h 1178983"/>
                <a:gd name="connsiteX9" fmla="*/ 476250 w 1564217"/>
                <a:gd name="connsiteY9" fmla="*/ 891117 h 1178983"/>
                <a:gd name="connsiteX10" fmla="*/ 825500 w 1564217"/>
                <a:gd name="connsiteY10" fmla="*/ 776817 h 1178983"/>
                <a:gd name="connsiteX11" fmla="*/ 1193800 w 1564217"/>
                <a:gd name="connsiteY11" fmla="*/ 579967 h 1178983"/>
                <a:gd name="connsiteX12" fmla="*/ 1435100 w 1564217"/>
                <a:gd name="connsiteY12" fmla="*/ 268817 h 1178983"/>
                <a:gd name="connsiteX13" fmla="*/ 1479550 w 1564217"/>
                <a:gd name="connsiteY13" fmla="*/ 122767 h 1178983"/>
                <a:gd name="connsiteX14" fmla="*/ 1504950 w 1564217"/>
                <a:gd name="connsiteY14" fmla="*/ 8467 h 1178983"/>
                <a:gd name="connsiteX15" fmla="*/ 1562100 w 1564217"/>
                <a:gd name="connsiteY15" fmla="*/ 192617 h 117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4217" h="1178983">
                  <a:moveTo>
                    <a:pt x="1562100" y="192617"/>
                  </a:moveTo>
                  <a:cubicBezTo>
                    <a:pt x="1564217" y="259292"/>
                    <a:pt x="1539875" y="342900"/>
                    <a:pt x="1517650" y="408517"/>
                  </a:cubicBezTo>
                  <a:cubicBezTo>
                    <a:pt x="1495425" y="474134"/>
                    <a:pt x="1474258" y="530225"/>
                    <a:pt x="1428750" y="586317"/>
                  </a:cubicBezTo>
                  <a:cubicBezTo>
                    <a:pt x="1383242" y="642409"/>
                    <a:pt x="1343025" y="693209"/>
                    <a:pt x="1244600" y="745067"/>
                  </a:cubicBezTo>
                  <a:cubicBezTo>
                    <a:pt x="1146175" y="796925"/>
                    <a:pt x="968375" y="853017"/>
                    <a:pt x="838200" y="897467"/>
                  </a:cubicBezTo>
                  <a:cubicBezTo>
                    <a:pt x="708025" y="941917"/>
                    <a:pt x="587375" y="971550"/>
                    <a:pt x="463550" y="1011767"/>
                  </a:cubicBezTo>
                  <a:cubicBezTo>
                    <a:pt x="339725" y="1051984"/>
                    <a:pt x="169333" y="1114425"/>
                    <a:pt x="95250" y="1138767"/>
                  </a:cubicBezTo>
                  <a:cubicBezTo>
                    <a:pt x="21167" y="1163109"/>
                    <a:pt x="0" y="1178983"/>
                    <a:pt x="19050" y="1157817"/>
                  </a:cubicBezTo>
                  <a:cubicBezTo>
                    <a:pt x="38100" y="1136651"/>
                    <a:pt x="133350" y="1056217"/>
                    <a:pt x="209550" y="1011767"/>
                  </a:cubicBezTo>
                  <a:cubicBezTo>
                    <a:pt x="285750" y="967317"/>
                    <a:pt x="373592" y="930275"/>
                    <a:pt x="476250" y="891117"/>
                  </a:cubicBezTo>
                  <a:cubicBezTo>
                    <a:pt x="578908" y="851959"/>
                    <a:pt x="705908" y="828675"/>
                    <a:pt x="825500" y="776817"/>
                  </a:cubicBezTo>
                  <a:cubicBezTo>
                    <a:pt x="945092" y="724959"/>
                    <a:pt x="1092200" y="664634"/>
                    <a:pt x="1193800" y="579967"/>
                  </a:cubicBezTo>
                  <a:cubicBezTo>
                    <a:pt x="1295400" y="495300"/>
                    <a:pt x="1387475" y="345017"/>
                    <a:pt x="1435100" y="268817"/>
                  </a:cubicBezTo>
                  <a:cubicBezTo>
                    <a:pt x="1482725" y="192617"/>
                    <a:pt x="1467908" y="166159"/>
                    <a:pt x="1479550" y="122767"/>
                  </a:cubicBezTo>
                  <a:cubicBezTo>
                    <a:pt x="1491192" y="79375"/>
                    <a:pt x="1492250" y="0"/>
                    <a:pt x="1504950" y="8467"/>
                  </a:cubicBezTo>
                  <a:cubicBezTo>
                    <a:pt x="1517650" y="16934"/>
                    <a:pt x="1559983" y="125942"/>
                    <a:pt x="1562100" y="19261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Arrow Connector 37"/>
          <p:cNvCxnSpPr/>
          <p:nvPr/>
        </p:nvCxnSpPr>
        <p:spPr>
          <a:xfrm rot="10800000" flipV="1">
            <a:off x="2775984" y="3428999"/>
            <a:ext cx="1119811" cy="668337"/>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24" idx="5"/>
          </p:cNvCxnSpPr>
          <p:nvPr/>
        </p:nvCxnSpPr>
        <p:spPr>
          <a:xfrm rot="10800000" flipV="1">
            <a:off x="2857500" y="3733800"/>
            <a:ext cx="1038294" cy="64135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1047750" y="3556000"/>
            <a:ext cx="1924050" cy="2324100"/>
            <a:chOff x="1047750" y="3556000"/>
            <a:chExt cx="1924050" cy="2324100"/>
          </a:xfrm>
        </p:grpSpPr>
        <p:sp>
          <p:nvSpPr>
            <p:cNvPr id="35" name="Freeform 34"/>
            <p:cNvSpPr/>
            <p:nvPr/>
          </p:nvSpPr>
          <p:spPr>
            <a:xfrm>
              <a:off x="2710392" y="3556000"/>
              <a:ext cx="261408" cy="2146300"/>
            </a:xfrm>
            <a:custGeom>
              <a:avLst/>
              <a:gdLst>
                <a:gd name="connsiteX0" fmla="*/ 39158 w 261408"/>
                <a:gd name="connsiteY0" fmla="*/ 0 h 2146300"/>
                <a:gd name="connsiteX1" fmla="*/ 51858 w 261408"/>
                <a:gd name="connsiteY1" fmla="*/ 190500 h 2146300"/>
                <a:gd name="connsiteX2" fmla="*/ 64558 w 261408"/>
                <a:gd name="connsiteY2" fmla="*/ 565150 h 2146300"/>
                <a:gd name="connsiteX3" fmla="*/ 32808 w 261408"/>
                <a:gd name="connsiteY3" fmla="*/ 831850 h 2146300"/>
                <a:gd name="connsiteX4" fmla="*/ 7408 w 261408"/>
                <a:gd name="connsiteY4" fmla="*/ 1041400 h 2146300"/>
                <a:gd name="connsiteX5" fmla="*/ 77258 w 261408"/>
                <a:gd name="connsiteY5" fmla="*/ 1219200 h 2146300"/>
                <a:gd name="connsiteX6" fmla="*/ 166158 w 261408"/>
                <a:gd name="connsiteY6" fmla="*/ 1371600 h 2146300"/>
                <a:gd name="connsiteX7" fmla="*/ 223308 w 261408"/>
                <a:gd name="connsiteY7" fmla="*/ 1625600 h 2146300"/>
                <a:gd name="connsiteX8" fmla="*/ 255058 w 261408"/>
                <a:gd name="connsiteY8" fmla="*/ 1822450 h 2146300"/>
                <a:gd name="connsiteX9" fmla="*/ 185208 w 261408"/>
                <a:gd name="connsiteY9" fmla="*/ 1930400 h 2146300"/>
                <a:gd name="connsiteX10" fmla="*/ 140758 w 261408"/>
                <a:gd name="connsiteY10" fmla="*/ 2070100 h 2146300"/>
                <a:gd name="connsiteX11" fmla="*/ 140758 w 261408"/>
                <a:gd name="connsiteY11" fmla="*/ 2146300 h 214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1408" h="2146300">
                  <a:moveTo>
                    <a:pt x="39158" y="0"/>
                  </a:moveTo>
                  <a:cubicBezTo>
                    <a:pt x="43391" y="48154"/>
                    <a:pt x="47625" y="96308"/>
                    <a:pt x="51858" y="190500"/>
                  </a:cubicBezTo>
                  <a:cubicBezTo>
                    <a:pt x="56091" y="284692"/>
                    <a:pt x="67733" y="458258"/>
                    <a:pt x="64558" y="565150"/>
                  </a:cubicBezTo>
                  <a:cubicBezTo>
                    <a:pt x="61383" y="672042"/>
                    <a:pt x="42333" y="752475"/>
                    <a:pt x="32808" y="831850"/>
                  </a:cubicBezTo>
                  <a:cubicBezTo>
                    <a:pt x="23283" y="911225"/>
                    <a:pt x="0" y="976842"/>
                    <a:pt x="7408" y="1041400"/>
                  </a:cubicBezTo>
                  <a:cubicBezTo>
                    <a:pt x="14816" y="1105958"/>
                    <a:pt x="50800" y="1164167"/>
                    <a:pt x="77258" y="1219200"/>
                  </a:cubicBezTo>
                  <a:cubicBezTo>
                    <a:pt x="103716" y="1274233"/>
                    <a:pt x="141816" y="1303867"/>
                    <a:pt x="166158" y="1371600"/>
                  </a:cubicBezTo>
                  <a:cubicBezTo>
                    <a:pt x="190500" y="1439333"/>
                    <a:pt x="208491" y="1550458"/>
                    <a:pt x="223308" y="1625600"/>
                  </a:cubicBezTo>
                  <a:cubicBezTo>
                    <a:pt x="238125" y="1700742"/>
                    <a:pt x="261408" y="1771650"/>
                    <a:pt x="255058" y="1822450"/>
                  </a:cubicBezTo>
                  <a:cubicBezTo>
                    <a:pt x="248708" y="1873250"/>
                    <a:pt x="204258" y="1889125"/>
                    <a:pt x="185208" y="1930400"/>
                  </a:cubicBezTo>
                  <a:cubicBezTo>
                    <a:pt x="166158" y="1971675"/>
                    <a:pt x="148166" y="2034117"/>
                    <a:pt x="140758" y="2070100"/>
                  </a:cubicBezTo>
                  <a:cubicBezTo>
                    <a:pt x="133350" y="2106083"/>
                    <a:pt x="140758" y="2146300"/>
                    <a:pt x="140758" y="21463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1936750" y="4679950"/>
              <a:ext cx="875242" cy="1168400"/>
            </a:xfrm>
            <a:custGeom>
              <a:avLst/>
              <a:gdLst>
                <a:gd name="connsiteX0" fmla="*/ 793750 w 875242"/>
                <a:gd name="connsiteY0" fmla="*/ 0 h 1168400"/>
                <a:gd name="connsiteX1" fmla="*/ 863600 w 875242"/>
                <a:gd name="connsiteY1" fmla="*/ 228600 h 1168400"/>
                <a:gd name="connsiteX2" fmla="*/ 857250 w 875242"/>
                <a:gd name="connsiteY2" fmla="*/ 457200 h 1168400"/>
                <a:gd name="connsiteX3" fmla="*/ 755650 w 875242"/>
                <a:gd name="connsiteY3" fmla="*/ 635000 h 1168400"/>
                <a:gd name="connsiteX4" fmla="*/ 571500 w 875242"/>
                <a:gd name="connsiteY4" fmla="*/ 838200 h 1168400"/>
                <a:gd name="connsiteX5" fmla="*/ 323850 w 875242"/>
                <a:gd name="connsiteY5" fmla="*/ 1009650 h 1168400"/>
                <a:gd name="connsiteX6" fmla="*/ 0 w 875242"/>
                <a:gd name="connsiteY6" fmla="*/ 1168400 h 116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242" h="1168400">
                  <a:moveTo>
                    <a:pt x="793750" y="0"/>
                  </a:moveTo>
                  <a:cubicBezTo>
                    <a:pt x="823383" y="76200"/>
                    <a:pt x="853017" y="152400"/>
                    <a:pt x="863600" y="228600"/>
                  </a:cubicBezTo>
                  <a:cubicBezTo>
                    <a:pt x="874183" y="304800"/>
                    <a:pt x="875242" y="389467"/>
                    <a:pt x="857250" y="457200"/>
                  </a:cubicBezTo>
                  <a:cubicBezTo>
                    <a:pt x="839258" y="524933"/>
                    <a:pt x="803275" y="571500"/>
                    <a:pt x="755650" y="635000"/>
                  </a:cubicBezTo>
                  <a:cubicBezTo>
                    <a:pt x="708025" y="698500"/>
                    <a:pt x="643467" y="775758"/>
                    <a:pt x="571500" y="838200"/>
                  </a:cubicBezTo>
                  <a:cubicBezTo>
                    <a:pt x="499533" y="900642"/>
                    <a:pt x="419100" y="954617"/>
                    <a:pt x="323850" y="1009650"/>
                  </a:cubicBezTo>
                  <a:cubicBezTo>
                    <a:pt x="228600" y="1064683"/>
                    <a:pt x="0" y="1168400"/>
                    <a:pt x="0" y="11684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1047750" y="4622800"/>
              <a:ext cx="1638300" cy="1257300"/>
            </a:xfrm>
            <a:custGeom>
              <a:avLst/>
              <a:gdLst>
                <a:gd name="connsiteX0" fmla="*/ 1638300 w 1638300"/>
                <a:gd name="connsiteY0" fmla="*/ 0 h 1257300"/>
                <a:gd name="connsiteX1" fmla="*/ 1574800 w 1638300"/>
                <a:gd name="connsiteY1" fmla="*/ 165100 h 1257300"/>
                <a:gd name="connsiteX2" fmla="*/ 1511300 w 1638300"/>
                <a:gd name="connsiteY2" fmla="*/ 342900 h 1257300"/>
                <a:gd name="connsiteX3" fmla="*/ 1282700 w 1638300"/>
                <a:gd name="connsiteY3" fmla="*/ 609600 h 1257300"/>
                <a:gd name="connsiteX4" fmla="*/ 920750 w 1638300"/>
                <a:gd name="connsiteY4" fmla="*/ 800100 h 1257300"/>
                <a:gd name="connsiteX5" fmla="*/ 660400 w 1638300"/>
                <a:gd name="connsiteY5" fmla="*/ 876300 h 1257300"/>
                <a:gd name="connsiteX6" fmla="*/ 387350 w 1638300"/>
                <a:gd name="connsiteY6" fmla="*/ 984250 h 1257300"/>
                <a:gd name="connsiteX7" fmla="*/ 101600 w 1638300"/>
                <a:gd name="connsiteY7" fmla="*/ 1206500 h 1257300"/>
                <a:gd name="connsiteX8" fmla="*/ 0 w 1638300"/>
                <a:gd name="connsiteY8"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8300" h="1257300">
                  <a:moveTo>
                    <a:pt x="1638300" y="0"/>
                  </a:moveTo>
                  <a:cubicBezTo>
                    <a:pt x="1617133" y="53975"/>
                    <a:pt x="1595967" y="107950"/>
                    <a:pt x="1574800" y="165100"/>
                  </a:cubicBezTo>
                  <a:cubicBezTo>
                    <a:pt x="1553633" y="222250"/>
                    <a:pt x="1559983" y="268817"/>
                    <a:pt x="1511300" y="342900"/>
                  </a:cubicBezTo>
                  <a:cubicBezTo>
                    <a:pt x="1462617" y="416983"/>
                    <a:pt x="1381125" y="533400"/>
                    <a:pt x="1282700" y="609600"/>
                  </a:cubicBezTo>
                  <a:cubicBezTo>
                    <a:pt x="1184275" y="685800"/>
                    <a:pt x="1024467" y="755650"/>
                    <a:pt x="920750" y="800100"/>
                  </a:cubicBezTo>
                  <a:cubicBezTo>
                    <a:pt x="817033" y="844550"/>
                    <a:pt x="749300" y="845608"/>
                    <a:pt x="660400" y="876300"/>
                  </a:cubicBezTo>
                  <a:cubicBezTo>
                    <a:pt x="571500" y="906992"/>
                    <a:pt x="480483" y="929217"/>
                    <a:pt x="387350" y="984250"/>
                  </a:cubicBezTo>
                  <a:cubicBezTo>
                    <a:pt x="294217" y="1039283"/>
                    <a:pt x="166158" y="1160992"/>
                    <a:pt x="101600" y="1206500"/>
                  </a:cubicBezTo>
                  <a:cubicBezTo>
                    <a:pt x="37042" y="1252008"/>
                    <a:pt x="0" y="1257300"/>
                    <a:pt x="0" y="12573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3" name="Group 42"/>
          <p:cNvGrpSpPr/>
          <p:nvPr/>
        </p:nvGrpSpPr>
        <p:grpSpPr>
          <a:xfrm>
            <a:off x="990600" y="3359150"/>
            <a:ext cx="2120900" cy="2520950"/>
            <a:chOff x="990600" y="3359150"/>
            <a:chExt cx="2120900" cy="2520950"/>
          </a:xfrm>
        </p:grpSpPr>
        <p:grpSp>
          <p:nvGrpSpPr>
            <p:cNvPr id="34" name="Group 33"/>
            <p:cNvGrpSpPr/>
            <p:nvPr/>
          </p:nvGrpSpPr>
          <p:grpSpPr>
            <a:xfrm>
              <a:off x="990600" y="3359150"/>
              <a:ext cx="2120900" cy="2520950"/>
              <a:chOff x="990600" y="3359150"/>
              <a:chExt cx="2120900" cy="2520950"/>
            </a:xfrm>
          </p:grpSpPr>
          <p:sp>
            <p:nvSpPr>
              <p:cNvPr id="29" name="Freeform 28"/>
              <p:cNvSpPr/>
              <p:nvPr/>
            </p:nvSpPr>
            <p:spPr>
              <a:xfrm>
                <a:off x="990600" y="3359150"/>
                <a:ext cx="1733550" cy="2520950"/>
              </a:xfrm>
              <a:custGeom>
                <a:avLst/>
                <a:gdLst>
                  <a:gd name="connsiteX0" fmla="*/ 1695450 w 1733550"/>
                  <a:gd name="connsiteY0" fmla="*/ 0 h 2520950"/>
                  <a:gd name="connsiteX1" fmla="*/ 1714500 w 1733550"/>
                  <a:gd name="connsiteY1" fmla="*/ 241300 h 2520950"/>
                  <a:gd name="connsiteX2" fmla="*/ 1733550 w 1733550"/>
                  <a:gd name="connsiteY2" fmla="*/ 584200 h 2520950"/>
                  <a:gd name="connsiteX3" fmla="*/ 1714500 w 1733550"/>
                  <a:gd name="connsiteY3" fmla="*/ 971550 h 2520950"/>
                  <a:gd name="connsiteX4" fmla="*/ 1682750 w 1733550"/>
                  <a:gd name="connsiteY4" fmla="*/ 1206500 h 2520950"/>
                  <a:gd name="connsiteX5" fmla="*/ 1581150 w 1733550"/>
                  <a:gd name="connsiteY5" fmla="*/ 1397000 h 2520950"/>
                  <a:gd name="connsiteX6" fmla="*/ 1441450 w 1733550"/>
                  <a:gd name="connsiteY6" fmla="*/ 1638300 h 2520950"/>
                  <a:gd name="connsiteX7" fmla="*/ 1143000 w 1733550"/>
                  <a:gd name="connsiteY7" fmla="*/ 1860550 h 2520950"/>
                  <a:gd name="connsiteX8" fmla="*/ 793750 w 1733550"/>
                  <a:gd name="connsiteY8" fmla="*/ 2025650 h 2520950"/>
                  <a:gd name="connsiteX9" fmla="*/ 457200 w 1733550"/>
                  <a:gd name="connsiteY9" fmla="*/ 2190750 h 2520950"/>
                  <a:gd name="connsiteX10" fmla="*/ 171450 w 1733550"/>
                  <a:gd name="connsiteY10" fmla="*/ 2387600 h 2520950"/>
                  <a:gd name="connsiteX11" fmla="*/ 0 w 1733550"/>
                  <a:gd name="connsiteY11" fmla="*/ 2520950 h 252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3550" h="2520950">
                    <a:moveTo>
                      <a:pt x="1695450" y="0"/>
                    </a:moveTo>
                    <a:cubicBezTo>
                      <a:pt x="1701800" y="71966"/>
                      <a:pt x="1708150" y="143933"/>
                      <a:pt x="1714500" y="241300"/>
                    </a:cubicBezTo>
                    <a:cubicBezTo>
                      <a:pt x="1720850" y="338667"/>
                      <a:pt x="1733550" y="462492"/>
                      <a:pt x="1733550" y="584200"/>
                    </a:cubicBezTo>
                    <a:cubicBezTo>
                      <a:pt x="1733550" y="705908"/>
                      <a:pt x="1722967" y="867833"/>
                      <a:pt x="1714500" y="971550"/>
                    </a:cubicBezTo>
                    <a:cubicBezTo>
                      <a:pt x="1706033" y="1075267"/>
                      <a:pt x="1704975" y="1135592"/>
                      <a:pt x="1682750" y="1206500"/>
                    </a:cubicBezTo>
                    <a:cubicBezTo>
                      <a:pt x="1660525" y="1277408"/>
                      <a:pt x="1621367" y="1325033"/>
                      <a:pt x="1581150" y="1397000"/>
                    </a:cubicBezTo>
                    <a:cubicBezTo>
                      <a:pt x="1540933" y="1468967"/>
                      <a:pt x="1514475" y="1561042"/>
                      <a:pt x="1441450" y="1638300"/>
                    </a:cubicBezTo>
                    <a:cubicBezTo>
                      <a:pt x="1368425" y="1715558"/>
                      <a:pt x="1250950" y="1795992"/>
                      <a:pt x="1143000" y="1860550"/>
                    </a:cubicBezTo>
                    <a:cubicBezTo>
                      <a:pt x="1035050" y="1925108"/>
                      <a:pt x="793750" y="2025650"/>
                      <a:pt x="793750" y="2025650"/>
                    </a:cubicBezTo>
                    <a:cubicBezTo>
                      <a:pt x="679450" y="2080683"/>
                      <a:pt x="560917" y="2130425"/>
                      <a:pt x="457200" y="2190750"/>
                    </a:cubicBezTo>
                    <a:cubicBezTo>
                      <a:pt x="353483" y="2251075"/>
                      <a:pt x="247650" y="2332567"/>
                      <a:pt x="171450" y="2387600"/>
                    </a:cubicBezTo>
                    <a:cubicBezTo>
                      <a:pt x="95250" y="2442633"/>
                      <a:pt x="0" y="2520950"/>
                      <a:pt x="0" y="2520950"/>
                    </a:cubicBezTo>
                  </a:path>
                </a:pathLst>
              </a:custGeom>
              <a:noFill/>
              <a:ln w="25400">
                <a:solidFill>
                  <a:srgbClr val="FF00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2698750" y="4400550"/>
                <a:ext cx="412750" cy="1054100"/>
              </a:xfrm>
              <a:custGeom>
                <a:avLst/>
                <a:gdLst>
                  <a:gd name="connsiteX0" fmla="*/ 0 w 412750"/>
                  <a:gd name="connsiteY0" fmla="*/ 0 h 1054100"/>
                  <a:gd name="connsiteX1" fmla="*/ 76200 w 412750"/>
                  <a:gd name="connsiteY1" fmla="*/ 114300 h 1054100"/>
                  <a:gd name="connsiteX2" fmla="*/ 165100 w 412750"/>
                  <a:gd name="connsiteY2" fmla="*/ 266700 h 1054100"/>
                  <a:gd name="connsiteX3" fmla="*/ 228600 w 412750"/>
                  <a:gd name="connsiteY3" fmla="*/ 393700 h 1054100"/>
                  <a:gd name="connsiteX4" fmla="*/ 254000 w 412750"/>
                  <a:gd name="connsiteY4" fmla="*/ 596900 h 1054100"/>
                  <a:gd name="connsiteX5" fmla="*/ 298450 w 412750"/>
                  <a:gd name="connsiteY5" fmla="*/ 742950 h 1054100"/>
                  <a:gd name="connsiteX6" fmla="*/ 381000 w 412750"/>
                  <a:gd name="connsiteY6" fmla="*/ 869950 h 1054100"/>
                  <a:gd name="connsiteX7" fmla="*/ 412750 w 412750"/>
                  <a:gd name="connsiteY7" fmla="*/ 1054100 h 105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750" h="1054100">
                    <a:moveTo>
                      <a:pt x="0" y="0"/>
                    </a:moveTo>
                    <a:cubicBezTo>
                      <a:pt x="24341" y="34925"/>
                      <a:pt x="48683" y="69850"/>
                      <a:pt x="76200" y="114300"/>
                    </a:cubicBezTo>
                    <a:cubicBezTo>
                      <a:pt x="103717" y="158750"/>
                      <a:pt x="139700" y="220133"/>
                      <a:pt x="165100" y="266700"/>
                    </a:cubicBezTo>
                    <a:cubicBezTo>
                      <a:pt x="190500" y="313267"/>
                      <a:pt x="213783" y="338667"/>
                      <a:pt x="228600" y="393700"/>
                    </a:cubicBezTo>
                    <a:cubicBezTo>
                      <a:pt x="243417" y="448733"/>
                      <a:pt x="242358" y="538692"/>
                      <a:pt x="254000" y="596900"/>
                    </a:cubicBezTo>
                    <a:cubicBezTo>
                      <a:pt x="265642" y="655108"/>
                      <a:pt x="277283" y="697442"/>
                      <a:pt x="298450" y="742950"/>
                    </a:cubicBezTo>
                    <a:cubicBezTo>
                      <a:pt x="319617" y="788458"/>
                      <a:pt x="361950" y="818092"/>
                      <a:pt x="381000" y="869950"/>
                    </a:cubicBezTo>
                    <a:cubicBezTo>
                      <a:pt x="400050" y="921808"/>
                      <a:pt x="406400" y="987954"/>
                      <a:pt x="412750" y="1054100"/>
                    </a:cubicBezTo>
                  </a:path>
                </a:pathLst>
              </a:custGeom>
              <a:noFill/>
              <a:ln w="25400">
                <a:solidFill>
                  <a:srgbClr val="FF00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1003300" y="5371042"/>
                <a:ext cx="527050" cy="128058"/>
              </a:xfrm>
              <a:custGeom>
                <a:avLst/>
                <a:gdLst>
                  <a:gd name="connsiteX0" fmla="*/ 527050 w 527050"/>
                  <a:gd name="connsiteY0" fmla="*/ 128058 h 128058"/>
                  <a:gd name="connsiteX1" fmla="*/ 419100 w 527050"/>
                  <a:gd name="connsiteY1" fmla="*/ 96308 h 128058"/>
                  <a:gd name="connsiteX2" fmla="*/ 292100 w 527050"/>
                  <a:gd name="connsiteY2" fmla="*/ 26458 h 128058"/>
                  <a:gd name="connsiteX3" fmla="*/ 133350 w 527050"/>
                  <a:gd name="connsiteY3" fmla="*/ 1058 h 128058"/>
                  <a:gd name="connsiteX4" fmla="*/ 0 w 527050"/>
                  <a:gd name="connsiteY4" fmla="*/ 20108 h 128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050" h="128058">
                    <a:moveTo>
                      <a:pt x="527050" y="128058"/>
                    </a:moveTo>
                    <a:cubicBezTo>
                      <a:pt x="492654" y="120649"/>
                      <a:pt x="458258" y="113241"/>
                      <a:pt x="419100" y="96308"/>
                    </a:cubicBezTo>
                    <a:cubicBezTo>
                      <a:pt x="379942" y="79375"/>
                      <a:pt x="339725" y="42333"/>
                      <a:pt x="292100" y="26458"/>
                    </a:cubicBezTo>
                    <a:cubicBezTo>
                      <a:pt x="244475" y="10583"/>
                      <a:pt x="182033" y="2116"/>
                      <a:pt x="133350" y="1058"/>
                    </a:cubicBezTo>
                    <a:cubicBezTo>
                      <a:pt x="84667" y="0"/>
                      <a:pt x="0" y="20108"/>
                      <a:pt x="0" y="20108"/>
                    </a:cubicBezTo>
                  </a:path>
                </a:pathLst>
              </a:custGeom>
              <a:noFill/>
              <a:ln w="25400">
                <a:solidFill>
                  <a:srgbClr val="FF00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Freeform 41"/>
            <p:cNvSpPr/>
            <p:nvPr/>
          </p:nvSpPr>
          <p:spPr>
            <a:xfrm>
              <a:off x="1841500" y="4864100"/>
              <a:ext cx="697442" cy="990600"/>
            </a:xfrm>
            <a:custGeom>
              <a:avLst/>
              <a:gdLst>
                <a:gd name="connsiteX0" fmla="*/ 692150 w 697442"/>
                <a:gd name="connsiteY0" fmla="*/ 0 h 990600"/>
                <a:gd name="connsiteX1" fmla="*/ 692150 w 697442"/>
                <a:gd name="connsiteY1" fmla="*/ 222250 h 990600"/>
                <a:gd name="connsiteX2" fmla="*/ 660400 w 697442"/>
                <a:gd name="connsiteY2" fmla="*/ 457200 h 990600"/>
                <a:gd name="connsiteX3" fmla="*/ 565150 w 697442"/>
                <a:gd name="connsiteY3" fmla="*/ 615950 h 990600"/>
                <a:gd name="connsiteX4" fmla="*/ 304800 w 697442"/>
                <a:gd name="connsiteY4" fmla="*/ 812800 h 990600"/>
                <a:gd name="connsiteX5" fmla="*/ 76200 w 697442"/>
                <a:gd name="connsiteY5" fmla="*/ 933450 h 990600"/>
                <a:gd name="connsiteX6" fmla="*/ 0 w 697442"/>
                <a:gd name="connsiteY6" fmla="*/ 99060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442" h="990600">
                  <a:moveTo>
                    <a:pt x="692150" y="0"/>
                  </a:moveTo>
                  <a:cubicBezTo>
                    <a:pt x="694796" y="73025"/>
                    <a:pt x="697442" y="146050"/>
                    <a:pt x="692150" y="222250"/>
                  </a:cubicBezTo>
                  <a:cubicBezTo>
                    <a:pt x="686858" y="298450"/>
                    <a:pt x="681567" y="391583"/>
                    <a:pt x="660400" y="457200"/>
                  </a:cubicBezTo>
                  <a:cubicBezTo>
                    <a:pt x="639233" y="522817"/>
                    <a:pt x="624417" y="556683"/>
                    <a:pt x="565150" y="615950"/>
                  </a:cubicBezTo>
                  <a:cubicBezTo>
                    <a:pt x="505883" y="675217"/>
                    <a:pt x="386292" y="759883"/>
                    <a:pt x="304800" y="812800"/>
                  </a:cubicBezTo>
                  <a:cubicBezTo>
                    <a:pt x="223308" y="865717"/>
                    <a:pt x="127000" y="903817"/>
                    <a:pt x="76200" y="933450"/>
                  </a:cubicBezTo>
                  <a:cubicBezTo>
                    <a:pt x="25400" y="963083"/>
                    <a:pt x="0" y="990600"/>
                    <a:pt x="0" y="990600"/>
                  </a:cubicBezTo>
                </a:path>
              </a:pathLst>
            </a:custGeom>
            <a:ln w="25400">
              <a:solidFill>
                <a:srgbClr val="FF00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30" name="Straight Arrow Connector 29"/>
          <p:cNvCxnSpPr/>
          <p:nvPr/>
        </p:nvCxnSpPr>
        <p:spPr>
          <a:xfrm rot="10800000" flipV="1">
            <a:off x="2438401" y="2362200"/>
            <a:ext cx="1431994" cy="12700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10800000" flipV="1">
            <a:off x="2590801" y="2616198"/>
            <a:ext cx="1270069" cy="1117601"/>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10800000" flipV="1">
            <a:off x="2735792" y="2895599"/>
            <a:ext cx="1160002" cy="977205"/>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up)">
                                      <p:cBhvr>
                                        <p:cTn id="17" dur="20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20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up)">
                                      <p:cBhvr>
                                        <p:cTn id="2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Fig._27.39.jpg"/>
          <p:cNvPicPr>
            <a:picLocks noChangeAspect="1"/>
          </p:cNvPicPr>
          <p:nvPr/>
        </p:nvPicPr>
        <p:blipFill>
          <a:blip r:embed="rId2"/>
          <a:srcRect l="32408" r="26481" b="4537"/>
          <a:stretch>
            <a:fillRect/>
          </a:stretch>
        </p:blipFill>
        <p:spPr>
          <a:xfrm>
            <a:off x="0" y="-396618"/>
            <a:ext cx="3124200" cy="7254618"/>
          </a:xfrm>
          <a:prstGeom prst="rect">
            <a:avLst/>
          </a:prstGeom>
        </p:spPr>
      </p:pic>
      <p:sp>
        <p:nvSpPr>
          <p:cNvPr id="4" name="Title 4"/>
          <p:cNvSpPr txBox="1">
            <a:spLocks/>
          </p:cNvSpPr>
          <p:nvPr/>
        </p:nvSpPr>
        <p:spPr>
          <a:xfrm>
            <a:off x="0" y="228600"/>
            <a:ext cx="9144000" cy="1143000"/>
          </a:xfrm>
          <a:prstGeom prst="rect">
            <a:avLst/>
          </a:prstGeom>
        </p:spPr>
        <p:txBody>
          <a:bodyPr vert="horz" lIns="91440" tIns="45720" rIns="91440" bIns="45720" rtlCol="0" anchor="ctr">
            <a:normAutofit/>
          </a:bodyPr>
          <a:lstStyle/>
          <a:p>
            <a:pPr lvl="0" algn="ctr" defTabSz="914400">
              <a:spcBef>
                <a:spcPct val="0"/>
              </a:spcBef>
              <a:defRPr/>
            </a:pPr>
            <a:r>
              <a:rPr lang="en-US" sz="2800" b="1" dirty="0" smtClean="0">
                <a:latin typeface="+mj-lt"/>
                <a:ea typeface="+mj-ea"/>
                <a:cs typeface="+mj-cs"/>
              </a:rPr>
              <a:t>Innervation of the </a:t>
            </a:r>
            <a:r>
              <a:rPr lang="en-US" sz="2800" b="1" dirty="0" smtClean="0"/>
              <a:t>Lower Leg: </a:t>
            </a:r>
          </a:p>
          <a:p>
            <a:pPr lvl="0" algn="ctr" defTabSz="914400">
              <a:spcBef>
                <a:spcPct val="0"/>
              </a:spcBef>
              <a:defRPr/>
            </a:pPr>
            <a:r>
              <a:rPr lang="en-US" sz="2800" b="1" dirty="0" smtClean="0"/>
              <a:t>Superficial Fibular Nerve</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8" name="Picture 7" descr="Fig._25.22_B.jpg"/>
          <p:cNvPicPr>
            <a:picLocks noChangeAspect="1"/>
          </p:cNvPicPr>
          <p:nvPr/>
        </p:nvPicPr>
        <p:blipFill>
          <a:blip r:embed="rId3"/>
          <a:srcRect l="22785" r="46835"/>
          <a:stretch>
            <a:fillRect/>
          </a:stretch>
        </p:blipFill>
        <p:spPr>
          <a:xfrm>
            <a:off x="7315200" y="685800"/>
            <a:ext cx="1828800" cy="6019800"/>
          </a:xfrm>
          <a:prstGeom prst="rect">
            <a:avLst/>
          </a:prstGeom>
        </p:spPr>
      </p:pic>
      <p:grpSp>
        <p:nvGrpSpPr>
          <p:cNvPr id="12" name="Group 11"/>
          <p:cNvGrpSpPr/>
          <p:nvPr/>
        </p:nvGrpSpPr>
        <p:grpSpPr>
          <a:xfrm>
            <a:off x="7467600" y="1844525"/>
            <a:ext cx="539448" cy="4327675"/>
            <a:chOff x="7467600" y="1844525"/>
            <a:chExt cx="539448" cy="4327675"/>
          </a:xfrm>
          <a:solidFill>
            <a:srgbClr val="FFFF00">
              <a:alpha val="30000"/>
            </a:srgbClr>
          </a:solidFill>
        </p:grpSpPr>
        <p:sp>
          <p:nvSpPr>
            <p:cNvPr id="9" name="Freeform 8"/>
            <p:cNvSpPr/>
            <p:nvPr/>
          </p:nvSpPr>
          <p:spPr>
            <a:xfrm>
              <a:off x="7467600" y="1844525"/>
              <a:ext cx="539448" cy="4268409"/>
            </a:xfrm>
            <a:custGeom>
              <a:avLst/>
              <a:gdLst>
                <a:gd name="connsiteX0" fmla="*/ 426962 w 539448"/>
                <a:gd name="connsiteY0" fmla="*/ 32657 h 4268409"/>
                <a:gd name="connsiteX1" fmla="*/ 339876 w 539448"/>
                <a:gd name="connsiteY1" fmla="*/ 3628 h 4268409"/>
                <a:gd name="connsiteX2" fmla="*/ 281819 w 539448"/>
                <a:gd name="connsiteY2" fmla="*/ 54428 h 4268409"/>
                <a:gd name="connsiteX3" fmla="*/ 187476 w 539448"/>
                <a:gd name="connsiteY3" fmla="*/ 235857 h 4268409"/>
                <a:gd name="connsiteX4" fmla="*/ 85876 w 539448"/>
                <a:gd name="connsiteY4" fmla="*/ 605971 h 4268409"/>
                <a:gd name="connsiteX5" fmla="*/ 6048 w 539448"/>
                <a:gd name="connsiteY5" fmla="*/ 1418771 h 4268409"/>
                <a:gd name="connsiteX6" fmla="*/ 49590 w 539448"/>
                <a:gd name="connsiteY6" fmla="*/ 2267857 h 4268409"/>
                <a:gd name="connsiteX7" fmla="*/ 107648 w 539448"/>
                <a:gd name="connsiteY7" fmla="*/ 2674257 h 4268409"/>
                <a:gd name="connsiteX8" fmla="*/ 143933 w 539448"/>
                <a:gd name="connsiteY8" fmla="*/ 3058885 h 4268409"/>
                <a:gd name="connsiteX9" fmla="*/ 238276 w 539448"/>
                <a:gd name="connsiteY9" fmla="*/ 3399971 h 4268409"/>
                <a:gd name="connsiteX10" fmla="*/ 310848 w 539448"/>
                <a:gd name="connsiteY10" fmla="*/ 3871685 h 4268409"/>
                <a:gd name="connsiteX11" fmla="*/ 303590 w 539448"/>
                <a:gd name="connsiteY11" fmla="*/ 4227285 h 4268409"/>
                <a:gd name="connsiteX12" fmla="*/ 354390 w 539448"/>
                <a:gd name="connsiteY12" fmla="*/ 4118428 h 4268409"/>
                <a:gd name="connsiteX13" fmla="*/ 361648 w 539448"/>
                <a:gd name="connsiteY13" fmla="*/ 3820885 h 4268409"/>
                <a:gd name="connsiteX14" fmla="*/ 368905 w 539448"/>
                <a:gd name="connsiteY14" fmla="*/ 3356428 h 4268409"/>
                <a:gd name="connsiteX15" fmla="*/ 376162 w 539448"/>
                <a:gd name="connsiteY15" fmla="*/ 2993571 h 4268409"/>
                <a:gd name="connsiteX16" fmla="*/ 434219 w 539448"/>
                <a:gd name="connsiteY16" fmla="*/ 2710543 h 4268409"/>
                <a:gd name="connsiteX17" fmla="*/ 492276 w 539448"/>
                <a:gd name="connsiteY17" fmla="*/ 2333171 h 4268409"/>
                <a:gd name="connsiteX18" fmla="*/ 521305 w 539448"/>
                <a:gd name="connsiteY18" fmla="*/ 1651000 h 4268409"/>
                <a:gd name="connsiteX19" fmla="*/ 535819 w 539448"/>
                <a:gd name="connsiteY19" fmla="*/ 1295400 h 4268409"/>
                <a:gd name="connsiteX20" fmla="*/ 535819 w 539448"/>
                <a:gd name="connsiteY20" fmla="*/ 918028 h 4268409"/>
                <a:gd name="connsiteX21" fmla="*/ 528562 w 539448"/>
                <a:gd name="connsiteY21" fmla="*/ 591457 h 4268409"/>
                <a:gd name="connsiteX22" fmla="*/ 470505 w 539448"/>
                <a:gd name="connsiteY22" fmla="*/ 250371 h 4268409"/>
                <a:gd name="connsiteX23" fmla="*/ 441476 w 539448"/>
                <a:gd name="connsiteY23" fmla="*/ 141514 h 4268409"/>
                <a:gd name="connsiteX24" fmla="*/ 426962 w 539448"/>
                <a:gd name="connsiteY24" fmla="*/ 32657 h 426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9448" h="4268409">
                  <a:moveTo>
                    <a:pt x="426962" y="32657"/>
                  </a:moveTo>
                  <a:cubicBezTo>
                    <a:pt x="410029" y="9676"/>
                    <a:pt x="364066" y="0"/>
                    <a:pt x="339876" y="3628"/>
                  </a:cubicBezTo>
                  <a:cubicBezTo>
                    <a:pt x="315686" y="7256"/>
                    <a:pt x="307219" y="15723"/>
                    <a:pt x="281819" y="54428"/>
                  </a:cubicBezTo>
                  <a:cubicBezTo>
                    <a:pt x="256419" y="93133"/>
                    <a:pt x="220133" y="143933"/>
                    <a:pt x="187476" y="235857"/>
                  </a:cubicBezTo>
                  <a:cubicBezTo>
                    <a:pt x="154819" y="327781"/>
                    <a:pt x="116114" y="408819"/>
                    <a:pt x="85876" y="605971"/>
                  </a:cubicBezTo>
                  <a:cubicBezTo>
                    <a:pt x="55638" y="803123"/>
                    <a:pt x="12096" y="1141790"/>
                    <a:pt x="6048" y="1418771"/>
                  </a:cubicBezTo>
                  <a:cubicBezTo>
                    <a:pt x="0" y="1695752"/>
                    <a:pt x="32657" y="2058609"/>
                    <a:pt x="49590" y="2267857"/>
                  </a:cubicBezTo>
                  <a:cubicBezTo>
                    <a:pt x="66523" y="2477105"/>
                    <a:pt x="91924" y="2542419"/>
                    <a:pt x="107648" y="2674257"/>
                  </a:cubicBezTo>
                  <a:cubicBezTo>
                    <a:pt x="123372" y="2806095"/>
                    <a:pt x="122162" y="2937933"/>
                    <a:pt x="143933" y="3058885"/>
                  </a:cubicBezTo>
                  <a:cubicBezTo>
                    <a:pt x="165704" y="3179837"/>
                    <a:pt x="210457" y="3264504"/>
                    <a:pt x="238276" y="3399971"/>
                  </a:cubicBezTo>
                  <a:cubicBezTo>
                    <a:pt x="266095" y="3535438"/>
                    <a:pt x="299962" y="3733799"/>
                    <a:pt x="310848" y="3871685"/>
                  </a:cubicBezTo>
                  <a:cubicBezTo>
                    <a:pt x="321734" y="4009571"/>
                    <a:pt x="296333" y="4186161"/>
                    <a:pt x="303590" y="4227285"/>
                  </a:cubicBezTo>
                  <a:cubicBezTo>
                    <a:pt x="310847" y="4268409"/>
                    <a:pt x="344714" y="4186161"/>
                    <a:pt x="354390" y="4118428"/>
                  </a:cubicBezTo>
                  <a:cubicBezTo>
                    <a:pt x="364066" y="4050695"/>
                    <a:pt x="359229" y="3947885"/>
                    <a:pt x="361648" y="3820885"/>
                  </a:cubicBezTo>
                  <a:cubicBezTo>
                    <a:pt x="364067" y="3693885"/>
                    <a:pt x="366486" y="3494314"/>
                    <a:pt x="368905" y="3356428"/>
                  </a:cubicBezTo>
                  <a:cubicBezTo>
                    <a:pt x="371324" y="3218542"/>
                    <a:pt x="365276" y="3101218"/>
                    <a:pt x="376162" y="2993571"/>
                  </a:cubicBezTo>
                  <a:cubicBezTo>
                    <a:pt x="387048" y="2885924"/>
                    <a:pt x="414867" y="2820610"/>
                    <a:pt x="434219" y="2710543"/>
                  </a:cubicBezTo>
                  <a:cubicBezTo>
                    <a:pt x="453571" y="2600476"/>
                    <a:pt x="477762" y="2509761"/>
                    <a:pt x="492276" y="2333171"/>
                  </a:cubicBezTo>
                  <a:cubicBezTo>
                    <a:pt x="506790" y="2156581"/>
                    <a:pt x="514048" y="1823962"/>
                    <a:pt x="521305" y="1651000"/>
                  </a:cubicBezTo>
                  <a:cubicBezTo>
                    <a:pt x="528562" y="1478038"/>
                    <a:pt x="533400" y="1417562"/>
                    <a:pt x="535819" y="1295400"/>
                  </a:cubicBezTo>
                  <a:cubicBezTo>
                    <a:pt x="538238" y="1173238"/>
                    <a:pt x="537028" y="1035352"/>
                    <a:pt x="535819" y="918028"/>
                  </a:cubicBezTo>
                  <a:cubicBezTo>
                    <a:pt x="534610" y="800704"/>
                    <a:pt x="539448" y="702733"/>
                    <a:pt x="528562" y="591457"/>
                  </a:cubicBezTo>
                  <a:cubicBezTo>
                    <a:pt x="517676" y="480181"/>
                    <a:pt x="485019" y="325362"/>
                    <a:pt x="470505" y="250371"/>
                  </a:cubicBezTo>
                  <a:cubicBezTo>
                    <a:pt x="455991" y="175380"/>
                    <a:pt x="445105" y="171752"/>
                    <a:pt x="441476" y="141514"/>
                  </a:cubicBezTo>
                  <a:cubicBezTo>
                    <a:pt x="437847" y="111276"/>
                    <a:pt x="443895" y="55638"/>
                    <a:pt x="426962" y="3265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7552266" y="4524830"/>
              <a:ext cx="220133" cy="1647370"/>
            </a:xfrm>
            <a:custGeom>
              <a:avLst/>
              <a:gdLst>
                <a:gd name="connsiteX0" fmla="*/ 218924 w 220133"/>
                <a:gd name="connsiteY0" fmla="*/ 1597780 h 1647370"/>
                <a:gd name="connsiteX1" fmla="*/ 211667 w 220133"/>
                <a:gd name="connsiteY1" fmla="*/ 1205895 h 1647370"/>
                <a:gd name="connsiteX2" fmla="*/ 197153 w 220133"/>
                <a:gd name="connsiteY2" fmla="*/ 966409 h 1647370"/>
                <a:gd name="connsiteX3" fmla="*/ 124582 w 220133"/>
                <a:gd name="connsiteY3" fmla="*/ 632580 h 1647370"/>
                <a:gd name="connsiteX4" fmla="*/ 37496 w 220133"/>
                <a:gd name="connsiteY4" fmla="*/ 262466 h 1647370"/>
                <a:gd name="connsiteX5" fmla="*/ 22982 w 220133"/>
                <a:gd name="connsiteY5" fmla="*/ 1209 h 1647370"/>
                <a:gd name="connsiteX6" fmla="*/ 1210 w 220133"/>
                <a:gd name="connsiteY6" fmla="*/ 269723 h 1647370"/>
                <a:gd name="connsiteX7" fmla="*/ 15724 w 220133"/>
                <a:gd name="connsiteY7" fmla="*/ 618066 h 1647370"/>
                <a:gd name="connsiteX8" fmla="*/ 88296 w 220133"/>
                <a:gd name="connsiteY8" fmla="*/ 1075266 h 1647370"/>
                <a:gd name="connsiteX9" fmla="*/ 160867 w 220133"/>
                <a:gd name="connsiteY9" fmla="*/ 1307495 h 1647370"/>
                <a:gd name="connsiteX10" fmla="*/ 204410 w 220133"/>
                <a:gd name="connsiteY10" fmla="*/ 1503438 h 1647370"/>
                <a:gd name="connsiteX11" fmla="*/ 218924 w 220133"/>
                <a:gd name="connsiteY11" fmla="*/ 1597780 h 164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33" h="1647370">
                  <a:moveTo>
                    <a:pt x="218924" y="1597780"/>
                  </a:moveTo>
                  <a:cubicBezTo>
                    <a:pt x="220133" y="1548190"/>
                    <a:pt x="215295" y="1311123"/>
                    <a:pt x="211667" y="1205895"/>
                  </a:cubicBezTo>
                  <a:cubicBezTo>
                    <a:pt x="208039" y="1100667"/>
                    <a:pt x="211667" y="1061961"/>
                    <a:pt x="197153" y="966409"/>
                  </a:cubicBezTo>
                  <a:cubicBezTo>
                    <a:pt x="182639" y="870857"/>
                    <a:pt x="151191" y="749904"/>
                    <a:pt x="124582" y="632580"/>
                  </a:cubicBezTo>
                  <a:cubicBezTo>
                    <a:pt x="97973" y="515256"/>
                    <a:pt x="54429" y="367695"/>
                    <a:pt x="37496" y="262466"/>
                  </a:cubicBezTo>
                  <a:cubicBezTo>
                    <a:pt x="20563" y="157238"/>
                    <a:pt x="29030" y="0"/>
                    <a:pt x="22982" y="1209"/>
                  </a:cubicBezTo>
                  <a:cubicBezTo>
                    <a:pt x="16934" y="2418"/>
                    <a:pt x="2420" y="166914"/>
                    <a:pt x="1210" y="269723"/>
                  </a:cubicBezTo>
                  <a:cubicBezTo>
                    <a:pt x="0" y="372532"/>
                    <a:pt x="1210" y="483809"/>
                    <a:pt x="15724" y="618066"/>
                  </a:cubicBezTo>
                  <a:cubicBezTo>
                    <a:pt x="30238" y="752323"/>
                    <a:pt x="64106" y="960361"/>
                    <a:pt x="88296" y="1075266"/>
                  </a:cubicBezTo>
                  <a:cubicBezTo>
                    <a:pt x="112486" y="1190171"/>
                    <a:pt x="141515" y="1236133"/>
                    <a:pt x="160867" y="1307495"/>
                  </a:cubicBezTo>
                  <a:cubicBezTo>
                    <a:pt x="180219" y="1378857"/>
                    <a:pt x="194734" y="1457476"/>
                    <a:pt x="204410" y="1503438"/>
                  </a:cubicBezTo>
                  <a:cubicBezTo>
                    <a:pt x="214086" y="1549400"/>
                    <a:pt x="217715" y="1647370"/>
                    <a:pt x="218924" y="159778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7841343" y="4281715"/>
              <a:ext cx="126999" cy="1682448"/>
            </a:xfrm>
            <a:custGeom>
              <a:avLst/>
              <a:gdLst>
                <a:gd name="connsiteX0" fmla="*/ 2419 w 126999"/>
                <a:gd name="connsiteY0" fmla="*/ 1681238 h 1682448"/>
                <a:gd name="connsiteX1" fmla="*/ 24190 w 126999"/>
                <a:gd name="connsiteY1" fmla="*/ 1456267 h 1682448"/>
                <a:gd name="connsiteX2" fmla="*/ 53219 w 126999"/>
                <a:gd name="connsiteY2" fmla="*/ 1115181 h 1682448"/>
                <a:gd name="connsiteX3" fmla="*/ 89505 w 126999"/>
                <a:gd name="connsiteY3" fmla="*/ 926495 h 1682448"/>
                <a:gd name="connsiteX4" fmla="*/ 96762 w 126999"/>
                <a:gd name="connsiteY4" fmla="*/ 687010 h 1682448"/>
                <a:gd name="connsiteX5" fmla="*/ 118533 w 126999"/>
                <a:gd name="connsiteY5" fmla="*/ 454781 h 1682448"/>
                <a:gd name="connsiteX6" fmla="*/ 125790 w 126999"/>
                <a:gd name="connsiteY6" fmla="*/ 113695 h 1682448"/>
                <a:gd name="connsiteX7" fmla="*/ 111276 w 126999"/>
                <a:gd name="connsiteY7" fmla="*/ 26610 h 1682448"/>
                <a:gd name="connsiteX8" fmla="*/ 82247 w 126999"/>
                <a:gd name="connsiteY8" fmla="*/ 273353 h 1682448"/>
                <a:gd name="connsiteX9" fmla="*/ 24190 w 126999"/>
                <a:gd name="connsiteY9" fmla="*/ 578153 h 1682448"/>
                <a:gd name="connsiteX10" fmla="*/ 9676 w 126999"/>
                <a:gd name="connsiteY10" fmla="*/ 999067 h 1682448"/>
                <a:gd name="connsiteX11" fmla="*/ 9676 w 126999"/>
                <a:gd name="connsiteY11" fmla="*/ 1449010 h 1682448"/>
                <a:gd name="connsiteX12" fmla="*/ 2419 w 126999"/>
                <a:gd name="connsiteY12" fmla="*/ 1681238 h 16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999" h="1682448">
                  <a:moveTo>
                    <a:pt x="2419" y="1681238"/>
                  </a:moveTo>
                  <a:cubicBezTo>
                    <a:pt x="4838" y="1682448"/>
                    <a:pt x="15723" y="1550610"/>
                    <a:pt x="24190" y="1456267"/>
                  </a:cubicBezTo>
                  <a:cubicBezTo>
                    <a:pt x="32657" y="1361924"/>
                    <a:pt x="42333" y="1203476"/>
                    <a:pt x="53219" y="1115181"/>
                  </a:cubicBezTo>
                  <a:cubicBezTo>
                    <a:pt x="64105" y="1026886"/>
                    <a:pt x="82248" y="997857"/>
                    <a:pt x="89505" y="926495"/>
                  </a:cubicBezTo>
                  <a:cubicBezTo>
                    <a:pt x="96762" y="855133"/>
                    <a:pt x="91924" y="765629"/>
                    <a:pt x="96762" y="687010"/>
                  </a:cubicBezTo>
                  <a:cubicBezTo>
                    <a:pt x="101600" y="608391"/>
                    <a:pt x="113695" y="550334"/>
                    <a:pt x="118533" y="454781"/>
                  </a:cubicBezTo>
                  <a:cubicBezTo>
                    <a:pt x="123371" y="359229"/>
                    <a:pt x="126999" y="185057"/>
                    <a:pt x="125790" y="113695"/>
                  </a:cubicBezTo>
                  <a:cubicBezTo>
                    <a:pt x="124581" y="42333"/>
                    <a:pt x="118533" y="0"/>
                    <a:pt x="111276" y="26610"/>
                  </a:cubicBezTo>
                  <a:cubicBezTo>
                    <a:pt x="104019" y="53220"/>
                    <a:pt x="96761" y="181429"/>
                    <a:pt x="82247" y="273353"/>
                  </a:cubicBezTo>
                  <a:cubicBezTo>
                    <a:pt x="67733" y="365277"/>
                    <a:pt x="36285" y="457201"/>
                    <a:pt x="24190" y="578153"/>
                  </a:cubicBezTo>
                  <a:cubicBezTo>
                    <a:pt x="12095" y="699105"/>
                    <a:pt x="12095" y="853924"/>
                    <a:pt x="9676" y="999067"/>
                  </a:cubicBezTo>
                  <a:cubicBezTo>
                    <a:pt x="7257" y="1144210"/>
                    <a:pt x="12095" y="1334105"/>
                    <a:pt x="9676" y="1449010"/>
                  </a:cubicBezTo>
                  <a:cubicBezTo>
                    <a:pt x="7257" y="1563915"/>
                    <a:pt x="0" y="1680029"/>
                    <a:pt x="2419" y="1681238"/>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p:cNvSpPr txBox="1"/>
          <p:nvPr/>
        </p:nvSpPr>
        <p:spPr>
          <a:xfrm>
            <a:off x="2057400" y="1447800"/>
            <a:ext cx="5105400" cy="3477875"/>
          </a:xfrm>
          <a:prstGeom prst="rect">
            <a:avLst/>
          </a:prstGeom>
          <a:noFill/>
        </p:spPr>
        <p:txBody>
          <a:bodyPr wrap="square" rtlCol="0">
            <a:spAutoFit/>
          </a:bodyPr>
          <a:lstStyle/>
          <a:p>
            <a:r>
              <a:rPr lang="en-US" sz="2000" dirty="0" smtClean="0"/>
              <a:t>The </a:t>
            </a:r>
            <a:r>
              <a:rPr lang="en-US" sz="2000" b="1" dirty="0" smtClean="0"/>
              <a:t>superficial fibular nerve </a:t>
            </a:r>
            <a:r>
              <a:rPr lang="en-US" sz="2000" dirty="0" smtClean="0"/>
              <a:t>innervates the lateral compartment of the lower leg.  It is one of two branches of the common fibular nerve (a branch of the sciatic nerve).</a:t>
            </a:r>
          </a:p>
          <a:p>
            <a:endParaRPr lang="en-US" sz="2000" dirty="0" smtClean="0"/>
          </a:p>
          <a:p>
            <a:r>
              <a:rPr lang="en-US" sz="2000" dirty="0" smtClean="0"/>
              <a:t>The nerve innervates the following muscles of the lower leg: </a:t>
            </a:r>
          </a:p>
          <a:p>
            <a:endParaRPr lang="en-US" sz="2000" dirty="0" smtClean="0"/>
          </a:p>
          <a:p>
            <a:pPr>
              <a:buFont typeface="Arial"/>
              <a:buChar char="•"/>
            </a:pPr>
            <a:r>
              <a:rPr lang="en-US" sz="2000" dirty="0" smtClean="0"/>
              <a:t> </a:t>
            </a:r>
            <a:r>
              <a:rPr lang="en-US" sz="2000" dirty="0" err="1" smtClean="0"/>
              <a:t>Fibularis</a:t>
            </a:r>
            <a:r>
              <a:rPr lang="en-US" sz="2000" dirty="0" smtClean="0"/>
              <a:t> </a:t>
            </a:r>
            <a:r>
              <a:rPr lang="en-US" sz="2000" dirty="0" err="1" smtClean="0"/>
              <a:t>longus</a:t>
            </a:r>
            <a:endParaRPr lang="en-US" sz="2000" dirty="0" smtClean="0"/>
          </a:p>
          <a:p>
            <a:pPr>
              <a:buFont typeface="Arial"/>
              <a:buChar char="•"/>
            </a:pPr>
            <a:r>
              <a:rPr lang="en-US" sz="2000" dirty="0" smtClean="0"/>
              <a:t> </a:t>
            </a:r>
            <a:r>
              <a:rPr lang="en-US" sz="2000" dirty="0" err="1" smtClean="0"/>
              <a:t>Fibularis</a:t>
            </a:r>
            <a:r>
              <a:rPr lang="en-US" sz="2000" dirty="0" smtClean="0"/>
              <a:t> </a:t>
            </a:r>
            <a:r>
              <a:rPr lang="en-US" sz="2000" dirty="0" err="1" smtClean="0"/>
              <a:t>brevis</a:t>
            </a:r>
            <a:endParaRPr lang="en-US" sz="2000" dirty="0" smtClean="0"/>
          </a:p>
          <a:p>
            <a:endParaRPr lang="en-US" sz="2000" b="1" dirty="0" smtClean="0"/>
          </a:p>
        </p:txBody>
      </p:sp>
      <p:grpSp>
        <p:nvGrpSpPr>
          <p:cNvPr id="16" name="Group 15"/>
          <p:cNvGrpSpPr/>
          <p:nvPr/>
        </p:nvGrpSpPr>
        <p:grpSpPr>
          <a:xfrm>
            <a:off x="863600" y="1930400"/>
            <a:ext cx="190500" cy="3625850"/>
            <a:chOff x="863600" y="1930400"/>
            <a:chExt cx="190500" cy="3625850"/>
          </a:xfrm>
          <a:noFill/>
        </p:grpSpPr>
        <p:sp>
          <p:nvSpPr>
            <p:cNvPr id="14" name="Freeform 13"/>
            <p:cNvSpPr/>
            <p:nvPr/>
          </p:nvSpPr>
          <p:spPr>
            <a:xfrm>
              <a:off x="863600" y="1930400"/>
              <a:ext cx="165100" cy="457200"/>
            </a:xfrm>
            <a:custGeom>
              <a:avLst/>
              <a:gdLst>
                <a:gd name="connsiteX0" fmla="*/ 0 w 165100"/>
                <a:gd name="connsiteY0" fmla="*/ 0 h 457200"/>
                <a:gd name="connsiteX1" fmla="*/ 76200 w 165100"/>
                <a:gd name="connsiteY1" fmla="*/ 95250 h 457200"/>
                <a:gd name="connsiteX2" fmla="*/ 127000 w 165100"/>
                <a:gd name="connsiteY2" fmla="*/ 241300 h 457200"/>
                <a:gd name="connsiteX3" fmla="*/ 165100 w 1651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65100" h="457200">
                  <a:moveTo>
                    <a:pt x="0" y="0"/>
                  </a:moveTo>
                  <a:cubicBezTo>
                    <a:pt x="27516" y="27516"/>
                    <a:pt x="55033" y="55033"/>
                    <a:pt x="76200" y="95250"/>
                  </a:cubicBezTo>
                  <a:cubicBezTo>
                    <a:pt x="97367" y="135467"/>
                    <a:pt x="112183" y="180975"/>
                    <a:pt x="127000" y="241300"/>
                  </a:cubicBezTo>
                  <a:cubicBezTo>
                    <a:pt x="141817" y="301625"/>
                    <a:pt x="165100" y="457200"/>
                    <a:pt x="165100" y="457200"/>
                  </a:cubicBezTo>
                </a:path>
              </a:pathLst>
            </a:custGeom>
            <a:grpFill/>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975783" y="3105150"/>
              <a:ext cx="78317" cy="2451100"/>
            </a:xfrm>
            <a:custGeom>
              <a:avLst/>
              <a:gdLst>
                <a:gd name="connsiteX0" fmla="*/ 78317 w 78317"/>
                <a:gd name="connsiteY0" fmla="*/ 0 h 2451100"/>
                <a:gd name="connsiteX1" fmla="*/ 46567 w 78317"/>
                <a:gd name="connsiteY1" fmla="*/ 438150 h 2451100"/>
                <a:gd name="connsiteX2" fmla="*/ 21167 w 78317"/>
                <a:gd name="connsiteY2" fmla="*/ 933450 h 2451100"/>
                <a:gd name="connsiteX3" fmla="*/ 2117 w 78317"/>
                <a:gd name="connsiteY3" fmla="*/ 1409700 h 2451100"/>
                <a:gd name="connsiteX4" fmla="*/ 8467 w 78317"/>
                <a:gd name="connsiteY4" fmla="*/ 1879600 h 2451100"/>
                <a:gd name="connsiteX5" fmla="*/ 33867 w 78317"/>
                <a:gd name="connsiteY5" fmla="*/ 2254250 h 2451100"/>
                <a:gd name="connsiteX6" fmla="*/ 40217 w 78317"/>
                <a:gd name="connsiteY6" fmla="*/ 2451100 h 24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317" h="2451100">
                  <a:moveTo>
                    <a:pt x="78317" y="0"/>
                  </a:moveTo>
                  <a:cubicBezTo>
                    <a:pt x="67204" y="141287"/>
                    <a:pt x="56092" y="282575"/>
                    <a:pt x="46567" y="438150"/>
                  </a:cubicBezTo>
                  <a:cubicBezTo>
                    <a:pt x="37042" y="593725"/>
                    <a:pt x="28575" y="771525"/>
                    <a:pt x="21167" y="933450"/>
                  </a:cubicBezTo>
                  <a:cubicBezTo>
                    <a:pt x="13759" y="1095375"/>
                    <a:pt x="4234" y="1252008"/>
                    <a:pt x="2117" y="1409700"/>
                  </a:cubicBezTo>
                  <a:cubicBezTo>
                    <a:pt x="0" y="1567392"/>
                    <a:pt x="3175" y="1738842"/>
                    <a:pt x="8467" y="1879600"/>
                  </a:cubicBezTo>
                  <a:cubicBezTo>
                    <a:pt x="13759" y="2020358"/>
                    <a:pt x="28575" y="2159000"/>
                    <a:pt x="33867" y="2254250"/>
                  </a:cubicBezTo>
                  <a:cubicBezTo>
                    <a:pt x="39159" y="2349500"/>
                    <a:pt x="40217" y="2451100"/>
                    <a:pt x="40217" y="2451100"/>
                  </a:cubicBezTo>
                </a:path>
              </a:pathLst>
            </a:custGeom>
            <a:grpFill/>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1600200" y="191869"/>
            <a:ext cx="1685077" cy="646331"/>
          </a:xfrm>
          <a:prstGeom prst="rect">
            <a:avLst/>
          </a:prstGeom>
          <a:noFill/>
        </p:spPr>
        <p:txBody>
          <a:bodyPr wrap="none" rtlCol="0">
            <a:spAutoFit/>
          </a:bodyPr>
          <a:lstStyle/>
          <a:p>
            <a:pPr algn="ctr"/>
            <a:r>
              <a:rPr lang="en-US" b="1" dirty="0" smtClean="0"/>
              <a:t>Right Femur:</a:t>
            </a:r>
          </a:p>
          <a:p>
            <a:pPr algn="ctr"/>
            <a:r>
              <a:rPr lang="en-US" b="1" dirty="0" smtClean="0"/>
              <a:t>Anterior View</a:t>
            </a:r>
            <a:endParaRPr lang="en-US" b="1" dirty="0"/>
          </a:p>
        </p:txBody>
      </p:sp>
      <p:pic>
        <p:nvPicPr>
          <p:cNvPr id="8" name="Picture 7" descr="Fig._24.7_A.jpg"/>
          <p:cNvPicPr>
            <a:picLocks noChangeAspect="1"/>
          </p:cNvPicPr>
          <p:nvPr/>
        </p:nvPicPr>
        <p:blipFill>
          <a:blip r:embed="rId2"/>
          <a:srcRect l="30000" r="32222" b="3333"/>
          <a:stretch>
            <a:fillRect/>
          </a:stretch>
        </p:blipFill>
        <p:spPr>
          <a:xfrm>
            <a:off x="164662" y="152400"/>
            <a:ext cx="774262" cy="1981200"/>
          </a:xfrm>
          <a:prstGeom prst="rect">
            <a:avLst/>
          </a:prstGeom>
        </p:spPr>
      </p:pic>
      <p:pic>
        <p:nvPicPr>
          <p:cNvPr id="9" name="Picture 8" descr="Fig._24.7_A-1.jpg"/>
          <p:cNvPicPr>
            <a:picLocks noChangeAspect="1"/>
          </p:cNvPicPr>
          <p:nvPr/>
        </p:nvPicPr>
        <p:blipFill>
          <a:blip r:embed="rId3">
            <a:clrChange>
              <a:clrFrom>
                <a:srgbClr val="FFFFFF"/>
              </a:clrFrom>
              <a:clrTo>
                <a:srgbClr val="FFFFFF">
                  <a:alpha val="0"/>
                </a:srgbClr>
              </a:clrTo>
            </a:clrChange>
          </a:blip>
          <a:srcRect l="28261" t="10870" r="8696"/>
          <a:stretch>
            <a:fillRect/>
          </a:stretch>
        </p:blipFill>
        <p:spPr>
          <a:xfrm>
            <a:off x="457200" y="1524000"/>
            <a:ext cx="3429000" cy="4847898"/>
          </a:xfrm>
          <a:prstGeom prst="rect">
            <a:avLst/>
          </a:prstGeom>
        </p:spPr>
      </p:pic>
      <p:sp>
        <p:nvSpPr>
          <p:cNvPr id="10" name="Rectangle 9"/>
          <p:cNvSpPr/>
          <p:nvPr/>
        </p:nvSpPr>
        <p:spPr>
          <a:xfrm>
            <a:off x="152400" y="76200"/>
            <a:ext cx="545662" cy="6858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1295400" y="3400098"/>
            <a:ext cx="1070553" cy="1274991"/>
          </a:xfrm>
          <a:custGeom>
            <a:avLst/>
            <a:gdLst>
              <a:gd name="connsiteX0" fmla="*/ 187039 w 1070553"/>
              <a:gd name="connsiteY0" fmla="*/ 95993 h 1274991"/>
              <a:gd name="connsiteX1" fmla="*/ 39377 w 1070553"/>
              <a:gd name="connsiteY1" fmla="*/ 302749 h 1274991"/>
              <a:gd name="connsiteX2" fmla="*/ 423299 w 1070553"/>
              <a:gd name="connsiteY2" fmla="*/ 804869 h 1274991"/>
              <a:gd name="connsiteX3" fmla="*/ 940118 w 1070553"/>
              <a:gd name="connsiteY3" fmla="*/ 1262684 h 1274991"/>
              <a:gd name="connsiteX4" fmla="*/ 940118 w 1070553"/>
              <a:gd name="connsiteY4" fmla="*/ 878710 h 1274991"/>
              <a:gd name="connsiteX5" fmla="*/ 187039 w 1070553"/>
              <a:gd name="connsiteY5" fmla="*/ 95993 h 12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0553" h="1274991">
                <a:moveTo>
                  <a:pt x="187039" y="95993"/>
                </a:moveTo>
                <a:cubicBezTo>
                  <a:pt x="36916" y="0"/>
                  <a:pt x="0" y="184603"/>
                  <a:pt x="39377" y="302749"/>
                </a:cubicBezTo>
                <a:cubicBezTo>
                  <a:pt x="78754" y="420895"/>
                  <a:pt x="273176" y="644880"/>
                  <a:pt x="423299" y="804869"/>
                </a:cubicBezTo>
                <a:cubicBezTo>
                  <a:pt x="573422" y="964858"/>
                  <a:pt x="853982" y="1250377"/>
                  <a:pt x="940118" y="1262684"/>
                </a:cubicBezTo>
                <a:cubicBezTo>
                  <a:pt x="1026255" y="1274991"/>
                  <a:pt x="1070553" y="1078081"/>
                  <a:pt x="940118" y="878710"/>
                </a:cubicBezTo>
                <a:cubicBezTo>
                  <a:pt x="809683" y="679339"/>
                  <a:pt x="337163" y="191987"/>
                  <a:pt x="187039" y="95993"/>
                </a:cubicBezTo>
                <a:close/>
              </a:path>
            </a:pathLst>
          </a:custGeom>
          <a:solidFill>
            <a:srgbClr val="008000">
              <a:alpha val="26000"/>
            </a:srgbClr>
          </a:solidFill>
          <a:ln>
            <a:solidFill>
              <a:schemeClr val="tx1">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556103" y="2630714"/>
            <a:ext cx="701397" cy="1511283"/>
          </a:xfrm>
          <a:custGeom>
            <a:avLst/>
            <a:gdLst>
              <a:gd name="connsiteX0" fmla="*/ 686631 w 701397"/>
              <a:gd name="connsiteY0" fmla="*/ 98455 h 1511283"/>
              <a:gd name="connsiteX1" fmla="*/ 494669 w 701397"/>
              <a:gd name="connsiteY1" fmla="*/ 9845 h 1511283"/>
              <a:gd name="connsiteX2" fmla="*/ 317474 w 701397"/>
              <a:gd name="connsiteY2" fmla="*/ 157528 h 1511283"/>
              <a:gd name="connsiteX3" fmla="*/ 273176 w 701397"/>
              <a:gd name="connsiteY3" fmla="*/ 319978 h 1511283"/>
              <a:gd name="connsiteX4" fmla="*/ 36916 w 701397"/>
              <a:gd name="connsiteY4" fmla="*/ 689184 h 1511283"/>
              <a:gd name="connsiteX5" fmla="*/ 51682 w 701397"/>
              <a:gd name="connsiteY5" fmla="*/ 1398060 h 1511283"/>
              <a:gd name="connsiteX6" fmla="*/ 273176 w 701397"/>
              <a:gd name="connsiteY6" fmla="*/ 1368523 h 1511283"/>
              <a:gd name="connsiteX7" fmla="*/ 287942 w 701397"/>
              <a:gd name="connsiteY7" fmla="*/ 999317 h 1511283"/>
              <a:gd name="connsiteX8" fmla="*/ 406072 w 701397"/>
              <a:gd name="connsiteY8" fmla="*/ 659648 h 1511283"/>
              <a:gd name="connsiteX9" fmla="*/ 583267 w 701397"/>
              <a:gd name="connsiteY9" fmla="*/ 423356 h 1511283"/>
              <a:gd name="connsiteX10" fmla="*/ 509436 w 701397"/>
              <a:gd name="connsiteY10" fmla="*/ 290442 h 1511283"/>
              <a:gd name="connsiteX11" fmla="*/ 568501 w 701397"/>
              <a:gd name="connsiteY11" fmla="*/ 83687 h 1511283"/>
              <a:gd name="connsiteX12" fmla="*/ 583267 w 701397"/>
              <a:gd name="connsiteY12" fmla="*/ 9845 h 1511283"/>
              <a:gd name="connsiteX13" fmla="*/ 686631 w 701397"/>
              <a:gd name="connsiteY13" fmla="*/ 98455 h 151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397" h="1511283">
                <a:moveTo>
                  <a:pt x="686631" y="98455"/>
                </a:moveTo>
                <a:cubicBezTo>
                  <a:pt x="671865" y="98455"/>
                  <a:pt x="556195" y="0"/>
                  <a:pt x="494669" y="9845"/>
                </a:cubicBezTo>
                <a:cubicBezTo>
                  <a:pt x="433143" y="19691"/>
                  <a:pt x="354389" y="105839"/>
                  <a:pt x="317474" y="157528"/>
                </a:cubicBezTo>
                <a:cubicBezTo>
                  <a:pt x="280559" y="209217"/>
                  <a:pt x="319936" y="231369"/>
                  <a:pt x="273176" y="319978"/>
                </a:cubicBezTo>
                <a:cubicBezTo>
                  <a:pt x="226416" y="408587"/>
                  <a:pt x="73832" y="509504"/>
                  <a:pt x="36916" y="689184"/>
                </a:cubicBezTo>
                <a:cubicBezTo>
                  <a:pt x="0" y="868864"/>
                  <a:pt x="12305" y="1284837"/>
                  <a:pt x="51682" y="1398060"/>
                </a:cubicBezTo>
                <a:cubicBezTo>
                  <a:pt x="91059" y="1511283"/>
                  <a:pt x="233799" y="1434980"/>
                  <a:pt x="273176" y="1368523"/>
                </a:cubicBezTo>
                <a:cubicBezTo>
                  <a:pt x="312553" y="1302066"/>
                  <a:pt x="265793" y="1117463"/>
                  <a:pt x="287942" y="999317"/>
                </a:cubicBezTo>
                <a:cubicBezTo>
                  <a:pt x="310091" y="881171"/>
                  <a:pt x="356851" y="755641"/>
                  <a:pt x="406072" y="659648"/>
                </a:cubicBezTo>
                <a:cubicBezTo>
                  <a:pt x="455293" y="563655"/>
                  <a:pt x="566040" y="484890"/>
                  <a:pt x="583267" y="423356"/>
                </a:cubicBezTo>
                <a:cubicBezTo>
                  <a:pt x="600494" y="361822"/>
                  <a:pt x="511897" y="347053"/>
                  <a:pt x="509436" y="290442"/>
                </a:cubicBezTo>
                <a:cubicBezTo>
                  <a:pt x="506975" y="233831"/>
                  <a:pt x="556196" y="130453"/>
                  <a:pt x="568501" y="83687"/>
                </a:cubicBezTo>
                <a:cubicBezTo>
                  <a:pt x="580806" y="36921"/>
                  <a:pt x="568501" y="12306"/>
                  <a:pt x="583267" y="9845"/>
                </a:cubicBezTo>
                <a:cubicBezTo>
                  <a:pt x="598033" y="7384"/>
                  <a:pt x="701397" y="98455"/>
                  <a:pt x="686631" y="98455"/>
                </a:cubicBezTo>
                <a:close/>
              </a:path>
            </a:pathLst>
          </a:custGeom>
          <a:solidFill>
            <a:srgbClr val="FF6600">
              <a:alpha val="26000"/>
            </a:srgbClr>
          </a:solidFill>
          <a:ln>
            <a:solidFill>
              <a:schemeClr val="accent1">
                <a:shade val="95000"/>
                <a:satMod val="105000"/>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2365953" y="4238298"/>
            <a:ext cx="382939" cy="959935"/>
          </a:xfrm>
          <a:custGeom>
            <a:avLst/>
            <a:gdLst>
              <a:gd name="connsiteX0" fmla="*/ 0 w 339625"/>
              <a:gd name="connsiteY0" fmla="*/ 893478 h 959935"/>
              <a:gd name="connsiteX1" fmla="*/ 280559 w 339625"/>
              <a:gd name="connsiteY1" fmla="*/ 627649 h 959935"/>
              <a:gd name="connsiteX2" fmla="*/ 310092 w 339625"/>
              <a:gd name="connsiteY2" fmla="*/ 258444 h 959935"/>
              <a:gd name="connsiteX3" fmla="*/ 103364 w 339625"/>
              <a:gd name="connsiteY3" fmla="*/ 95993 h 959935"/>
              <a:gd name="connsiteX4" fmla="*/ 29533 w 339625"/>
              <a:gd name="connsiteY4" fmla="*/ 834405 h 959935"/>
              <a:gd name="connsiteX5" fmla="*/ 44299 w 339625"/>
              <a:gd name="connsiteY5" fmla="*/ 849173 h 95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625" h="959935">
                <a:moveTo>
                  <a:pt x="0" y="893478"/>
                </a:moveTo>
                <a:cubicBezTo>
                  <a:pt x="114438" y="813483"/>
                  <a:pt x="228877" y="733488"/>
                  <a:pt x="280559" y="627649"/>
                </a:cubicBezTo>
                <a:cubicBezTo>
                  <a:pt x="332241" y="521810"/>
                  <a:pt x="339625" y="347053"/>
                  <a:pt x="310092" y="258444"/>
                </a:cubicBezTo>
                <a:cubicBezTo>
                  <a:pt x="280559" y="169835"/>
                  <a:pt x="150124" y="0"/>
                  <a:pt x="103364" y="95993"/>
                </a:cubicBezTo>
                <a:cubicBezTo>
                  <a:pt x="56604" y="191986"/>
                  <a:pt x="39377" y="708875"/>
                  <a:pt x="29533" y="834405"/>
                </a:cubicBezTo>
                <a:cubicBezTo>
                  <a:pt x="19689" y="959935"/>
                  <a:pt x="44299" y="849173"/>
                  <a:pt x="44299" y="849173"/>
                </a:cubicBezTo>
              </a:path>
            </a:pathLst>
          </a:custGeom>
          <a:solidFill>
            <a:srgbClr val="FF6600">
              <a:alpha val="28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8" name="Straight Arrow Connector 17"/>
          <p:cNvCxnSpPr/>
          <p:nvPr/>
        </p:nvCxnSpPr>
        <p:spPr>
          <a:xfrm rot="5400000">
            <a:off x="470969" y="2575665"/>
            <a:ext cx="658265" cy="761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838200" y="1810434"/>
            <a:ext cx="1524000" cy="646331"/>
          </a:xfrm>
          <a:prstGeom prst="rect">
            <a:avLst/>
          </a:prstGeom>
          <a:noFill/>
        </p:spPr>
        <p:txBody>
          <a:bodyPr wrap="square" rtlCol="0">
            <a:spAutoFit/>
          </a:bodyPr>
          <a:lstStyle/>
          <a:p>
            <a:r>
              <a:rPr lang="en-US" dirty="0" smtClean="0"/>
              <a:t>Greater </a:t>
            </a:r>
            <a:r>
              <a:rPr lang="en-US" dirty="0" err="1" smtClean="0"/>
              <a:t>Trochanter</a:t>
            </a:r>
            <a:endParaRPr lang="en-US" dirty="0"/>
          </a:p>
        </p:txBody>
      </p:sp>
      <p:sp>
        <p:nvSpPr>
          <p:cNvPr id="21" name="TextBox 20"/>
          <p:cNvSpPr txBox="1"/>
          <p:nvPr/>
        </p:nvSpPr>
        <p:spPr>
          <a:xfrm>
            <a:off x="3124200" y="5678269"/>
            <a:ext cx="1524000" cy="646331"/>
          </a:xfrm>
          <a:prstGeom prst="rect">
            <a:avLst/>
          </a:prstGeom>
          <a:noFill/>
        </p:spPr>
        <p:txBody>
          <a:bodyPr wrap="square" rtlCol="0">
            <a:spAutoFit/>
          </a:bodyPr>
          <a:lstStyle/>
          <a:p>
            <a:r>
              <a:rPr lang="en-US" dirty="0" smtClean="0"/>
              <a:t>Lesser </a:t>
            </a:r>
            <a:r>
              <a:rPr lang="en-US" dirty="0" err="1" smtClean="0"/>
              <a:t>Trochanter</a:t>
            </a:r>
            <a:endParaRPr lang="en-US" dirty="0"/>
          </a:p>
        </p:txBody>
      </p:sp>
      <p:cxnSp>
        <p:nvCxnSpPr>
          <p:cNvPr id="23" name="Straight Arrow Connector 22"/>
          <p:cNvCxnSpPr/>
          <p:nvPr/>
        </p:nvCxnSpPr>
        <p:spPr>
          <a:xfrm rot="16200000" flipV="1">
            <a:off x="2496126" y="5232658"/>
            <a:ext cx="869114" cy="3635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52400" y="5983069"/>
            <a:ext cx="1981200" cy="646331"/>
          </a:xfrm>
          <a:prstGeom prst="rect">
            <a:avLst/>
          </a:prstGeom>
          <a:noFill/>
        </p:spPr>
        <p:txBody>
          <a:bodyPr wrap="square" rtlCol="0">
            <a:spAutoFit/>
          </a:bodyPr>
          <a:lstStyle/>
          <a:p>
            <a:r>
              <a:rPr lang="en-US" dirty="0" err="1" smtClean="0"/>
              <a:t>Intertrochanteric</a:t>
            </a:r>
            <a:r>
              <a:rPr lang="en-US" dirty="0" smtClean="0"/>
              <a:t> Line</a:t>
            </a:r>
            <a:endParaRPr lang="en-US" dirty="0"/>
          </a:p>
        </p:txBody>
      </p:sp>
      <p:cxnSp>
        <p:nvCxnSpPr>
          <p:cNvPr id="34" name="Straight Arrow Connector 33"/>
          <p:cNvCxnSpPr>
            <a:stCxn id="33" idx="0"/>
          </p:cNvCxnSpPr>
          <p:nvPr/>
        </p:nvCxnSpPr>
        <p:spPr>
          <a:xfrm rot="5400000" flipH="1" flipV="1">
            <a:off x="604347" y="4911016"/>
            <a:ext cx="1610706" cy="5334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Freeform 36"/>
          <p:cNvSpPr/>
          <p:nvPr/>
        </p:nvSpPr>
        <p:spPr>
          <a:xfrm>
            <a:off x="2055278" y="1600200"/>
            <a:ext cx="1754722" cy="1476823"/>
          </a:xfrm>
          <a:custGeom>
            <a:avLst/>
            <a:gdLst>
              <a:gd name="connsiteX0" fmla="*/ 71370 w 1754722"/>
              <a:gd name="connsiteY0" fmla="*/ 676877 h 1476823"/>
              <a:gd name="connsiteX1" fmla="*/ 750617 w 1754722"/>
              <a:gd name="connsiteY1" fmla="*/ 71380 h 1476823"/>
              <a:gd name="connsiteX2" fmla="*/ 1488930 w 1754722"/>
              <a:gd name="connsiteY2" fmla="*/ 248599 h 1476823"/>
              <a:gd name="connsiteX3" fmla="*/ 1739956 w 1754722"/>
              <a:gd name="connsiteY3" fmla="*/ 868865 h 1476823"/>
              <a:gd name="connsiteX4" fmla="*/ 1577527 w 1754722"/>
              <a:gd name="connsiteY4" fmla="*/ 1415289 h 1476823"/>
              <a:gd name="connsiteX5" fmla="*/ 1341267 w 1754722"/>
              <a:gd name="connsiteY5" fmla="*/ 1238070 h 1476823"/>
              <a:gd name="connsiteX6" fmla="*/ 853981 w 1754722"/>
              <a:gd name="connsiteY6" fmla="*/ 1060852 h 1476823"/>
              <a:gd name="connsiteX7" fmla="*/ 322396 w 1754722"/>
              <a:gd name="connsiteY7" fmla="*/ 987010 h 1476823"/>
              <a:gd name="connsiteX8" fmla="*/ 71370 w 1754722"/>
              <a:gd name="connsiteY8" fmla="*/ 676877 h 147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4722" h="1476823">
                <a:moveTo>
                  <a:pt x="71370" y="676877"/>
                </a:moveTo>
                <a:cubicBezTo>
                  <a:pt x="142740" y="524272"/>
                  <a:pt x="514357" y="142760"/>
                  <a:pt x="750617" y="71380"/>
                </a:cubicBezTo>
                <a:cubicBezTo>
                  <a:pt x="986877" y="0"/>
                  <a:pt x="1324040" y="115685"/>
                  <a:pt x="1488930" y="248599"/>
                </a:cubicBezTo>
                <a:cubicBezTo>
                  <a:pt x="1653820" y="381513"/>
                  <a:pt x="1725190" y="674417"/>
                  <a:pt x="1739956" y="868865"/>
                </a:cubicBezTo>
                <a:cubicBezTo>
                  <a:pt x="1754722" y="1063313"/>
                  <a:pt x="1643975" y="1353755"/>
                  <a:pt x="1577527" y="1415289"/>
                </a:cubicBezTo>
                <a:cubicBezTo>
                  <a:pt x="1511079" y="1476823"/>
                  <a:pt x="1461858" y="1297143"/>
                  <a:pt x="1341267" y="1238070"/>
                </a:cubicBezTo>
                <a:cubicBezTo>
                  <a:pt x="1220676" y="1178997"/>
                  <a:pt x="1023793" y="1102695"/>
                  <a:pt x="853981" y="1060852"/>
                </a:cubicBezTo>
                <a:cubicBezTo>
                  <a:pt x="684169" y="1019009"/>
                  <a:pt x="452831" y="1048544"/>
                  <a:pt x="322396" y="987010"/>
                </a:cubicBezTo>
                <a:cubicBezTo>
                  <a:pt x="191961" y="925476"/>
                  <a:pt x="0" y="829482"/>
                  <a:pt x="71370" y="676877"/>
                </a:cubicBezTo>
                <a:close/>
              </a:path>
            </a:pathLst>
          </a:custGeom>
          <a:solidFill>
            <a:schemeClr val="accent1">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2514600" y="858798"/>
            <a:ext cx="1524000" cy="369332"/>
          </a:xfrm>
          <a:prstGeom prst="rect">
            <a:avLst/>
          </a:prstGeom>
          <a:noFill/>
        </p:spPr>
        <p:txBody>
          <a:bodyPr wrap="square" rtlCol="0">
            <a:spAutoFit/>
          </a:bodyPr>
          <a:lstStyle/>
          <a:p>
            <a:r>
              <a:rPr lang="en-US" dirty="0" smtClean="0"/>
              <a:t>Head</a:t>
            </a:r>
            <a:endParaRPr lang="en-US" dirty="0"/>
          </a:p>
        </p:txBody>
      </p:sp>
      <p:cxnSp>
        <p:nvCxnSpPr>
          <p:cNvPr id="39" name="Straight Arrow Connector 38"/>
          <p:cNvCxnSpPr/>
          <p:nvPr/>
        </p:nvCxnSpPr>
        <p:spPr>
          <a:xfrm rot="5400000">
            <a:off x="2584327" y="1397533"/>
            <a:ext cx="405333" cy="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962400" y="1447800"/>
            <a:ext cx="4800600" cy="4093428"/>
          </a:xfrm>
          <a:prstGeom prst="rect">
            <a:avLst/>
          </a:prstGeom>
          <a:noFill/>
        </p:spPr>
        <p:txBody>
          <a:bodyPr wrap="square" rtlCol="0">
            <a:spAutoFit/>
          </a:bodyPr>
          <a:lstStyle/>
          <a:p>
            <a:r>
              <a:rPr lang="en-US" sz="2000" dirty="0" smtClean="0"/>
              <a:t>The femur is the longest bone in the human body and is responsible in bearing the most weight.  The proximal end of the femur consists of two major tuberosities,  a constricted neck and its hemispherical </a:t>
            </a:r>
            <a:r>
              <a:rPr lang="en-US" sz="2000" b="1" dirty="0" smtClean="0">
                <a:solidFill>
                  <a:schemeClr val="accent1"/>
                </a:solidFill>
              </a:rPr>
              <a:t>head</a:t>
            </a:r>
            <a:r>
              <a:rPr lang="en-US" sz="2000" b="1" dirty="0" smtClean="0"/>
              <a:t> </a:t>
            </a:r>
            <a:r>
              <a:rPr lang="en-US" sz="2000" dirty="0" smtClean="0"/>
              <a:t>where it articulates with the pelvis in a ball-and-socket joint.  </a:t>
            </a:r>
          </a:p>
          <a:p>
            <a:endParaRPr lang="en-US" sz="2000" b="1" dirty="0" smtClean="0"/>
          </a:p>
          <a:p>
            <a:r>
              <a:rPr lang="en-US" sz="2000" dirty="0" smtClean="0"/>
              <a:t>The anterior processes and bony ridges in which the powerful muscles of the hip attach, include the </a:t>
            </a:r>
            <a:r>
              <a:rPr lang="en-US" sz="2000" b="1" dirty="0" smtClean="0">
                <a:solidFill>
                  <a:srgbClr val="FF6600"/>
                </a:solidFill>
              </a:rPr>
              <a:t>greater </a:t>
            </a:r>
            <a:r>
              <a:rPr lang="en-US" sz="2000" dirty="0" smtClean="0"/>
              <a:t>and</a:t>
            </a:r>
            <a:r>
              <a:rPr lang="en-US" sz="2000" b="1" dirty="0" smtClean="0">
                <a:solidFill>
                  <a:srgbClr val="FF6600"/>
                </a:solidFill>
              </a:rPr>
              <a:t> lesser </a:t>
            </a:r>
            <a:r>
              <a:rPr lang="en-US" sz="2000" b="1" dirty="0" err="1" smtClean="0">
                <a:solidFill>
                  <a:srgbClr val="FF6600"/>
                </a:solidFill>
              </a:rPr>
              <a:t>trochanters</a:t>
            </a:r>
            <a:r>
              <a:rPr lang="en-US" sz="2000" b="1" dirty="0" smtClean="0">
                <a:solidFill>
                  <a:schemeClr val="accent1"/>
                </a:solidFill>
              </a:rPr>
              <a:t> </a:t>
            </a:r>
            <a:r>
              <a:rPr lang="en-US" sz="2000" dirty="0" smtClean="0">
                <a:solidFill>
                  <a:srgbClr val="000000"/>
                </a:solidFill>
              </a:rPr>
              <a:t>(</a:t>
            </a:r>
            <a:r>
              <a:rPr lang="en-US" sz="2000" dirty="0" err="1" smtClean="0">
                <a:solidFill>
                  <a:srgbClr val="000000"/>
                </a:solidFill>
              </a:rPr>
              <a:t>tro-CAN-turs</a:t>
            </a:r>
            <a:r>
              <a:rPr lang="en-US" sz="2000" dirty="0" smtClean="0">
                <a:solidFill>
                  <a:srgbClr val="000000"/>
                </a:solidFill>
              </a:rPr>
              <a:t>)</a:t>
            </a:r>
            <a:r>
              <a:rPr lang="en-US" sz="2000" dirty="0"/>
              <a:t> </a:t>
            </a:r>
            <a:r>
              <a:rPr lang="en-US" sz="2000" dirty="0" smtClean="0"/>
              <a:t>and </a:t>
            </a:r>
            <a:r>
              <a:rPr lang="en-US" sz="2000" b="1" dirty="0" err="1" smtClean="0">
                <a:solidFill>
                  <a:srgbClr val="008000"/>
                </a:solidFill>
              </a:rPr>
              <a:t>intertrochanteric</a:t>
            </a:r>
            <a:r>
              <a:rPr lang="en-US" sz="2000" b="1" dirty="0" smtClean="0">
                <a:solidFill>
                  <a:srgbClr val="008000"/>
                </a:solidFill>
              </a:rPr>
              <a:t> line</a:t>
            </a:r>
            <a:r>
              <a:rPr lang="en-US" sz="2000" b="1" dirty="0" smtClean="0"/>
              <a:t>.</a:t>
            </a:r>
            <a:endParaRPr lang="en-US" sz="2000" b="1" dirty="0" smtClean="0">
              <a:solidFill>
                <a:schemeClr val="accent1"/>
              </a:solidFill>
            </a:endParaRPr>
          </a:p>
        </p:txBody>
      </p:sp>
      <p:sp>
        <p:nvSpPr>
          <p:cNvPr id="46" name="Title 4"/>
          <p:cNvSpPr txBox="1">
            <a:spLocks/>
          </p:cNvSpPr>
          <p:nvPr/>
        </p:nvSpPr>
        <p:spPr>
          <a:xfrm>
            <a:off x="3657600" y="228600"/>
            <a:ext cx="4953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Proximal</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 Features of the FEMUR:</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29" name="Freeform 28"/>
          <p:cNvSpPr/>
          <p:nvPr/>
        </p:nvSpPr>
        <p:spPr>
          <a:xfrm>
            <a:off x="1600200" y="2643424"/>
            <a:ext cx="1462379" cy="1090377"/>
          </a:xfrm>
          <a:custGeom>
            <a:avLst/>
            <a:gdLst>
              <a:gd name="connsiteX0" fmla="*/ 377622 w 1336567"/>
              <a:gd name="connsiteY0" fmla="*/ 64032 h 1035879"/>
              <a:gd name="connsiteX1" fmla="*/ 312828 w 1336567"/>
              <a:gd name="connsiteY1" fmla="*/ 25159 h 1035879"/>
              <a:gd name="connsiteX2" fmla="*/ 79571 w 1336567"/>
              <a:gd name="connsiteY2" fmla="*/ 25159 h 1035879"/>
              <a:gd name="connsiteX3" fmla="*/ 53654 w 1336567"/>
              <a:gd name="connsiteY3" fmla="*/ 64032 h 1035879"/>
              <a:gd name="connsiteX4" fmla="*/ 14778 w 1336567"/>
              <a:gd name="connsiteY4" fmla="*/ 141780 h 1035879"/>
              <a:gd name="connsiteX5" fmla="*/ 40695 w 1336567"/>
              <a:gd name="connsiteY5" fmla="*/ 323192 h 1035879"/>
              <a:gd name="connsiteX6" fmla="*/ 79571 w 1336567"/>
              <a:gd name="connsiteY6" fmla="*/ 349107 h 1035879"/>
              <a:gd name="connsiteX7" fmla="*/ 209158 w 1336567"/>
              <a:gd name="connsiteY7" fmla="*/ 465729 h 1035879"/>
              <a:gd name="connsiteX8" fmla="*/ 286911 w 1336567"/>
              <a:gd name="connsiteY8" fmla="*/ 543477 h 1035879"/>
              <a:gd name="connsiteX9" fmla="*/ 312828 w 1336567"/>
              <a:gd name="connsiteY9" fmla="*/ 582351 h 1035879"/>
              <a:gd name="connsiteX10" fmla="*/ 377622 w 1336567"/>
              <a:gd name="connsiteY10" fmla="*/ 634183 h 1035879"/>
              <a:gd name="connsiteX11" fmla="*/ 442415 w 1336567"/>
              <a:gd name="connsiteY11" fmla="*/ 711930 h 1035879"/>
              <a:gd name="connsiteX12" fmla="*/ 494250 w 1336567"/>
              <a:gd name="connsiteY12" fmla="*/ 724888 h 1035879"/>
              <a:gd name="connsiteX13" fmla="*/ 610879 w 1336567"/>
              <a:gd name="connsiteY13" fmla="*/ 763762 h 1035879"/>
              <a:gd name="connsiteX14" fmla="*/ 753425 w 1336567"/>
              <a:gd name="connsiteY14" fmla="*/ 841510 h 1035879"/>
              <a:gd name="connsiteX15" fmla="*/ 895971 w 1336567"/>
              <a:gd name="connsiteY15" fmla="*/ 919258 h 1035879"/>
              <a:gd name="connsiteX16" fmla="*/ 999641 w 1336567"/>
              <a:gd name="connsiteY16" fmla="*/ 945174 h 1035879"/>
              <a:gd name="connsiteX17" fmla="*/ 1116269 w 1336567"/>
              <a:gd name="connsiteY17" fmla="*/ 1009963 h 1035879"/>
              <a:gd name="connsiteX18" fmla="*/ 1194021 w 1336567"/>
              <a:gd name="connsiteY18" fmla="*/ 1022921 h 1035879"/>
              <a:gd name="connsiteX19" fmla="*/ 1232898 w 1336567"/>
              <a:gd name="connsiteY19" fmla="*/ 1035879 h 1035879"/>
              <a:gd name="connsiteX20" fmla="*/ 1310650 w 1336567"/>
              <a:gd name="connsiteY20" fmla="*/ 958132 h 1035879"/>
              <a:gd name="connsiteX21" fmla="*/ 1336567 w 1336567"/>
              <a:gd name="connsiteY21" fmla="*/ 854468 h 1035879"/>
              <a:gd name="connsiteX22" fmla="*/ 1323609 w 1336567"/>
              <a:gd name="connsiteY22" fmla="*/ 776720 h 1035879"/>
              <a:gd name="connsiteX23" fmla="*/ 1258815 w 1336567"/>
              <a:gd name="connsiteY23" fmla="*/ 711930 h 1035879"/>
              <a:gd name="connsiteX24" fmla="*/ 1245856 w 1336567"/>
              <a:gd name="connsiteY24" fmla="*/ 673056 h 1035879"/>
              <a:gd name="connsiteX0" fmla="*/ 377622 w 1336567"/>
              <a:gd name="connsiteY0" fmla="*/ 64032 h 1035879"/>
              <a:gd name="connsiteX1" fmla="*/ 312828 w 1336567"/>
              <a:gd name="connsiteY1" fmla="*/ 25159 h 1035879"/>
              <a:gd name="connsiteX2" fmla="*/ 79571 w 1336567"/>
              <a:gd name="connsiteY2" fmla="*/ 25159 h 1035879"/>
              <a:gd name="connsiteX3" fmla="*/ 53654 w 1336567"/>
              <a:gd name="connsiteY3" fmla="*/ 64032 h 1035879"/>
              <a:gd name="connsiteX4" fmla="*/ 14778 w 1336567"/>
              <a:gd name="connsiteY4" fmla="*/ 141780 h 1035879"/>
              <a:gd name="connsiteX5" fmla="*/ 40695 w 1336567"/>
              <a:gd name="connsiteY5" fmla="*/ 323192 h 1035879"/>
              <a:gd name="connsiteX6" fmla="*/ 79571 w 1336567"/>
              <a:gd name="connsiteY6" fmla="*/ 349107 h 1035879"/>
              <a:gd name="connsiteX7" fmla="*/ 209158 w 1336567"/>
              <a:gd name="connsiteY7" fmla="*/ 465729 h 1035879"/>
              <a:gd name="connsiteX8" fmla="*/ 286911 w 1336567"/>
              <a:gd name="connsiteY8" fmla="*/ 543477 h 1035879"/>
              <a:gd name="connsiteX9" fmla="*/ 377622 w 1336567"/>
              <a:gd name="connsiteY9" fmla="*/ 634183 h 1035879"/>
              <a:gd name="connsiteX10" fmla="*/ 442415 w 1336567"/>
              <a:gd name="connsiteY10" fmla="*/ 711930 h 1035879"/>
              <a:gd name="connsiteX11" fmla="*/ 494250 w 1336567"/>
              <a:gd name="connsiteY11" fmla="*/ 724888 h 1035879"/>
              <a:gd name="connsiteX12" fmla="*/ 610879 w 1336567"/>
              <a:gd name="connsiteY12" fmla="*/ 763762 h 1035879"/>
              <a:gd name="connsiteX13" fmla="*/ 753425 w 1336567"/>
              <a:gd name="connsiteY13" fmla="*/ 841510 h 1035879"/>
              <a:gd name="connsiteX14" fmla="*/ 895971 w 1336567"/>
              <a:gd name="connsiteY14" fmla="*/ 919258 h 1035879"/>
              <a:gd name="connsiteX15" fmla="*/ 999641 w 1336567"/>
              <a:gd name="connsiteY15" fmla="*/ 945174 h 1035879"/>
              <a:gd name="connsiteX16" fmla="*/ 1116269 w 1336567"/>
              <a:gd name="connsiteY16" fmla="*/ 1009963 h 1035879"/>
              <a:gd name="connsiteX17" fmla="*/ 1194021 w 1336567"/>
              <a:gd name="connsiteY17" fmla="*/ 1022921 h 1035879"/>
              <a:gd name="connsiteX18" fmla="*/ 1232898 w 1336567"/>
              <a:gd name="connsiteY18" fmla="*/ 1035879 h 1035879"/>
              <a:gd name="connsiteX19" fmla="*/ 1310650 w 1336567"/>
              <a:gd name="connsiteY19" fmla="*/ 958132 h 1035879"/>
              <a:gd name="connsiteX20" fmla="*/ 1336567 w 1336567"/>
              <a:gd name="connsiteY20" fmla="*/ 854468 h 1035879"/>
              <a:gd name="connsiteX21" fmla="*/ 1323609 w 1336567"/>
              <a:gd name="connsiteY21" fmla="*/ 776720 h 1035879"/>
              <a:gd name="connsiteX22" fmla="*/ 1258815 w 1336567"/>
              <a:gd name="connsiteY22" fmla="*/ 711930 h 1035879"/>
              <a:gd name="connsiteX23" fmla="*/ 1245856 w 1336567"/>
              <a:gd name="connsiteY23" fmla="*/ 673056 h 1035879"/>
              <a:gd name="connsiteX0" fmla="*/ 377622 w 1336567"/>
              <a:gd name="connsiteY0" fmla="*/ 64032 h 1035879"/>
              <a:gd name="connsiteX1" fmla="*/ 312828 w 1336567"/>
              <a:gd name="connsiteY1" fmla="*/ 25159 h 1035879"/>
              <a:gd name="connsiteX2" fmla="*/ 79571 w 1336567"/>
              <a:gd name="connsiteY2" fmla="*/ 25159 h 1035879"/>
              <a:gd name="connsiteX3" fmla="*/ 53654 w 1336567"/>
              <a:gd name="connsiteY3" fmla="*/ 64032 h 1035879"/>
              <a:gd name="connsiteX4" fmla="*/ 14778 w 1336567"/>
              <a:gd name="connsiteY4" fmla="*/ 141780 h 1035879"/>
              <a:gd name="connsiteX5" fmla="*/ 40695 w 1336567"/>
              <a:gd name="connsiteY5" fmla="*/ 323192 h 1035879"/>
              <a:gd name="connsiteX6" fmla="*/ 79571 w 1336567"/>
              <a:gd name="connsiteY6" fmla="*/ 349107 h 1035879"/>
              <a:gd name="connsiteX7" fmla="*/ 209158 w 1336567"/>
              <a:gd name="connsiteY7" fmla="*/ 465729 h 1035879"/>
              <a:gd name="connsiteX8" fmla="*/ 286911 w 1336567"/>
              <a:gd name="connsiteY8" fmla="*/ 543477 h 1035879"/>
              <a:gd name="connsiteX9" fmla="*/ 442415 w 1336567"/>
              <a:gd name="connsiteY9" fmla="*/ 711930 h 1035879"/>
              <a:gd name="connsiteX10" fmla="*/ 494250 w 1336567"/>
              <a:gd name="connsiteY10" fmla="*/ 724888 h 1035879"/>
              <a:gd name="connsiteX11" fmla="*/ 610879 w 1336567"/>
              <a:gd name="connsiteY11" fmla="*/ 763762 h 1035879"/>
              <a:gd name="connsiteX12" fmla="*/ 753425 w 1336567"/>
              <a:gd name="connsiteY12" fmla="*/ 841510 h 1035879"/>
              <a:gd name="connsiteX13" fmla="*/ 895971 w 1336567"/>
              <a:gd name="connsiteY13" fmla="*/ 919258 h 1035879"/>
              <a:gd name="connsiteX14" fmla="*/ 999641 w 1336567"/>
              <a:gd name="connsiteY14" fmla="*/ 945174 h 1035879"/>
              <a:gd name="connsiteX15" fmla="*/ 1116269 w 1336567"/>
              <a:gd name="connsiteY15" fmla="*/ 1009963 h 1035879"/>
              <a:gd name="connsiteX16" fmla="*/ 1194021 w 1336567"/>
              <a:gd name="connsiteY16" fmla="*/ 1022921 h 1035879"/>
              <a:gd name="connsiteX17" fmla="*/ 1232898 w 1336567"/>
              <a:gd name="connsiteY17" fmla="*/ 1035879 h 1035879"/>
              <a:gd name="connsiteX18" fmla="*/ 1310650 w 1336567"/>
              <a:gd name="connsiteY18" fmla="*/ 958132 h 1035879"/>
              <a:gd name="connsiteX19" fmla="*/ 1336567 w 1336567"/>
              <a:gd name="connsiteY19" fmla="*/ 854468 h 1035879"/>
              <a:gd name="connsiteX20" fmla="*/ 1323609 w 1336567"/>
              <a:gd name="connsiteY20" fmla="*/ 776720 h 1035879"/>
              <a:gd name="connsiteX21" fmla="*/ 1258815 w 1336567"/>
              <a:gd name="connsiteY21" fmla="*/ 711930 h 1035879"/>
              <a:gd name="connsiteX22" fmla="*/ 1245856 w 1336567"/>
              <a:gd name="connsiteY22" fmla="*/ 673056 h 1035879"/>
              <a:gd name="connsiteX0" fmla="*/ 377622 w 1336567"/>
              <a:gd name="connsiteY0" fmla="*/ 64032 h 1035879"/>
              <a:gd name="connsiteX1" fmla="*/ 312828 w 1336567"/>
              <a:gd name="connsiteY1" fmla="*/ 25159 h 1035879"/>
              <a:gd name="connsiteX2" fmla="*/ 79571 w 1336567"/>
              <a:gd name="connsiteY2" fmla="*/ 25159 h 1035879"/>
              <a:gd name="connsiteX3" fmla="*/ 53654 w 1336567"/>
              <a:gd name="connsiteY3" fmla="*/ 64032 h 1035879"/>
              <a:gd name="connsiteX4" fmla="*/ 14778 w 1336567"/>
              <a:gd name="connsiteY4" fmla="*/ 141780 h 1035879"/>
              <a:gd name="connsiteX5" fmla="*/ 40695 w 1336567"/>
              <a:gd name="connsiteY5" fmla="*/ 323192 h 1035879"/>
              <a:gd name="connsiteX6" fmla="*/ 79571 w 1336567"/>
              <a:gd name="connsiteY6" fmla="*/ 349107 h 1035879"/>
              <a:gd name="connsiteX7" fmla="*/ 209158 w 1336567"/>
              <a:gd name="connsiteY7" fmla="*/ 465729 h 1035879"/>
              <a:gd name="connsiteX8" fmla="*/ 286911 w 1336567"/>
              <a:gd name="connsiteY8" fmla="*/ 543477 h 1035879"/>
              <a:gd name="connsiteX9" fmla="*/ 442415 w 1336567"/>
              <a:gd name="connsiteY9" fmla="*/ 711930 h 1035879"/>
              <a:gd name="connsiteX10" fmla="*/ 494250 w 1336567"/>
              <a:gd name="connsiteY10" fmla="*/ 724888 h 1035879"/>
              <a:gd name="connsiteX11" fmla="*/ 610879 w 1336567"/>
              <a:gd name="connsiteY11" fmla="*/ 763762 h 1035879"/>
              <a:gd name="connsiteX12" fmla="*/ 753425 w 1336567"/>
              <a:gd name="connsiteY12" fmla="*/ 841510 h 1035879"/>
              <a:gd name="connsiteX13" fmla="*/ 999641 w 1336567"/>
              <a:gd name="connsiteY13" fmla="*/ 945174 h 1035879"/>
              <a:gd name="connsiteX14" fmla="*/ 1116269 w 1336567"/>
              <a:gd name="connsiteY14" fmla="*/ 1009963 h 1035879"/>
              <a:gd name="connsiteX15" fmla="*/ 1194021 w 1336567"/>
              <a:gd name="connsiteY15" fmla="*/ 1022921 h 1035879"/>
              <a:gd name="connsiteX16" fmla="*/ 1232898 w 1336567"/>
              <a:gd name="connsiteY16" fmla="*/ 1035879 h 1035879"/>
              <a:gd name="connsiteX17" fmla="*/ 1310650 w 1336567"/>
              <a:gd name="connsiteY17" fmla="*/ 958132 h 1035879"/>
              <a:gd name="connsiteX18" fmla="*/ 1336567 w 1336567"/>
              <a:gd name="connsiteY18" fmla="*/ 854468 h 1035879"/>
              <a:gd name="connsiteX19" fmla="*/ 1323609 w 1336567"/>
              <a:gd name="connsiteY19" fmla="*/ 776720 h 1035879"/>
              <a:gd name="connsiteX20" fmla="*/ 1258815 w 1336567"/>
              <a:gd name="connsiteY20" fmla="*/ 711930 h 1035879"/>
              <a:gd name="connsiteX21" fmla="*/ 1245856 w 1336567"/>
              <a:gd name="connsiteY21" fmla="*/ 673056 h 1035879"/>
              <a:gd name="connsiteX0" fmla="*/ 377622 w 1336567"/>
              <a:gd name="connsiteY0" fmla="*/ 64032 h 1035879"/>
              <a:gd name="connsiteX1" fmla="*/ 312828 w 1336567"/>
              <a:gd name="connsiteY1" fmla="*/ 25159 h 1035879"/>
              <a:gd name="connsiteX2" fmla="*/ 79571 w 1336567"/>
              <a:gd name="connsiteY2" fmla="*/ 25159 h 1035879"/>
              <a:gd name="connsiteX3" fmla="*/ 53654 w 1336567"/>
              <a:gd name="connsiteY3" fmla="*/ 64032 h 1035879"/>
              <a:gd name="connsiteX4" fmla="*/ 14778 w 1336567"/>
              <a:gd name="connsiteY4" fmla="*/ 141780 h 1035879"/>
              <a:gd name="connsiteX5" fmla="*/ 40695 w 1336567"/>
              <a:gd name="connsiteY5" fmla="*/ 323192 h 1035879"/>
              <a:gd name="connsiteX6" fmla="*/ 79571 w 1336567"/>
              <a:gd name="connsiteY6" fmla="*/ 349107 h 1035879"/>
              <a:gd name="connsiteX7" fmla="*/ 209158 w 1336567"/>
              <a:gd name="connsiteY7" fmla="*/ 465729 h 1035879"/>
              <a:gd name="connsiteX8" fmla="*/ 286911 w 1336567"/>
              <a:gd name="connsiteY8" fmla="*/ 543477 h 1035879"/>
              <a:gd name="connsiteX9" fmla="*/ 442415 w 1336567"/>
              <a:gd name="connsiteY9" fmla="*/ 711930 h 1035879"/>
              <a:gd name="connsiteX10" fmla="*/ 494250 w 1336567"/>
              <a:gd name="connsiteY10" fmla="*/ 724888 h 1035879"/>
              <a:gd name="connsiteX11" fmla="*/ 610879 w 1336567"/>
              <a:gd name="connsiteY11" fmla="*/ 763762 h 1035879"/>
              <a:gd name="connsiteX12" fmla="*/ 999641 w 1336567"/>
              <a:gd name="connsiteY12" fmla="*/ 945174 h 1035879"/>
              <a:gd name="connsiteX13" fmla="*/ 1116269 w 1336567"/>
              <a:gd name="connsiteY13" fmla="*/ 1009963 h 1035879"/>
              <a:gd name="connsiteX14" fmla="*/ 1194021 w 1336567"/>
              <a:gd name="connsiteY14" fmla="*/ 1022921 h 1035879"/>
              <a:gd name="connsiteX15" fmla="*/ 1232898 w 1336567"/>
              <a:gd name="connsiteY15" fmla="*/ 1035879 h 1035879"/>
              <a:gd name="connsiteX16" fmla="*/ 1310650 w 1336567"/>
              <a:gd name="connsiteY16" fmla="*/ 958132 h 1035879"/>
              <a:gd name="connsiteX17" fmla="*/ 1336567 w 1336567"/>
              <a:gd name="connsiteY17" fmla="*/ 854468 h 1035879"/>
              <a:gd name="connsiteX18" fmla="*/ 1323609 w 1336567"/>
              <a:gd name="connsiteY18" fmla="*/ 776720 h 1035879"/>
              <a:gd name="connsiteX19" fmla="*/ 1258815 w 1336567"/>
              <a:gd name="connsiteY19" fmla="*/ 711930 h 1035879"/>
              <a:gd name="connsiteX20" fmla="*/ 1245856 w 1336567"/>
              <a:gd name="connsiteY20" fmla="*/ 673056 h 1035879"/>
              <a:gd name="connsiteX0" fmla="*/ 377622 w 1336567"/>
              <a:gd name="connsiteY0" fmla="*/ 64032 h 1035879"/>
              <a:gd name="connsiteX1" fmla="*/ 312828 w 1336567"/>
              <a:gd name="connsiteY1" fmla="*/ 25159 h 1035879"/>
              <a:gd name="connsiteX2" fmla="*/ 79571 w 1336567"/>
              <a:gd name="connsiteY2" fmla="*/ 25159 h 1035879"/>
              <a:gd name="connsiteX3" fmla="*/ 53654 w 1336567"/>
              <a:gd name="connsiteY3" fmla="*/ 64032 h 1035879"/>
              <a:gd name="connsiteX4" fmla="*/ 14778 w 1336567"/>
              <a:gd name="connsiteY4" fmla="*/ 141780 h 1035879"/>
              <a:gd name="connsiteX5" fmla="*/ 40695 w 1336567"/>
              <a:gd name="connsiteY5" fmla="*/ 323192 h 1035879"/>
              <a:gd name="connsiteX6" fmla="*/ 79571 w 1336567"/>
              <a:gd name="connsiteY6" fmla="*/ 349107 h 1035879"/>
              <a:gd name="connsiteX7" fmla="*/ 209158 w 1336567"/>
              <a:gd name="connsiteY7" fmla="*/ 465729 h 1035879"/>
              <a:gd name="connsiteX8" fmla="*/ 286911 w 1336567"/>
              <a:gd name="connsiteY8" fmla="*/ 543477 h 1035879"/>
              <a:gd name="connsiteX9" fmla="*/ 442415 w 1336567"/>
              <a:gd name="connsiteY9" fmla="*/ 711930 h 1035879"/>
              <a:gd name="connsiteX10" fmla="*/ 494250 w 1336567"/>
              <a:gd name="connsiteY10" fmla="*/ 724888 h 1035879"/>
              <a:gd name="connsiteX11" fmla="*/ 999641 w 1336567"/>
              <a:gd name="connsiteY11" fmla="*/ 945174 h 1035879"/>
              <a:gd name="connsiteX12" fmla="*/ 1116269 w 1336567"/>
              <a:gd name="connsiteY12" fmla="*/ 1009963 h 1035879"/>
              <a:gd name="connsiteX13" fmla="*/ 1194021 w 1336567"/>
              <a:gd name="connsiteY13" fmla="*/ 1022921 h 1035879"/>
              <a:gd name="connsiteX14" fmla="*/ 1232898 w 1336567"/>
              <a:gd name="connsiteY14" fmla="*/ 1035879 h 1035879"/>
              <a:gd name="connsiteX15" fmla="*/ 1310650 w 1336567"/>
              <a:gd name="connsiteY15" fmla="*/ 958132 h 1035879"/>
              <a:gd name="connsiteX16" fmla="*/ 1336567 w 1336567"/>
              <a:gd name="connsiteY16" fmla="*/ 854468 h 1035879"/>
              <a:gd name="connsiteX17" fmla="*/ 1323609 w 1336567"/>
              <a:gd name="connsiteY17" fmla="*/ 776720 h 1035879"/>
              <a:gd name="connsiteX18" fmla="*/ 1258815 w 1336567"/>
              <a:gd name="connsiteY18" fmla="*/ 711930 h 1035879"/>
              <a:gd name="connsiteX19" fmla="*/ 1245856 w 1336567"/>
              <a:gd name="connsiteY19" fmla="*/ 673056 h 1035879"/>
              <a:gd name="connsiteX0" fmla="*/ 377622 w 1336567"/>
              <a:gd name="connsiteY0" fmla="*/ 64032 h 1035879"/>
              <a:gd name="connsiteX1" fmla="*/ 312828 w 1336567"/>
              <a:gd name="connsiteY1" fmla="*/ 25159 h 1035879"/>
              <a:gd name="connsiteX2" fmla="*/ 79571 w 1336567"/>
              <a:gd name="connsiteY2" fmla="*/ 25159 h 1035879"/>
              <a:gd name="connsiteX3" fmla="*/ 53654 w 1336567"/>
              <a:gd name="connsiteY3" fmla="*/ 64032 h 1035879"/>
              <a:gd name="connsiteX4" fmla="*/ 14778 w 1336567"/>
              <a:gd name="connsiteY4" fmla="*/ 141780 h 1035879"/>
              <a:gd name="connsiteX5" fmla="*/ 40695 w 1336567"/>
              <a:gd name="connsiteY5" fmla="*/ 323192 h 1035879"/>
              <a:gd name="connsiteX6" fmla="*/ 79571 w 1336567"/>
              <a:gd name="connsiteY6" fmla="*/ 349107 h 1035879"/>
              <a:gd name="connsiteX7" fmla="*/ 209158 w 1336567"/>
              <a:gd name="connsiteY7" fmla="*/ 465729 h 1035879"/>
              <a:gd name="connsiteX8" fmla="*/ 286911 w 1336567"/>
              <a:gd name="connsiteY8" fmla="*/ 543477 h 1035879"/>
              <a:gd name="connsiteX9" fmla="*/ 442415 w 1336567"/>
              <a:gd name="connsiteY9" fmla="*/ 711930 h 1035879"/>
              <a:gd name="connsiteX10" fmla="*/ 999641 w 1336567"/>
              <a:gd name="connsiteY10" fmla="*/ 945174 h 1035879"/>
              <a:gd name="connsiteX11" fmla="*/ 1116269 w 1336567"/>
              <a:gd name="connsiteY11" fmla="*/ 1009963 h 1035879"/>
              <a:gd name="connsiteX12" fmla="*/ 1194021 w 1336567"/>
              <a:gd name="connsiteY12" fmla="*/ 1022921 h 1035879"/>
              <a:gd name="connsiteX13" fmla="*/ 1232898 w 1336567"/>
              <a:gd name="connsiteY13" fmla="*/ 1035879 h 1035879"/>
              <a:gd name="connsiteX14" fmla="*/ 1310650 w 1336567"/>
              <a:gd name="connsiteY14" fmla="*/ 958132 h 1035879"/>
              <a:gd name="connsiteX15" fmla="*/ 1336567 w 1336567"/>
              <a:gd name="connsiteY15" fmla="*/ 854468 h 1035879"/>
              <a:gd name="connsiteX16" fmla="*/ 1323609 w 1336567"/>
              <a:gd name="connsiteY16" fmla="*/ 776720 h 1035879"/>
              <a:gd name="connsiteX17" fmla="*/ 1258815 w 1336567"/>
              <a:gd name="connsiteY17" fmla="*/ 711930 h 1035879"/>
              <a:gd name="connsiteX18" fmla="*/ 1245856 w 1336567"/>
              <a:gd name="connsiteY18" fmla="*/ 673056 h 1035879"/>
              <a:gd name="connsiteX0" fmla="*/ 377622 w 1336567"/>
              <a:gd name="connsiteY0" fmla="*/ 64032 h 1035879"/>
              <a:gd name="connsiteX1" fmla="*/ 312828 w 1336567"/>
              <a:gd name="connsiteY1" fmla="*/ 25159 h 1035879"/>
              <a:gd name="connsiteX2" fmla="*/ 79571 w 1336567"/>
              <a:gd name="connsiteY2" fmla="*/ 25159 h 1035879"/>
              <a:gd name="connsiteX3" fmla="*/ 53654 w 1336567"/>
              <a:gd name="connsiteY3" fmla="*/ 64032 h 1035879"/>
              <a:gd name="connsiteX4" fmla="*/ 14778 w 1336567"/>
              <a:gd name="connsiteY4" fmla="*/ 141780 h 1035879"/>
              <a:gd name="connsiteX5" fmla="*/ 40695 w 1336567"/>
              <a:gd name="connsiteY5" fmla="*/ 323192 h 1035879"/>
              <a:gd name="connsiteX6" fmla="*/ 79571 w 1336567"/>
              <a:gd name="connsiteY6" fmla="*/ 349107 h 1035879"/>
              <a:gd name="connsiteX7" fmla="*/ 209158 w 1336567"/>
              <a:gd name="connsiteY7" fmla="*/ 465729 h 1035879"/>
              <a:gd name="connsiteX8" fmla="*/ 286911 w 1336567"/>
              <a:gd name="connsiteY8" fmla="*/ 543477 h 1035879"/>
              <a:gd name="connsiteX9" fmla="*/ 442415 w 1336567"/>
              <a:gd name="connsiteY9" fmla="*/ 711930 h 1035879"/>
              <a:gd name="connsiteX10" fmla="*/ 1116269 w 1336567"/>
              <a:gd name="connsiteY10" fmla="*/ 1009963 h 1035879"/>
              <a:gd name="connsiteX11" fmla="*/ 1194021 w 1336567"/>
              <a:gd name="connsiteY11" fmla="*/ 1022921 h 1035879"/>
              <a:gd name="connsiteX12" fmla="*/ 1232898 w 1336567"/>
              <a:gd name="connsiteY12" fmla="*/ 1035879 h 1035879"/>
              <a:gd name="connsiteX13" fmla="*/ 1310650 w 1336567"/>
              <a:gd name="connsiteY13" fmla="*/ 958132 h 1035879"/>
              <a:gd name="connsiteX14" fmla="*/ 1336567 w 1336567"/>
              <a:gd name="connsiteY14" fmla="*/ 854468 h 1035879"/>
              <a:gd name="connsiteX15" fmla="*/ 1323609 w 1336567"/>
              <a:gd name="connsiteY15" fmla="*/ 776720 h 1035879"/>
              <a:gd name="connsiteX16" fmla="*/ 1258815 w 1336567"/>
              <a:gd name="connsiteY16" fmla="*/ 711930 h 1035879"/>
              <a:gd name="connsiteX17" fmla="*/ 1245856 w 1336567"/>
              <a:gd name="connsiteY17" fmla="*/ 673056 h 1035879"/>
              <a:gd name="connsiteX0" fmla="*/ 377622 w 1336567"/>
              <a:gd name="connsiteY0" fmla="*/ 64032 h 1035879"/>
              <a:gd name="connsiteX1" fmla="*/ 312828 w 1336567"/>
              <a:gd name="connsiteY1" fmla="*/ 25159 h 1035879"/>
              <a:gd name="connsiteX2" fmla="*/ 79571 w 1336567"/>
              <a:gd name="connsiteY2" fmla="*/ 25159 h 1035879"/>
              <a:gd name="connsiteX3" fmla="*/ 53654 w 1336567"/>
              <a:gd name="connsiteY3" fmla="*/ 64032 h 1035879"/>
              <a:gd name="connsiteX4" fmla="*/ 14778 w 1336567"/>
              <a:gd name="connsiteY4" fmla="*/ 141780 h 1035879"/>
              <a:gd name="connsiteX5" fmla="*/ 40695 w 1336567"/>
              <a:gd name="connsiteY5" fmla="*/ 323192 h 1035879"/>
              <a:gd name="connsiteX6" fmla="*/ 79571 w 1336567"/>
              <a:gd name="connsiteY6" fmla="*/ 349107 h 1035879"/>
              <a:gd name="connsiteX7" fmla="*/ 209158 w 1336567"/>
              <a:gd name="connsiteY7" fmla="*/ 465729 h 1035879"/>
              <a:gd name="connsiteX8" fmla="*/ 286911 w 1336567"/>
              <a:gd name="connsiteY8" fmla="*/ 543477 h 1035879"/>
              <a:gd name="connsiteX9" fmla="*/ 442415 w 1336567"/>
              <a:gd name="connsiteY9" fmla="*/ 711930 h 1035879"/>
              <a:gd name="connsiteX10" fmla="*/ 1194021 w 1336567"/>
              <a:gd name="connsiteY10" fmla="*/ 1022921 h 1035879"/>
              <a:gd name="connsiteX11" fmla="*/ 1232898 w 1336567"/>
              <a:gd name="connsiteY11" fmla="*/ 1035879 h 1035879"/>
              <a:gd name="connsiteX12" fmla="*/ 1310650 w 1336567"/>
              <a:gd name="connsiteY12" fmla="*/ 958132 h 1035879"/>
              <a:gd name="connsiteX13" fmla="*/ 1336567 w 1336567"/>
              <a:gd name="connsiteY13" fmla="*/ 854468 h 1035879"/>
              <a:gd name="connsiteX14" fmla="*/ 1323609 w 1336567"/>
              <a:gd name="connsiteY14" fmla="*/ 776720 h 1035879"/>
              <a:gd name="connsiteX15" fmla="*/ 1258815 w 1336567"/>
              <a:gd name="connsiteY15" fmla="*/ 711930 h 1035879"/>
              <a:gd name="connsiteX16" fmla="*/ 1245856 w 1336567"/>
              <a:gd name="connsiteY16" fmla="*/ 673056 h 1035879"/>
              <a:gd name="connsiteX0" fmla="*/ 377622 w 1338727"/>
              <a:gd name="connsiteY0" fmla="*/ 64032 h 1063955"/>
              <a:gd name="connsiteX1" fmla="*/ 312828 w 1338727"/>
              <a:gd name="connsiteY1" fmla="*/ 25159 h 1063955"/>
              <a:gd name="connsiteX2" fmla="*/ 79571 w 1338727"/>
              <a:gd name="connsiteY2" fmla="*/ 25159 h 1063955"/>
              <a:gd name="connsiteX3" fmla="*/ 53654 w 1338727"/>
              <a:gd name="connsiteY3" fmla="*/ 64032 h 1063955"/>
              <a:gd name="connsiteX4" fmla="*/ 14778 w 1338727"/>
              <a:gd name="connsiteY4" fmla="*/ 141780 h 1063955"/>
              <a:gd name="connsiteX5" fmla="*/ 40695 w 1338727"/>
              <a:gd name="connsiteY5" fmla="*/ 323192 h 1063955"/>
              <a:gd name="connsiteX6" fmla="*/ 79571 w 1338727"/>
              <a:gd name="connsiteY6" fmla="*/ 349107 h 1063955"/>
              <a:gd name="connsiteX7" fmla="*/ 209158 w 1338727"/>
              <a:gd name="connsiteY7" fmla="*/ 465729 h 1063955"/>
              <a:gd name="connsiteX8" fmla="*/ 286911 w 1338727"/>
              <a:gd name="connsiteY8" fmla="*/ 543477 h 1063955"/>
              <a:gd name="connsiteX9" fmla="*/ 442415 w 1338727"/>
              <a:gd name="connsiteY9" fmla="*/ 711930 h 1063955"/>
              <a:gd name="connsiteX10" fmla="*/ 1194021 w 1338727"/>
              <a:gd name="connsiteY10" fmla="*/ 1022921 h 1063955"/>
              <a:gd name="connsiteX11" fmla="*/ 1310650 w 1338727"/>
              <a:gd name="connsiteY11" fmla="*/ 958132 h 1063955"/>
              <a:gd name="connsiteX12" fmla="*/ 1336567 w 1338727"/>
              <a:gd name="connsiteY12" fmla="*/ 854468 h 1063955"/>
              <a:gd name="connsiteX13" fmla="*/ 1323609 w 1338727"/>
              <a:gd name="connsiteY13" fmla="*/ 776720 h 1063955"/>
              <a:gd name="connsiteX14" fmla="*/ 1258815 w 1338727"/>
              <a:gd name="connsiteY14" fmla="*/ 711930 h 1063955"/>
              <a:gd name="connsiteX15" fmla="*/ 1245856 w 1338727"/>
              <a:gd name="connsiteY15" fmla="*/ 673056 h 1063955"/>
              <a:gd name="connsiteX0" fmla="*/ 377622 w 1336567"/>
              <a:gd name="connsiteY0" fmla="*/ 64032 h 958132"/>
              <a:gd name="connsiteX1" fmla="*/ 312828 w 1336567"/>
              <a:gd name="connsiteY1" fmla="*/ 25159 h 958132"/>
              <a:gd name="connsiteX2" fmla="*/ 79571 w 1336567"/>
              <a:gd name="connsiteY2" fmla="*/ 25159 h 958132"/>
              <a:gd name="connsiteX3" fmla="*/ 53654 w 1336567"/>
              <a:gd name="connsiteY3" fmla="*/ 64032 h 958132"/>
              <a:gd name="connsiteX4" fmla="*/ 14778 w 1336567"/>
              <a:gd name="connsiteY4" fmla="*/ 141780 h 958132"/>
              <a:gd name="connsiteX5" fmla="*/ 40695 w 1336567"/>
              <a:gd name="connsiteY5" fmla="*/ 323192 h 958132"/>
              <a:gd name="connsiteX6" fmla="*/ 79571 w 1336567"/>
              <a:gd name="connsiteY6" fmla="*/ 349107 h 958132"/>
              <a:gd name="connsiteX7" fmla="*/ 209158 w 1336567"/>
              <a:gd name="connsiteY7" fmla="*/ 465729 h 958132"/>
              <a:gd name="connsiteX8" fmla="*/ 286911 w 1336567"/>
              <a:gd name="connsiteY8" fmla="*/ 543477 h 958132"/>
              <a:gd name="connsiteX9" fmla="*/ 442415 w 1336567"/>
              <a:gd name="connsiteY9" fmla="*/ 711930 h 958132"/>
              <a:gd name="connsiteX10" fmla="*/ 1310650 w 1336567"/>
              <a:gd name="connsiteY10" fmla="*/ 958132 h 958132"/>
              <a:gd name="connsiteX11" fmla="*/ 1336567 w 1336567"/>
              <a:gd name="connsiteY11" fmla="*/ 854468 h 958132"/>
              <a:gd name="connsiteX12" fmla="*/ 1323609 w 1336567"/>
              <a:gd name="connsiteY12" fmla="*/ 776720 h 958132"/>
              <a:gd name="connsiteX13" fmla="*/ 1258815 w 1336567"/>
              <a:gd name="connsiteY13" fmla="*/ 711930 h 958132"/>
              <a:gd name="connsiteX14" fmla="*/ 1245856 w 1336567"/>
              <a:gd name="connsiteY14" fmla="*/ 673056 h 958132"/>
              <a:gd name="connsiteX0" fmla="*/ 377622 w 1457516"/>
              <a:gd name="connsiteY0" fmla="*/ 64032 h 968930"/>
              <a:gd name="connsiteX1" fmla="*/ 312828 w 1457516"/>
              <a:gd name="connsiteY1" fmla="*/ 25159 h 968930"/>
              <a:gd name="connsiteX2" fmla="*/ 79571 w 1457516"/>
              <a:gd name="connsiteY2" fmla="*/ 25159 h 968930"/>
              <a:gd name="connsiteX3" fmla="*/ 53654 w 1457516"/>
              <a:gd name="connsiteY3" fmla="*/ 64032 h 968930"/>
              <a:gd name="connsiteX4" fmla="*/ 14778 w 1457516"/>
              <a:gd name="connsiteY4" fmla="*/ 141780 h 968930"/>
              <a:gd name="connsiteX5" fmla="*/ 40695 w 1457516"/>
              <a:gd name="connsiteY5" fmla="*/ 323192 h 968930"/>
              <a:gd name="connsiteX6" fmla="*/ 79571 w 1457516"/>
              <a:gd name="connsiteY6" fmla="*/ 349107 h 968930"/>
              <a:gd name="connsiteX7" fmla="*/ 209158 w 1457516"/>
              <a:gd name="connsiteY7" fmla="*/ 465729 h 968930"/>
              <a:gd name="connsiteX8" fmla="*/ 286911 w 1457516"/>
              <a:gd name="connsiteY8" fmla="*/ 543477 h 968930"/>
              <a:gd name="connsiteX9" fmla="*/ 442415 w 1457516"/>
              <a:gd name="connsiteY9" fmla="*/ 711930 h 968930"/>
              <a:gd name="connsiteX10" fmla="*/ 1310650 w 1457516"/>
              <a:gd name="connsiteY10" fmla="*/ 958132 h 968930"/>
              <a:gd name="connsiteX11" fmla="*/ 1323609 w 1457516"/>
              <a:gd name="connsiteY11" fmla="*/ 776720 h 968930"/>
              <a:gd name="connsiteX12" fmla="*/ 1258815 w 1457516"/>
              <a:gd name="connsiteY12" fmla="*/ 711930 h 968930"/>
              <a:gd name="connsiteX13" fmla="*/ 1245856 w 1457516"/>
              <a:gd name="connsiteY13" fmla="*/ 673056 h 968930"/>
              <a:gd name="connsiteX0" fmla="*/ 377622 w 1457516"/>
              <a:gd name="connsiteY0" fmla="*/ 64032 h 968930"/>
              <a:gd name="connsiteX1" fmla="*/ 312828 w 1457516"/>
              <a:gd name="connsiteY1" fmla="*/ 25159 h 968930"/>
              <a:gd name="connsiteX2" fmla="*/ 79571 w 1457516"/>
              <a:gd name="connsiteY2" fmla="*/ 25159 h 968930"/>
              <a:gd name="connsiteX3" fmla="*/ 53654 w 1457516"/>
              <a:gd name="connsiteY3" fmla="*/ 64032 h 968930"/>
              <a:gd name="connsiteX4" fmla="*/ 14778 w 1457516"/>
              <a:gd name="connsiteY4" fmla="*/ 141780 h 968930"/>
              <a:gd name="connsiteX5" fmla="*/ 40695 w 1457516"/>
              <a:gd name="connsiteY5" fmla="*/ 323192 h 968930"/>
              <a:gd name="connsiteX6" fmla="*/ 79571 w 1457516"/>
              <a:gd name="connsiteY6" fmla="*/ 349107 h 968930"/>
              <a:gd name="connsiteX7" fmla="*/ 209158 w 1457516"/>
              <a:gd name="connsiteY7" fmla="*/ 465729 h 968930"/>
              <a:gd name="connsiteX8" fmla="*/ 442415 w 1457516"/>
              <a:gd name="connsiteY8" fmla="*/ 711930 h 968930"/>
              <a:gd name="connsiteX9" fmla="*/ 1310650 w 1457516"/>
              <a:gd name="connsiteY9" fmla="*/ 958132 h 968930"/>
              <a:gd name="connsiteX10" fmla="*/ 1323609 w 1457516"/>
              <a:gd name="connsiteY10" fmla="*/ 776720 h 968930"/>
              <a:gd name="connsiteX11" fmla="*/ 1258815 w 1457516"/>
              <a:gd name="connsiteY11" fmla="*/ 711930 h 968930"/>
              <a:gd name="connsiteX12" fmla="*/ 1245856 w 1457516"/>
              <a:gd name="connsiteY12" fmla="*/ 673056 h 968930"/>
              <a:gd name="connsiteX0" fmla="*/ 377622 w 1457516"/>
              <a:gd name="connsiteY0" fmla="*/ 64032 h 968930"/>
              <a:gd name="connsiteX1" fmla="*/ 312828 w 1457516"/>
              <a:gd name="connsiteY1" fmla="*/ 25159 h 968930"/>
              <a:gd name="connsiteX2" fmla="*/ 79571 w 1457516"/>
              <a:gd name="connsiteY2" fmla="*/ 25159 h 968930"/>
              <a:gd name="connsiteX3" fmla="*/ 53654 w 1457516"/>
              <a:gd name="connsiteY3" fmla="*/ 64032 h 968930"/>
              <a:gd name="connsiteX4" fmla="*/ 14778 w 1457516"/>
              <a:gd name="connsiteY4" fmla="*/ 141780 h 968930"/>
              <a:gd name="connsiteX5" fmla="*/ 40695 w 1457516"/>
              <a:gd name="connsiteY5" fmla="*/ 323192 h 968930"/>
              <a:gd name="connsiteX6" fmla="*/ 79571 w 1457516"/>
              <a:gd name="connsiteY6" fmla="*/ 349107 h 968930"/>
              <a:gd name="connsiteX7" fmla="*/ 442415 w 1457516"/>
              <a:gd name="connsiteY7" fmla="*/ 711930 h 968930"/>
              <a:gd name="connsiteX8" fmla="*/ 1310650 w 1457516"/>
              <a:gd name="connsiteY8" fmla="*/ 958132 h 968930"/>
              <a:gd name="connsiteX9" fmla="*/ 1323609 w 1457516"/>
              <a:gd name="connsiteY9" fmla="*/ 776720 h 968930"/>
              <a:gd name="connsiteX10" fmla="*/ 1258815 w 1457516"/>
              <a:gd name="connsiteY10" fmla="*/ 711930 h 968930"/>
              <a:gd name="connsiteX11" fmla="*/ 1245856 w 1457516"/>
              <a:gd name="connsiteY11" fmla="*/ 673056 h 968930"/>
              <a:gd name="connsiteX0" fmla="*/ 377622 w 1457516"/>
              <a:gd name="connsiteY0" fmla="*/ 64032 h 968930"/>
              <a:gd name="connsiteX1" fmla="*/ 312828 w 1457516"/>
              <a:gd name="connsiteY1" fmla="*/ 25159 h 968930"/>
              <a:gd name="connsiteX2" fmla="*/ 79571 w 1457516"/>
              <a:gd name="connsiteY2" fmla="*/ 25159 h 968930"/>
              <a:gd name="connsiteX3" fmla="*/ 53654 w 1457516"/>
              <a:gd name="connsiteY3" fmla="*/ 64032 h 968930"/>
              <a:gd name="connsiteX4" fmla="*/ 14778 w 1457516"/>
              <a:gd name="connsiteY4" fmla="*/ 141780 h 968930"/>
              <a:gd name="connsiteX5" fmla="*/ 40695 w 1457516"/>
              <a:gd name="connsiteY5" fmla="*/ 323192 h 968930"/>
              <a:gd name="connsiteX6" fmla="*/ 442415 w 1457516"/>
              <a:gd name="connsiteY6" fmla="*/ 711930 h 968930"/>
              <a:gd name="connsiteX7" fmla="*/ 1310650 w 1457516"/>
              <a:gd name="connsiteY7" fmla="*/ 958132 h 968930"/>
              <a:gd name="connsiteX8" fmla="*/ 1323609 w 1457516"/>
              <a:gd name="connsiteY8" fmla="*/ 776720 h 968930"/>
              <a:gd name="connsiteX9" fmla="*/ 1258815 w 1457516"/>
              <a:gd name="connsiteY9" fmla="*/ 711930 h 968930"/>
              <a:gd name="connsiteX10" fmla="*/ 1245856 w 1457516"/>
              <a:gd name="connsiteY10" fmla="*/ 673056 h 968930"/>
              <a:gd name="connsiteX0" fmla="*/ 377622 w 1457516"/>
              <a:gd name="connsiteY0" fmla="*/ 64032 h 968930"/>
              <a:gd name="connsiteX1" fmla="*/ 312828 w 1457516"/>
              <a:gd name="connsiteY1" fmla="*/ 25159 h 968930"/>
              <a:gd name="connsiteX2" fmla="*/ 79571 w 1457516"/>
              <a:gd name="connsiteY2" fmla="*/ 25159 h 968930"/>
              <a:gd name="connsiteX3" fmla="*/ 53654 w 1457516"/>
              <a:gd name="connsiteY3" fmla="*/ 64032 h 968930"/>
              <a:gd name="connsiteX4" fmla="*/ 14778 w 1457516"/>
              <a:gd name="connsiteY4" fmla="*/ 141780 h 968930"/>
              <a:gd name="connsiteX5" fmla="*/ 442415 w 1457516"/>
              <a:gd name="connsiteY5" fmla="*/ 711930 h 968930"/>
              <a:gd name="connsiteX6" fmla="*/ 1310650 w 1457516"/>
              <a:gd name="connsiteY6" fmla="*/ 958132 h 968930"/>
              <a:gd name="connsiteX7" fmla="*/ 1323609 w 1457516"/>
              <a:gd name="connsiteY7" fmla="*/ 776720 h 968930"/>
              <a:gd name="connsiteX8" fmla="*/ 1258815 w 1457516"/>
              <a:gd name="connsiteY8" fmla="*/ 711930 h 968930"/>
              <a:gd name="connsiteX9" fmla="*/ 1245856 w 1457516"/>
              <a:gd name="connsiteY9" fmla="*/ 673056 h 968930"/>
              <a:gd name="connsiteX0" fmla="*/ 323968 w 1403862"/>
              <a:gd name="connsiteY0" fmla="*/ 64032 h 968930"/>
              <a:gd name="connsiteX1" fmla="*/ 259174 w 1403862"/>
              <a:gd name="connsiteY1" fmla="*/ 25159 h 968930"/>
              <a:gd name="connsiteX2" fmla="*/ 25917 w 1403862"/>
              <a:gd name="connsiteY2" fmla="*/ 25159 h 968930"/>
              <a:gd name="connsiteX3" fmla="*/ 0 w 1403862"/>
              <a:gd name="connsiteY3" fmla="*/ 64032 h 968930"/>
              <a:gd name="connsiteX4" fmla="*/ 388761 w 1403862"/>
              <a:gd name="connsiteY4" fmla="*/ 711930 h 968930"/>
              <a:gd name="connsiteX5" fmla="*/ 1256996 w 1403862"/>
              <a:gd name="connsiteY5" fmla="*/ 958132 h 968930"/>
              <a:gd name="connsiteX6" fmla="*/ 1269955 w 1403862"/>
              <a:gd name="connsiteY6" fmla="*/ 776720 h 968930"/>
              <a:gd name="connsiteX7" fmla="*/ 1205161 w 1403862"/>
              <a:gd name="connsiteY7" fmla="*/ 711930 h 968930"/>
              <a:gd name="connsiteX8" fmla="*/ 1192202 w 1403862"/>
              <a:gd name="connsiteY8" fmla="*/ 673056 h 968930"/>
              <a:gd name="connsiteX0" fmla="*/ 298051 w 1377945"/>
              <a:gd name="connsiteY0" fmla="*/ 64032 h 968930"/>
              <a:gd name="connsiteX1" fmla="*/ 233257 w 1377945"/>
              <a:gd name="connsiteY1" fmla="*/ 25159 h 968930"/>
              <a:gd name="connsiteX2" fmla="*/ 0 w 1377945"/>
              <a:gd name="connsiteY2" fmla="*/ 25159 h 968930"/>
              <a:gd name="connsiteX3" fmla="*/ 362844 w 1377945"/>
              <a:gd name="connsiteY3" fmla="*/ 711930 h 968930"/>
              <a:gd name="connsiteX4" fmla="*/ 1231079 w 1377945"/>
              <a:gd name="connsiteY4" fmla="*/ 958132 h 968930"/>
              <a:gd name="connsiteX5" fmla="*/ 1244038 w 1377945"/>
              <a:gd name="connsiteY5" fmla="*/ 776720 h 968930"/>
              <a:gd name="connsiteX6" fmla="*/ 1179244 w 1377945"/>
              <a:gd name="connsiteY6" fmla="*/ 711930 h 968930"/>
              <a:gd name="connsiteX7" fmla="*/ 1166285 w 1377945"/>
              <a:gd name="connsiteY7" fmla="*/ 673056 h 968930"/>
              <a:gd name="connsiteX0" fmla="*/ 298051 w 1377945"/>
              <a:gd name="connsiteY0" fmla="*/ 64032 h 968930"/>
              <a:gd name="connsiteX1" fmla="*/ 233257 w 1377945"/>
              <a:gd name="connsiteY1" fmla="*/ 25159 h 968930"/>
              <a:gd name="connsiteX2" fmla="*/ 0 w 1377945"/>
              <a:gd name="connsiteY2" fmla="*/ 25159 h 968930"/>
              <a:gd name="connsiteX3" fmla="*/ 515244 w 1377945"/>
              <a:gd name="connsiteY3" fmla="*/ 711930 h 968930"/>
              <a:gd name="connsiteX4" fmla="*/ 1231079 w 1377945"/>
              <a:gd name="connsiteY4" fmla="*/ 958132 h 968930"/>
              <a:gd name="connsiteX5" fmla="*/ 1244038 w 1377945"/>
              <a:gd name="connsiteY5" fmla="*/ 776720 h 968930"/>
              <a:gd name="connsiteX6" fmla="*/ 1179244 w 1377945"/>
              <a:gd name="connsiteY6" fmla="*/ 711930 h 968930"/>
              <a:gd name="connsiteX7" fmla="*/ 1166285 w 1377945"/>
              <a:gd name="connsiteY7" fmla="*/ 673056 h 968930"/>
              <a:gd name="connsiteX0" fmla="*/ 298051 w 1377945"/>
              <a:gd name="connsiteY0" fmla="*/ 64032 h 996212"/>
              <a:gd name="connsiteX1" fmla="*/ 233257 w 1377945"/>
              <a:gd name="connsiteY1" fmla="*/ 25159 h 996212"/>
              <a:gd name="connsiteX2" fmla="*/ 0 w 1377945"/>
              <a:gd name="connsiteY2" fmla="*/ 25159 h 996212"/>
              <a:gd name="connsiteX3" fmla="*/ 515244 w 1377945"/>
              <a:gd name="connsiteY3" fmla="*/ 711930 h 996212"/>
              <a:gd name="connsiteX4" fmla="*/ 1231079 w 1377945"/>
              <a:gd name="connsiteY4" fmla="*/ 958132 h 996212"/>
              <a:gd name="connsiteX5" fmla="*/ 1244038 w 1377945"/>
              <a:gd name="connsiteY5" fmla="*/ 776720 h 996212"/>
              <a:gd name="connsiteX6" fmla="*/ 1179244 w 1377945"/>
              <a:gd name="connsiteY6" fmla="*/ 711930 h 996212"/>
              <a:gd name="connsiteX7" fmla="*/ 1166285 w 1377945"/>
              <a:gd name="connsiteY7" fmla="*/ 673056 h 996212"/>
              <a:gd name="connsiteX0" fmla="*/ 298051 w 1377945"/>
              <a:gd name="connsiteY0" fmla="*/ 64032 h 968930"/>
              <a:gd name="connsiteX1" fmla="*/ 233257 w 1377945"/>
              <a:gd name="connsiteY1" fmla="*/ 25159 h 968930"/>
              <a:gd name="connsiteX2" fmla="*/ 0 w 1377945"/>
              <a:gd name="connsiteY2" fmla="*/ 25159 h 968930"/>
              <a:gd name="connsiteX3" fmla="*/ 515244 w 1377945"/>
              <a:gd name="connsiteY3" fmla="*/ 711930 h 968930"/>
              <a:gd name="connsiteX4" fmla="*/ 1231079 w 1377945"/>
              <a:gd name="connsiteY4" fmla="*/ 958132 h 968930"/>
              <a:gd name="connsiteX5" fmla="*/ 1244038 w 1377945"/>
              <a:gd name="connsiteY5" fmla="*/ 776720 h 968930"/>
              <a:gd name="connsiteX6" fmla="*/ 1179244 w 1377945"/>
              <a:gd name="connsiteY6" fmla="*/ 711930 h 968930"/>
              <a:gd name="connsiteX7" fmla="*/ 1166285 w 1377945"/>
              <a:gd name="connsiteY7" fmla="*/ 673056 h 968930"/>
              <a:gd name="connsiteX0" fmla="*/ 298051 w 1377945"/>
              <a:gd name="connsiteY0" fmla="*/ 64032 h 968930"/>
              <a:gd name="connsiteX1" fmla="*/ 233257 w 1377945"/>
              <a:gd name="connsiteY1" fmla="*/ 25159 h 968930"/>
              <a:gd name="connsiteX2" fmla="*/ 0 w 1377945"/>
              <a:gd name="connsiteY2" fmla="*/ 25159 h 968930"/>
              <a:gd name="connsiteX3" fmla="*/ 515244 w 1377945"/>
              <a:gd name="connsiteY3" fmla="*/ 711930 h 968930"/>
              <a:gd name="connsiteX4" fmla="*/ 1231079 w 1377945"/>
              <a:gd name="connsiteY4" fmla="*/ 958132 h 968930"/>
              <a:gd name="connsiteX5" fmla="*/ 1244038 w 1377945"/>
              <a:gd name="connsiteY5" fmla="*/ 776720 h 968930"/>
              <a:gd name="connsiteX6" fmla="*/ 1179244 w 1377945"/>
              <a:gd name="connsiteY6" fmla="*/ 711930 h 968930"/>
              <a:gd name="connsiteX7" fmla="*/ 1166285 w 1377945"/>
              <a:gd name="connsiteY7" fmla="*/ 673056 h 968930"/>
              <a:gd name="connsiteX0" fmla="*/ 298051 w 1377945"/>
              <a:gd name="connsiteY0" fmla="*/ 64032 h 968930"/>
              <a:gd name="connsiteX1" fmla="*/ 233257 w 1377945"/>
              <a:gd name="connsiteY1" fmla="*/ 25159 h 968930"/>
              <a:gd name="connsiteX2" fmla="*/ 0 w 1377945"/>
              <a:gd name="connsiteY2" fmla="*/ 101359 h 968930"/>
              <a:gd name="connsiteX3" fmla="*/ 515244 w 1377945"/>
              <a:gd name="connsiteY3" fmla="*/ 711930 h 968930"/>
              <a:gd name="connsiteX4" fmla="*/ 1231079 w 1377945"/>
              <a:gd name="connsiteY4" fmla="*/ 958132 h 968930"/>
              <a:gd name="connsiteX5" fmla="*/ 1244038 w 1377945"/>
              <a:gd name="connsiteY5" fmla="*/ 776720 h 968930"/>
              <a:gd name="connsiteX6" fmla="*/ 1179244 w 1377945"/>
              <a:gd name="connsiteY6" fmla="*/ 711930 h 968930"/>
              <a:gd name="connsiteX7" fmla="*/ 1166285 w 1377945"/>
              <a:gd name="connsiteY7" fmla="*/ 673056 h 968930"/>
              <a:gd name="connsiteX0" fmla="*/ 334250 w 1414144"/>
              <a:gd name="connsiteY0" fmla="*/ 70656 h 975554"/>
              <a:gd name="connsiteX1" fmla="*/ 36199 w 1414144"/>
              <a:gd name="connsiteY1" fmla="*/ 107983 h 975554"/>
              <a:gd name="connsiteX2" fmla="*/ 551443 w 1414144"/>
              <a:gd name="connsiteY2" fmla="*/ 718554 h 975554"/>
              <a:gd name="connsiteX3" fmla="*/ 1267278 w 1414144"/>
              <a:gd name="connsiteY3" fmla="*/ 964756 h 975554"/>
              <a:gd name="connsiteX4" fmla="*/ 1280237 w 1414144"/>
              <a:gd name="connsiteY4" fmla="*/ 783344 h 975554"/>
              <a:gd name="connsiteX5" fmla="*/ 1215443 w 1414144"/>
              <a:gd name="connsiteY5" fmla="*/ 718554 h 975554"/>
              <a:gd name="connsiteX6" fmla="*/ 1202484 w 1414144"/>
              <a:gd name="connsiteY6" fmla="*/ 679680 h 975554"/>
              <a:gd name="connsiteX0" fmla="*/ 334250 w 1414144"/>
              <a:gd name="connsiteY0" fmla="*/ 70656 h 975554"/>
              <a:gd name="connsiteX1" fmla="*/ 36199 w 1414144"/>
              <a:gd name="connsiteY1" fmla="*/ 107983 h 975554"/>
              <a:gd name="connsiteX2" fmla="*/ 551443 w 1414144"/>
              <a:gd name="connsiteY2" fmla="*/ 718554 h 975554"/>
              <a:gd name="connsiteX3" fmla="*/ 1267278 w 1414144"/>
              <a:gd name="connsiteY3" fmla="*/ 964756 h 975554"/>
              <a:gd name="connsiteX4" fmla="*/ 1280237 w 1414144"/>
              <a:gd name="connsiteY4" fmla="*/ 783344 h 975554"/>
              <a:gd name="connsiteX5" fmla="*/ 1215443 w 1414144"/>
              <a:gd name="connsiteY5" fmla="*/ 718554 h 975554"/>
              <a:gd name="connsiteX6" fmla="*/ 1202484 w 1414144"/>
              <a:gd name="connsiteY6" fmla="*/ 679680 h 975554"/>
              <a:gd name="connsiteX0" fmla="*/ 358931 w 1438825"/>
              <a:gd name="connsiteY0" fmla="*/ 70656 h 975554"/>
              <a:gd name="connsiteX1" fmla="*/ 60880 w 1438825"/>
              <a:gd name="connsiteY1" fmla="*/ 107983 h 975554"/>
              <a:gd name="connsiteX2" fmla="*/ 576124 w 1438825"/>
              <a:gd name="connsiteY2" fmla="*/ 718554 h 975554"/>
              <a:gd name="connsiteX3" fmla="*/ 1291959 w 1438825"/>
              <a:gd name="connsiteY3" fmla="*/ 964756 h 975554"/>
              <a:gd name="connsiteX4" fmla="*/ 1304918 w 1438825"/>
              <a:gd name="connsiteY4" fmla="*/ 783344 h 975554"/>
              <a:gd name="connsiteX5" fmla="*/ 1240124 w 1438825"/>
              <a:gd name="connsiteY5" fmla="*/ 718554 h 975554"/>
              <a:gd name="connsiteX6" fmla="*/ 1227165 w 1438825"/>
              <a:gd name="connsiteY6" fmla="*/ 679680 h 975554"/>
              <a:gd name="connsiteX0" fmla="*/ 358931 w 1438825"/>
              <a:gd name="connsiteY0" fmla="*/ 70656 h 975554"/>
              <a:gd name="connsiteX1" fmla="*/ 60880 w 1438825"/>
              <a:gd name="connsiteY1" fmla="*/ 107983 h 975554"/>
              <a:gd name="connsiteX2" fmla="*/ 576124 w 1438825"/>
              <a:gd name="connsiteY2" fmla="*/ 566154 h 975554"/>
              <a:gd name="connsiteX3" fmla="*/ 1291959 w 1438825"/>
              <a:gd name="connsiteY3" fmla="*/ 964756 h 975554"/>
              <a:gd name="connsiteX4" fmla="*/ 1304918 w 1438825"/>
              <a:gd name="connsiteY4" fmla="*/ 783344 h 975554"/>
              <a:gd name="connsiteX5" fmla="*/ 1240124 w 1438825"/>
              <a:gd name="connsiteY5" fmla="*/ 718554 h 975554"/>
              <a:gd name="connsiteX6" fmla="*/ 1227165 w 1438825"/>
              <a:gd name="connsiteY6" fmla="*/ 679680 h 975554"/>
              <a:gd name="connsiteX0" fmla="*/ 358931 w 1438825"/>
              <a:gd name="connsiteY0" fmla="*/ 70656 h 975554"/>
              <a:gd name="connsiteX1" fmla="*/ 60880 w 1438825"/>
              <a:gd name="connsiteY1" fmla="*/ 107983 h 975554"/>
              <a:gd name="connsiteX2" fmla="*/ 576124 w 1438825"/>
              <a:gd name="connsiteY2" fmla="*/ 642354 h 975554"/>
              <a:gd name="connsiteX3" fmla="*/ 1291959 w 1438825"/>
              <a:gd name="connsiteY3" fmla="*/ 964756 h 975554"/>
              <a:gd name="connsiteX4" fmla="*/ 1304918 w 1438825"/>
              <a:gd name="connsiteY4" fmla="*/ 783344 h 975554"/>
              <a:gd name="connsiteX5" fmla="*/ 1240124 w 1438825"/>
              <a:gd name="connsiteY5" fmla="*/ 718554 h 975554"/>
              <a:gd name="connsiteX6" fmla="*/ 1227165 w 1438825"/>
              <a:gd name="connsiteY6" fmla="*/ 679680 h 975554"/>
              <a:gd name="connsiteX0" fmla="*/ 358931 w 1438825"/>
              <a:gd name="connsiteY0" fmla="*/ 70656 h 975554"/>
              <a:gd name="connsiteX1" fmla="*/ 60880 w 1438825"/>
              <a:gd name="connsiteY1" fmla="*/ 107983 h 975554"/>
              <a:gd name="connsiteX2" fmla="*/ 576124 w 1438825"/>
              <a:gd name="connsiteY2" fmla="*/ 642354 h 975554"/>
              <a:gd name="connsiteX3" fmla="*/ 1291959 w 1438825"/>
              <a:gd name="connsiteY3" fmla="*/ 964756 h 975554"/>
              <a:gd name="connsiteX4" fmla="*/ 1304918 w 1438825"/>
              <a:gd name="connsiteY4" fmla="*/ 783344 h 975554"/>
              <a:gd name="connsiteX5" fmla="*/ 1240124 w 1438825"/>
              <a:gd name="connsiteY5" fmla="*/ 718554 h 975554"/>
              <a:gd name="connsiteX0" fmla="*/ 358931 w 1438825"/>
              <a:gd name="connsiteY0" fmla="*/ 70656 h 975554"/>
              <a:gd name="connsiteX1" fmla="*/ 60880 w 1438825"/>
              <a:gd name="connsiteY1" fmla="*/ 107983 h 975554"/>
              <a:gd name="connsiteX2" fmla="*/ 576124 w 1438825"/>
              <a:gd name="connsiteY2" fmla="*/ 642354 h 975554"/>
              <a:gd name="connsiteX3" fmla="*/ 1291959 w 1438825"/>
              <a:gd name="connsiteY3" fmla="*/ 964756 h 975554"/>
              <a:gd name="connsiteX4" fmla="*/ 1304918 w 1438825"/>
              <a:gd name="connsiteY4" fmla="*/ 783344 h 975554"/>
              <a:gd name="connsiteX5" fmla="*/ 1240124 w 1438825"/>
              <a:gd name="connsiteY5" fmla="*/ 718554 h 975554"/>
              <a:gd name="connsiteX0" fmla="*/ 358931 w 1438825"/>
              <a:gd name="connsiteY0" fmla="*/ 70656 h 975554"/>
              <a:gd name="connsiteX1" fmla="*/ 60880 w 1438825"/>
              <a:gd name="connsiteY1" fmla="*/ 107983 h 975554"/>
              <a:gd name="connsiteX2" fmla="*/ 576124 w 1438825"/>
              <a:gd name="connsiteY2" fmla="*/ 642354 h 975554"/>
              <a:gd name="connsiteX3" fmla="*/ 1291959 w 1438825"/>
              <a:gd name="connsiteY3" fmla="*/ 964756 h 975554"/>
              <a:gd name="connsiteX4" fmla="*/ 1304918 w 1438825"/>
              <a:gd name="connsiteY4" fmla="*/ 783344 h 975554"/>
              <a:gd name="connsiteX5" fmla="*/ 1240124 w 1438825"/>
              <a:gd name="connsiteY5" fmla="*/ 718554 h 975554"/>
              <a:gd name="connsiteX0" fmla="*/ 358931 w 1438825"/>
              <a:gd name="connsiteY0" fmla="*/ 70656 h 1038864"/>
              <a:gd name="connsiteX1" fmla="*/ 60880 w 1438825"/>
              <a:gd name="connsiteY1" fmla="*/ 107983 h 1038864"/>
              <a:gd name="connsiteX2" fmla="*/ 576124 w 1438825"/>
              <a:gd name="connsiteY2" fmla="*/ 642354 h 1038864"/>
              <a:gd name="connsiteX3" fmla="*/ 1291959 w 1438825"/>
              <a:gd name="connsiteY3" fmla="*/ 964756 h 1038864"/>
              <a:gd name="connsiteX4" fmla="*/ 1304918 w 1438825"/>
              <a:gd name="connsiteY4" fmla="*/ 783344 h 1038864"/>
              <a:gd name="connsiteX5" fmla="*/ 1240124 w 1438825"/>
              <a:gd name="connsiteY5" fmla="*/ 718554 h 1038864"/>
              <a:gd name="connsiteX0" fmla="*/ 358931 w 1438825"/>
              <a:gd name="connsiteY0" fmla="*/ 70656 h 977616"/>
              <a:gd name="connsiteX1" fmla="*/ 60880 w 1438825"/>
              <a:gd name="connsiteY1" fmla="*/ 107983 h 977616"/>
              <a:gd name="connsiteX2" fmla="*/ 576124 w 1438825"/>
              <a:gd name="connsiteY2" fmla="*/ 642354 h 977616"/>
              <a:gd name="connsiteX3" fmla="*/ 1291959 w 1438825"/>
              <a:gd name="connsiteY3" fmla="*/ 964756 h 977616"/>
              <a:gd name="connsiteX4" fmla="*/ 1304918 w 1438825"/>
              <a:gd name="connsiteY4" fmla="*/ 783344 h 977616"/>
              <a:gd name="connsiteX5" fmla="*/ 1240124 w 1438825"/>
              <a:gd name="connsiteY5" fmla="*/ 718554 h 977616"/>
              <a:gd name="connsiteX0" fmla="*/ 358931 w 1438825"/>
              <a:gd name="connsiteY0" fmla="*/ 82360 h 989320"/>
              <a:gd name="connsiteX1" fmla="*/ 60880 w 1438825"/>
              <a:gd name="connsiteY1" fmla="*/ 119687 h 989320"/>
              <a:gd name="connsiteX2" fmla="*/ 576124 w 1438825"/>
              <a:gd name="connsiteY2" fmla="*/ 654058 h 989320"/>
              <a:gd name="connsiteX3" fmla="*/ 1291959 w 1438825"/>
              <a:gd name="connsiteY3" fmla="*/ 976460 h 989320"/>
              <a:gd name="connsiteX4" fmla="*/ 1304918 w 1438825"/>
              <a:gd name="connsiteY4" fmla="*/ 795048 h 989320"/>
              <a:gd name="connsiteX5" fmla="*/ 1240124 w 1438825"/>
              <a:gd name="connsiteY5" fmla="*/ 730258 h 989320"/>
              <a:gd name="connsiteX0" fmla="*/ 358931 w 1438825"/>
              <a:gd name="connsiteY0" fmla="*/ 128297 h 1035257"/>
              <a:gd name="connsiteX1" fmla="*/ 60880 w 1438825"/>
              <a:gd name="connsiteY1" fmla="*/ 165624 h 1035257"/>
              <a:gd name="connsiteX2" fmla="*/ 576124 w 1438825"/>
              <a:gd name="connsiteY2" fmla="*/ 699995 h 1035257"/>
              <a:gd name="connsiteX3" fmla="*/ 1291959 w 1438825"/>
              <a:gd name="connsiteY3" fmla="*/ 1022397 h 1035257"/>
              <a:gd name="connsiteX4" fmla="*/ 1304918 w 1438825"/>
              <a:gd name="connsiteY4" fmla="*/ 840985 h 1035257"/>
              <a:gd name="connsiteX5" fmla="*/ 1240124 w 1438825"/>
              <a:gd name="connsiteY5" fmla="*/ 776195 h 1035257"/>
              <a:gd name="connsiteX0" fmla="*/ 358931 w 1438825"/>
              <a:gd name="connsiteY0" fmla="*/ 116812 h 1023772"/>
              <a:gd name="connsiteX1" fmla="*/ 60880 w 1438825"/>
              <a:gd name="connsiteY1" fmla="*/ 154139 h 1023772"/>
              <a:gd name="connsiteX2" fmla="*/ 576124 w 1438825"/>
              <a:gd name="connsiteY2" fmla="*/ 688510 h 1023772"/>
              <a:gd name="connsiteX3" fmla="*/ 1291959 w 1438825"/>
              <a:gd name="connsiteY3" fmla="*/ 1010912 h 1023772"/>
              <a:gd name="connsiteX4" fmla="*/ 1304918 w 1438825"/>
              <a:gd name="connsiteY4" fmla="*/ 829500 h 1023772"/>
              <a:gd name="connsiteX5" fmla="*/ 1240124 w 1438825"/>
              <a:gd name="connsiteY5" fmla="*/ 764710 h 1023772"/>
              <a:gd name="connsiteX0" fmla="*/ 358931 w 1438825"/>
              <a:gd name="connsiteY0" fmla="*/ 59392 h 966352"/>
              <a:gd name="connsiteX1" fmla="*/ 60880 w 1438825"/>
              <a:gd name="connsiteY1" fmla="*/ 96719 h 966352"/>
              <a:gd name="connsiteX2" fmla="*/ 576124 w 1438825"/>
              <a:gd name="connsiteY2" fmla="*/ 631090 h 966352"/>
              <a:gd name="connsiteX3" fmla="*/ 1291959 w 1438825"/>
              <a:gd name="connsiteY3" fmla="*/ 953492 h 966352"/>
              <a:gd name="connsiteX4" fmla="*/ 1304918 w 1438825"/>
              <a:gd name="connsiteY4" fmla="*/ 772080 h 966352"/>
              <a:gd name="connsiteX5" fmla="*/ 1240124 w 1438825"/>
              <a:gd name="connsiteY5" fmla="*/ 707290 h 96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825" h="966352">
                <a:moveTo>
                  <a:pt x="358931" y="59392"/>
                </a:moveTo>
                <a:cubicBezTo>
                  <a:pt x="296837" y="67169"/>
                  <a:pt x="146367" y="0"/>
                  <a:pt x="60880" y="96719"/>
                </a:cubicBezTo>
                <a:cubicBezTo>
                  <a:pt x="0" y="183825"/>
                  <a:pt x="91011" y="334821"/>
                  <a:pt x="576124" y="631090"/>
                </a:cubicBezTo>
                <a:cubicBezTo>
                  <a:pt x="1176895" y="966352"/>
                  <a:pt x="1142934" y="929736"/>
                  <a:pt x="1291959" y="953492"/>
                </a:cubicBezTo>
                <a:cubicBezTo>
                  <a:pt x="1438825" y="964290"/>
                  <a:pt x="1313557" y="813114"/>
                  <a:pt x="1304918" y="772080"/>
                </a:cubicBezTo>
                <a:cubicBezTo>
                  <a:pt x="1290292" y="745267"/>
                  <a:pt x="1240124" y="707290"/>
                  <a:pt x="1240124" y="707290"/>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Straight Connector 30"/>
          <p:cNvCxnSpPr/>
          <p:nvPr/>
        </p:nvCxnSpPr>
        <p:spPr>
          <a:xfrm rot="16200000" flipH="1">
            <a:off x="2882001" y="3720203"/>
            <a:ext cx="255798" cy="228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895600" y="3925669"/>
            <a:ext cx="1524000" cy="646331"/>
          </a:xfrm>
          <a:prstGeom prst="rect">
            <a:avLst/>
          </a:prstGeom>
          <a:noFill/>
        </p:spPr>
        <p:txBody>
          <a:bodyPr wrap="square" rtlCol="0">
            <a:spAutoFit/>
          </a:bodyPr>
          <a:lstStyle/>
          <a:p>
            <a:r>
              <a:rPr lang="en-US" dirty="0" smtClean="0"/>
              <a:t>Neck of Femur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20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2000"/>
                                        <p:tgtEl>
                                          <p:spTgt spid="3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up)">
                                      <p:cBhvr>
                                        <p:cTn id="13" dur="20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20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2000"/>
                                        <p:tgtEl>
                                          <p:spTgt spid="29"/>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20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2000"/>
                                        <p:tgtEl>
                                          <p:spTgt spid="18"/>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2000"/>
                                        <p:tgtEl>
                                          <p:spTgt spid="14"/>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2000"/>
                                        <p:tgtEl>
                                          <p:spTgt spid="2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up)">
                                      <p:cBhvr>
                                        <p:cTn id="38" dur="2000"/>
                                        <p:tgtEl>
                                          <p:spTgt spid="20"/>
                                        </p:tgtEl>
                                      </p:cBhvr>
                                    </p:animEffect>
                                  </p:childTnLst>
                                </p:cTn>
                              </p:par>
                              <p:par>
                                <p:cTn id="39" presetID="22" presetClass="entr" presetSubtype="1"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up)">
                                      <p:cBhvr>
                                        <p:cTn id="41" dur="2000"/>
                                        <p:tgtEl>
                                          <p:spTgt spid="2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20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up)">
                                      <p:cBhvr>
                                        <p:cTn id="49" dur="500"/>
                                        <p:tgtEl>
                                          <p:spTgt spid="34"/>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up)">
                                      <p:cBhvr>
                                        <p:cTn id="52" dur="2000"/>
                                        <p:tgtEl>
                                          <p:spTgt spid="33"/>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up)">
                                      <p:cBhvr>
                                        <p:cTn id="5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0" grpId="0"/>
      <p:bldP spid="21" grpId="0"/>
      <p:bldP spid="33" grpId="0"/>
      <p:bldP spid="37" grpId="0" animBg="1"/>
      <p:bldP spid="38" grpId="0"/>
      <p:bldP spid="29" grpId="0" animBg="1"/>
      <p:bldP spid="35" grpId="1"/>
    </p:bld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4"/>
          <p:cNvSpPr txBox="1">
            <a:spLocks/>
          </p:cNvSpPr>
          <p:nvPr/>
        </p:nvSpPr>
        <p:spPr>
          <a:xfrm>
            <a:off x="0" y="228600"/>
            <a:ext cx="9144000" cy="1143000"/>
          </a:xfrm>
          <a:prstGeom prst="rect">
            <a:avLst/>
          </a:prstGeom>
        </p:spPr>
        <p:txBody>
          <a:bodyPr vert="horz" lIns="91440" tIns="45720" rIns="91440" bIns="45720" rtlCol="0" anchor="ctr">
            <a:normAutofit/>
          </a:bodyPr>
          <a:lstStyle/>
          <a:p>
            <a:pPr lvl="0" algn="ctr" defTabSz="914400">
              <a:spcBef>
                <a:spcPct val="0"/>
              </a:spcBef>
              <a:defRPr/>
            </a:pPr>
            <a:r>
              <a:rPr lang="en-US" sz="2800" b="1" dirty="0" smtClean="0">
                <a:latin typeface="+mj-lt"/>
                <a:ea typeface="+mj-ea"/>
                <a:cs typeface="+mj-cs"/>
              </a:rPr>
              <a:t>Innervation of the </a:t>
            </a:r>
            <a:r>
              <a:rPr lang="en-US" sz="2800" b="1" dirty="0" smtClean="0"/>
              <a:t>Lower Leg: </a:t>
            </a:r>
          </a:p>
          <a:p>
            <a:pPr lvl="0" algn="ctr" defTabSz="914400">
              <a:spcBef>
                <a:spcPct val="0"/>
              </a:spcBef>
              <a:defRPr/>
            </a:pPr>
            <a:r>
              <a:rPr lang="en-US" sz="2800" b="1" dirty="0" smtClean="0"/>
              <a:t>Deep Fibular Nerve</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10" name="Picture 9" descr="Fig._25.23_B.jpg"/>
          <p:cNvPicPr>
            <a:picLocks noChangeAspect="1"/>
          </p:cNvPicPr>
          <p:nvPr/>
        </p:nvPicPr>
        <p:blipFill>
          <a:blip r:embed="rId2"/>
          <a:srcRect l="38889" t="11111" r="43333" b="15105"/>
          <a:stretch>
            <a:fillRect/>
          </a:stretch>
        </p:blipFill>
        <p:spPr>
          <a:xfrm>
            <a:off x="7010400" y="-1"/>
            <a:ext cx="1652385" cy="6858001"/>
          </a:xfrm>
          <a:prstGeom prst="rect">
            <a:avLst/>
          </a:prstGeom>
        </p:spPr>
      </p:pic>
      <p:grpSp>
        <p:nvGrpSpPr>
          <p:cNvPr id="19" name="Group 18"/>
          <p:cNvGrpSpPr/>
          <p:nvPr/>
        </p:nvGrpSpPr>
        <p:grpSpPr>
          <a:xfrm>
            <a:off x="7327899" y="910819"/>
            <a:ext cx="744016" cy="5699531"/>
            <a:chOff x="7327899" y="910819"/>
            <a:chExt cx="744016" cy="5699531"/>
          </a:xfrm>
          <a:solidFill>
            <a:srgbClr val="FFFF00">
              <a:alpha val="30000"/>
            </a:srgbClr>
          </a:solidFill>
        </p:grpSpPr>
        <p:sp>
          <p:nvSpPr>
            <p:cNvPr id="13" name="Freeform 12"/>
            <p:cNvSpPr/>
            <p:nvPr/>
          </p:nvSpPr>
          <p:spPr>
            <a:xfrm>
              <a:off x="7327899" y="1580444"/>
              <a:ext cx="520701" cy="4255911"/>
            </a:xfrm>
            <a:custGeom>
              <a:avLst/>
              <a:gdLst>
                <a:gd name="connsiteX0" fmla="*/ 505178 w 520701"/>
                <a:gd name="connsiteY0" fmla="*/ 3931356 h 4255911"/>
                <a:gd name="connsiteX1" fmla="*/ 479778 w 520701"/>
                <a:gd name="connsiteY1" fmla="*/ 3482623 h 4255911"/>
                <a:gd name="connsiteX2" fmla="*/ 395111 w 520701"/>
                <a:gd name="connsiteY2" fmla="*/ 2940756 h 4255911"/>
                <a:gd name="connsiteX3" fmla="*/ 318911 w 520701"/>
                <a:gd name="connsiteY3" fmla="*/ 2246489 h 4255911"/>
                <a:gd name="connsiteX4" fmla="*/ 208845 w 520701"/>
                <a:gd name="connsiteY4" fmla="*/ 1924756 h 4255911"/>
                <a:gd name="connsiteX5" fmla="*/ 124178 w 520701"/>
                <a:gd name="connsiteY5" fmla="*/ 1281289 h 4255911"/>
                <a:gd name="connsiteX6" fmla="*/ 98778 w 520701"/>
                <a:gd name="connsiteY6" fmla="*/ 680156 h 4255911"/>
                <a:gd name="connsiteX7" fmla="*/ 107245 w 520701"/>
                <a:gd name="connsiteY7" fmla="*/ 36689 h 4255911"/>
                <a:gd name="connsiteX8" fmla="*/ 14111 w 520701"/>
                <a:gd name="connsiteY8" fmla="*/ 460023 h 4255911"/>
                <a:gd name="connsiteX9" fmla="*/ 22578 w 520701"/>
                <a:gd name="connsiteY9" fmla="*/ 1238956 h 4255911"/>
                <a:gd name="connsiteX10" fmla="*/ 90311 w 520701"/>
                <a:gd name="connsiteY10" fmla="*/ 2034823 h 4255911"/>
                <a:gd name="connsiteX11" fmla="*/ 259645 w 520701"/>
                <a:gd name="connsiteY11" fmla="*/ 3355623 h 4255911"/>
                <a:gd name="connsiteX12" fmla="*/ 386645 w 520701"/>
                <a:gd name="connsiteY12" fmla="*/ 4075289 h 4255911"/>
                <a:gd name="connsiteX13" fmla="*/ 361245 w 520701"/>
                <a:gd name="connsiteY13" fmla="*/ 4227689 h 4255911"/>
                <a:gd name="connsiteX14" fmla="*/ 445911 w 520701"/>
                <a:gd name="connsiteY14" fmla="*/ 4244623 h 4255911"/>
                <a:gd name="connsiteX15" fmla="*/ 513645 w 520701"/>
                <a:gd name="connsiteY15" fmla="*/ 4193823 h 4255911"/>
                <a:gd name="connsiteX16" fmla="*/ 488245 w 520701"/>
                <a:gd name="connsiteY16" fmla="*/ 4109156 h 4255911"/>
                <a:gd name="connsiteX17" fmla="*/ 505178 w 520701"/>
                <a:gd name="connsiteY17" fmla="*/ 3931356 h 4255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0701" h="4255911">
                  <a:moveTo>
                    <a:pt x="505178" y="3931356"/>
                  </a:moveTo>
                  <a:cubicBezTo>
                    <a:pt x="503767" y="3826934"/>
                    <a:pt x="498122" y="3647723"/>
                    <a:pt x="479778" y="3482623"/>
                  </a:cubicBezTo>
                  <a:cubicBezTo>
                    <a:pt x="461434" y="3317523"/>
                    <a:pt x="421922" y="3146778"/>
                    <a:pt x="395111" y="2940756"/>
                  </a:cubicBezTo>
                  <a:cubicBezTo>
                    <a:pt x="368300" y="2734734"/>
                    <a:pt x="349955" y="2415822"/>
                    <a:pt x="318911" y="2246489"/>
                  </a:cubicBezTo>
                  <a:cubicBezTo>
                    <a:pt x="287867" y="2077156"/>
                    <a:pt x="241301" y="2085623"/>
                    <a:pt x="208845" y="1924756"/>
                  </a:cubicBezTo>
                  <a:cubicBezTo>
                    <a:pt x="176390" y="1763889"/>
                    <a:pt x="142522" y="1488722"/>
                    <a:pt x="124178" y="1281289"/>
                  </a:cubicBezTo>
                  <a:cubicBezTo>
                    <a:pt x="105834" y="1073856"/>
                    <a:pt x="101600" y="887589"/>
                    <a:pt x="98778" y="680156"/>
                  </a:cubicBezTo>
                  <a:cubicBezTo>
                    <a:pt x="95956" y="472723"/>
                    <a:pt x="121356" y="73378"/>
                    <a:pt x="107245" y="36689"/>
                  </a:cubicBezTo>
                  <a:cubicBezTo>
                    <a:pt x="93134" y="0"/>
                    <a:pt x="28222" y="259645"/>
                    <a:pt x="14111" y="460023"/>
                  </a:cubicBezTo>
                  <a:cubicBezTo>
                    <a:pt x="0" y="660401"/>
                    <a:pt x="9878" y="976489"/>
                    <a:pt x="22578" y="1238956"/>
                  </a:cubicBezTo>
                  <a:cubicBezTo>
                    <a:pt x="35278" y="1501423"/>
                    <a:pt x="50800" y="1682045"/>
                    <a:pt x="90311" y="2034823"/>
                  </a:cubicBezTo>
                  <a:cubicBezTo>
                    <a:pt x="129822" y="2387601"/>
                    <a:pt x="210256" y="3015545"/>
                    <a:pt x="259645" y="3355623"/>
                  </a:cubicBezTo>
                  <a:cubicBezTo>
                    <a:pt x="309034" y="3695701"/>
                    <a:pt x="369712" y="3929945"/>
                    <a:pt x="386645" y="4075289"/>
                  </a:cubicBezTo>
                  <a:cubicBezTo>
                    <a:pt x="403578" y="4220633"/>
                    <a:pt x="351367" y="4199467"/>
                    <a:pt x="361245" y="4227689"/>
                  </a:cubicBezTo>
                  <a:cubicBezTo>
                    <a:pt x="371123" y="4255911"/>
                    <a:pt x="420511" y="4250267"/>
                    <a:pt x="445911" y="4244623"/>
                  </a:cubicBezTo>
                  <a:cubicBezTo>
                    <a:pt x="471311" y="4238979"/>
                    <a:pt x="506589" y="4216401"/>
                    <a:pt x="513645" y="4193823"/>
                  </a:cubicBezTo>
                  <a:cubicBezTo>
                    <a:pt x="520701" y="4171245"/>
                    <a:pt x="488245" y="4151489"/>
                    <a:pt x="488245" y="4109156"/>
                  </a:cubicBezTo>
                  <a:cubicBezTo>
                    <a:pt x="488245" y="4066823"/>
                    <a:pt x="506589" y="4035778"/>
                    <a:pt x="505178" y="3931356"/>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7389106" y="5151438"/>
              <a:ext cx="345017" cy="1458912"/>
            </a:xfrm>
            <a:custGeom>
              <a:avLst/>
              <a:gdLst>
                <a:gd name="connsiteX0" fmla="*/ 5821 w 345017"/>
                <a:gd name="connsiteY0" fmla="*/ 1344612 h 1458912"/>
                <a:gd name="connsiteX1" fmla="*/ 31221 w 345017"/>
                <a:gd name="connsiteY1" fmla="*/ 1392237 h 1458912"/>
                <a:gd name="connsiteX2" fmla="*/ 34396 w 345017"/>
                <a:gd name="connsiteY2" fmla="*/ 1455737 h 1458912"/>
                <a:gd name="connsiteX3" fmla="*/ 59796 w 345017"/>
                <a:gd name="connsiteY3" fmla="*/ 1411287 h 1458912"/>
                <a:gd name="connsiteX4" fmla="*/ 56621 w 345017"/>
                <a:gd name="connsiteY4" fmla="*/ 1347787 h 1458912"/>
                <a:gd name="connsiteX5" fmla="*/ 85196 w 345017"/>
                <a:gd name="connsiteY5" fmla="*/ 1230312 h 1458912"/>
                <a:gd name="connsiteX6" fmla="*/ 142346 w 345017"/>
                <a:gd name="connsiteY6" fmla="*/ 1112837 h 1458912"/>
                <a:gd name="connsiteX7" fmla="*/ 218546 w 345017"/>
                <a:gd name="connsiteY7" fmla="*/ 954087 h 1458912"/>
                <a:gd name="connsiteX8" fmla="*/ 262996 w 345017"/>
                <a:gd name="connsiteY8" fmla="*/ 849312 h 1458912"/>
                <a:gd name="connsiteX9" fmla="*/ 316971 w 345017"/>
                <a:gd name="connsiteY9" fmla="*/ 684212 h 1458912"/>
                <a:gd name="connsiteX10" fmla="*/ 342371 w 345017"/>
                <a:gd name="connsiteY10" fmla="*/ 512762 h 1458912"/>
                <a:gd name="connsiteX11" fmla="*/ 301096 w 345017"/>
                <a:gd name="connsiteY11" fmla="*/ 315912 h 1458912"/>
                <a:gd name="connsiteX12" fmla="*/ 259821 w 345017"/>
                <a:gd name="connsiteY12" fmla="*/ 157162 h 1458912"/>
                <a:gd name="connsiteX13" fmla="*/ 228071 w 345017"/>
                <a:gd name="connsiteY13" fmla="*/ 4762 h 1458912"/>
                <a:gd name="connsiteX14" fmla="*/ 218546 w 345017"/>
                <a:gd name="connsiteY14" fmla="*/ 128587 h 1458912"/>
                <a:gd name="connsiteX15" fmla="*/ 224896 w 345017"/>
                <a:gd name="connsiteY15" fmla="*/ 309562 h 1458912"/>
                <a:gd name="connsiteX16" fmla="*/ 269346 w 345017"/>
                <a:gd name="connsiteY16" fmla="*/ 461962 h 1458912"/>
                <a:gd name="connsiteX17" fmla="*/ 304271 w 345017"/>
                <a:gd name="connsiteY17" fmla="*/ 563562 h 1458912"/>
                <a:gd name="connsiteX18" fmla="*/ 269346 w 345017"/>
                <a:gd name="connsiteY18" fmla="*/ 722312 h 1458912"/>
                <a:gd name="connsiteX19" fmla="*/ 202671 w 345017"/>
                <a:gd name="connsiteY19" fmla="*/ 915987 h 1458912"/>
                <a:gd name="connsiteX20" fmla="*/ 91546 w 345017"/>
                <a:gd name="connsiteY20" fmla="*/ 1141412 h 1458912"/>
                <a:gd name="connsiteX21" fmla="*/ 15346 w 345017"/>
                <a:gd name="connsiteY21" fmla="*/ 1271587 h 1458912"/>
                <a:gd name="connsiteX22" fmla="*/ 5821 w 345017"/>
                <a:gd name="connsiteY22" fmla="*/ 1344612 h 14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5017" h="1458912">
                  <a:moveTo>
                    <a:pt x="5821" y="1344612"/>
                  </a:moveTo>
                  <a:cubicBezTo>
                    <a:pt x="8467" y="1364720"/>
                    <a:pt x="26458" y="1373716"/>
                    <a:pt x="31221" y="1392237"/>
                  </a:cubicBezTo>
                  <a:cubicBezTo>
                    <a:pt x="35984" y="1410758"/>
                    <a:pt x="29634" y="1452562"/>
                    <a:pt x="34396" y="1455737"/>
                  </a:cubicBezTo>
                  <a:cubicBezTo>
                    <a:pt x="39158" y="1458912"/>
                    <a:pt x="56092" y="1429279"/>
                    <a:pt x="59796" y="1411287"/>
                  </a:cubicBezTo>
                  <a:cubicBezTo>
                    <a:pt x="63500" y="1393295"/>
                    <a:pt x="52388" y="1377949"/>
                    <a:pt x="56621" y="1347787"/>
                  </a:cubicBezTo>
                  <a:cubicBezTo>
                    <a:pt x="60854" y="1317625"/>
                    <a:pt x="70909" y="1269470"/>
                    <a:pt x="85196" y="1230312"/>
                  </a:cubicBezTo>
                  <a:cubicBezTo>
                    <a:pt x="99483" y="1191154"/>
                    <a:pt x="120121" y="1158874"/>
                    <a:pt x="142346" y="1112837"/>
                  </a:cubicBezTo>
                  <a:cubicBezTo>
                    <a:pt x="164571" y="1066800"/>
                    <a:pt x="198438" y="998008"/>
                    <a:pt x="218546" y="954087"/>
                  </a:cubicBezTo>
                  <a:cubicBezTo>
                    <a:pt x="238654" y="910166"/>
                    <a:pt x="246592" y="894291"/>
                    <a:pt x="262996" y="849312"/>
                  </a:cubicBezTo>
                  <a:cubicBezTo>
                    <a:pt x="279400" y="804333"/>
                    <a:pt x="303742" y="740304"/>
                    <a:pt x="316971" y="684212"/>
                  </a:cubicBezTo>
                  <a:cubicBezTo>
                    <a:pt x="330200" y="628120"/>
                    <a:pt x="345017" y="574145"/>
                    <a:pt x="342371" y="512762"/>
                  </a:cubicBezTo>
                  <a:cubicBezTo>
                    <a:pt x="339725" y="451379"/>
                    <a:pt x="314854" y="375179"/>
                    <a:pt x="301096" y="315912"/>
                  </a:cubicBezTo>
                  <a:cubicBezTo>
                    <a:pt x="287338" y="256645"/>
                    <a:pt x="271992" y="209020"/>
                    <a:pt x="259821" y="157162"/>
                  </a:cubicBezTo>
                  <a:cubicBezTo>
                    <a:pt x="247650" y="105304"/>
                    <a:pt x="234950" y="9524"/>
                    <a:pt x="228071" y="4762"/>
                  </a:cubicBezTo>
                  <a:cubicBezTo>
                    <a:pt x="221192" y="0"/>
                    <a:pt x="219075" y="77787"/>
                    <a:pt x="218546" y="128587"/>
                  </a:cubicBezTo>
                  <a:cubicBezTo>
                    <a:pt x="218017" y="179387"/>
                    <a:pt x="216429" y="254000"/>
                    <a:pt x="224896" y="309562"/>
                  </a:cubicBezTo>
                  <a:cubicBezTo>
                    <a:pt x="233363" y="365125"/>
                    <a:pt x="256117" y="419629"/>
                    <a:pt x="269346" y="461962"/>
                  </a:cubicBezTo>
                  <a:cubicBezTo>
                    <a:pt x="282575" y="504295"/>
                    <a:pt x="304271" y="520170"/>
                    <a:pt x="304271" y="563562"/>
                  </a:cubicBezTo>
                  <a:cubicBezTo>
                    <a:pt x="304271" y="606954"/>
                    <a:pt x="286279" y="663575"/>
                    <a:pt x="269346" y="722312"/>
                  </a:cubicBezTo>
                  <a:cubicBezTo>
                    <a:pt x="252413" y="781049"/>
                    <a:pt x="232304" y="846137"/>
                    <a:pt x="202671" y="915987"/>
                  </a:cubicBezTo>
                  <a:cubicBezTo>
                    <a:pt x="173038" y="985837"/>
                    <a:pt x="122767" y="1082145"/>
                    <a:pt x="91546" y="1141412"/>
                  </a:cubicBezTo>
                  <a:cubicBezTo>
                    <a:pt x="60325" y="1200679"/>
                    <a:pt x="30692" y="1237720"/>
                    <a:pt x="15346" y="1271587"/>
                  </a:cubicBezTo>
                  <a:cubicBezTo>
                    <a:pt x="0" y="1305454"/>
                    <a:pt x="3175" y="1324504"/>
                    <a:pt x="5821" y="1344612"/>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7435058" y="910819"/>
              <a:ext cx="598129" cy="4359026"/>
            </a:xfrm>
            <a:custGeom>
              <a:avLst/>
              <a:gdLst>
                <a:gd name="connsiteX0" fmla="*/ 109008 w 441325"/>
                <a:gd name="connsiteY0" fmla="*/ 25400 h 3216275"/>
                <a:gd name="connsiteX1" fmla="*/ 255058 w 441325"/>
                <a:gd name="connsiteY1" fmla="*/ 374650 h 3216275"/>
                <a:gd name="connsiteX2" fmla="*/ 350308 w 441325"/>
                <a:gd name="connsiteY2" fmla="*/ 825500 h 3216275"/>
                <a:gd name="connsiteX3" fmla="*/ 382058 w 441325"/>
                <a:gd name="connsiteY3" fmla="*/ 1162050 h 3216275"/>
                <a:gd name="connsiteX4" fmla="*/ 363008 w 441325"/>
                <a:gd name="connsiteY4" fmla="*/ 1397000 h 3216275"/>
                <a:gd name="connsiteX5" fmla="*/ 363008 w 441325"/>
                <a:gd name="connsiteY5" fmla="*/ 2025650 h 3216275"/>
                <a:gd name="connsiteX6" fmla="*/ 363008 w 441325"/>
                <a:gd name="connsiteY6" fmla="*/ 2660650 h 3216275"/>
                <a:gd name="connsiteX7" fmla="*/ 439208 w 441325"/>
                <a:gd name="connsiteY7" fmla="*/ 3136900 h 3216275"/>
                <a:gd name="connsiteX8" fmla="*/ 375708 w 441325"/>
                <a:gd name="connsiteY8" fmla="*/ 3136900 h 3216275"/>
                <a:gd name="connsiteX9" fmla="*/ 305858 w 441325"/>
                <a:gd name="connsiteY9" fmla="*/ 2813050 h 3216275"/>
                <a:gd name="connsiteX10" fmla="*/ 223308 w 441325"/>
                <a:gd name="connsiteY10" fmla="*/ 2438400 h 3216275"/>
                <a:gd name="connsiteX11" fmla="*/ 83608 w 441325"/>
                <a:gd name="connsiteY11" fmla="*/ 1930400 h 3216275"/>
                <a:gd name="connsiteX12" fmla="*/ 26458 w 441325"/>
                <a:gd name="connsiteY12" fmla="*/ 1416050 h 3216275"/>
                <a:gd name="connsiteX13" fmla="*/ 1058 w 441325"/>
                <a:gd name="connsiteY13" fmla="*/ 876300 h 3216275"/>
                <a:gd name="connsiteX14" fmla="*/ 20108 w 441325"/>
                <a:gd name="connsiteY14" fmla="*/ 539750 h 3216275"/>
                <a:gd name="connsiteX15" fmla="*/ 51858 w 441325"/>
                <a:gd name="connsiteY15" fmla="*/ 222250 h 3216275"/>
                <a:gd name="connsiteX16" fmla="*/ 109008 w 441325"/>
                <a:gd name="connsiteY16" fmla="*/ 25400 h 321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1325" h="3216275">
                  <a:moveTo>
                    <a:pt x="109008" y="25400"/>
                  </a:moveTo>
                  <a:cubicBezTo>
                    <a:pt x="142875" y="50800"/>
                    <a:pt x="214841" y="241300"/>
                    <a:pt x="255058" y="374650"/>
                  </a:cubicBezTo>
                  <a:cubicBezTo>
                    <a:pt x="295275" y="508000"/>
                    <a:pt x="329141" y="694267"/>
                    <a:pt x="350308" y="825500"/>
                  </a:cubicBezTo>
                  <a:cubicBezTo>
                    <a:pt x="371475" y="956733"/>
                    <a:pt x="379941" y="1066800"/>
                    <a:pt x="382058" y="1162050"/>
                  </a:cubicBezTo>
                  <a:cubicBezTo>
                    <a:pt x="384175" y="1257300"/>
                    <a:pt x="366183" y="1253067"/>
                    <a:pt x="363008" y="1397000"/>
                  </a:cubicBezTo>
                  <a:cubicBezTo>
                    <a:pt x="359833" y="1540933"/>
                    <a:pt x="363008" y="2025650"/>
                    <a:pt x="363008" y="2025650"/>
                  </a:cubicBezTo>
                  <a:cubicBezTo>
                    <a:pt x="363008" y="2236258"/>
                    <a:pt x="350308" y="2475442"/>
                    <a:pt x="363008" y="2660650"/>
                  </a:cubicBezTo>
                  <a:cubicBezTo>
                    <a:pt x="375708" y="2845858"/>
                    <a:pt x="437091" y="3057525"/>
                    <a:pt x="439208" y="3136900"/>
                  </a:cubicBezTo>
                  <a:cubicBezTo>
                    <a:pt x="441325" y="3216275"/>
                    <a:pt x="397933" y="3190875"/>
                    <a:pt x="375708" y="3136900"/>
                  </a:cubicBezTo>
                  <a:cubicBezTo>
                    <a:pt x="353483" y="3082925"/>
                    <a:pt x="331258" y="2929467"/>
                    <a:pt x="305858" y="2813050"/>
                  </a:cubicBezTo>
                  <a:cubicBezTo>
                    <a:pt x="280458" y="2696633"/>
                    <a:pt x="260350" y="2585508"/>
                    <a:pt x="223308" y="2438400"/>
                  </a:cubicBezTo>
                  <a:cubicBezTo>
                    <a:pt x="186266" y="2291292"/>
                    <a:pt x="116416" y="2100792"/>
                    <a:pt x="83608" y="1930400"/>
                  </a:cubicBezTo>
                  <a:cubicBezTo>
                    <a:pt x="50800" y="1760008"/>
                    <a:pt x="40216" y="1591733"/>
                    <a:pt x="26458" y="1416050"/>
                  </a:cubicBezTo>
                  <a:cubicBezTo>
                    <a:pt x="12700" y="1240367"/>
                    <a:pt x="2116" y="1022350"/>
                    <a:pt x="1058" y="876300"/>
                  </a:cubicBezTo>
                  <a:cubicBezTo>
                    <a:pt x="0" y="730250"/>
                    <a:pt x="11641" y="648758"/>
                    <a:pt x="20108" y="539750"/>
                  </a:cubicBezTo>
                  <a:cubicBezTo>
                    <a:pt x="28575" y="430742"/>
                    <a:pt x="37041" y="305858"/>
                    <a:pt x="51858" y="222250"/>
                  </a:cubicBezTo>
                  <a:cubicBezTo>
                    <a:pt x="66675" y="138642"/>
                    <a:pt x="75141" y="0"/>
                    <a:pt x="109008" y="2540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7641606" y="3836919"/>
              <a:ext cx="430309" cy="2065480"/>
            </a:xfrm>
            <a:custGeom>
              <a:avLst/>
              <a:gdLst>
                <a:gd name="connsiteX0" fmla="*/ 312208 w 317500"/>
                <a:gd name="connsiteY0" fmla="*/ 1423458 h 1523999"/>
                <a:gd name="connsiteX1" fmla="*/ 242358 w 317500"/>
                <a:gd name="connsiteY1" fmla="*/ 1042458 h 1523999"/>
                <a:gd name="connsiteX2" fmla="*/ 140758 w 317500"/>
                <a:gd name="connsiteY2" fmla="*/ 636058 h 1523999"/>
                <a:gd name="connsiteX3" fmla="*/ 83608 w 317500"/>
                <a:gd name="connsiteY3" fmla="*/ 299508 h 1523999"/>
                <a:gd name="connsiteX4" fmla="*/ 7408 w 317500"/>
                <a:gd name="connsiteY4" fmla="*/ 13758 h 1523999"/>
                <a:gd name="connsiteX5" fmla="*/ 39158 w 317500"/>
                <a:gd name="connsiteY5" fmla="*/ 382058 h 1523999"/>
                <a:gd name="connsiteX6" fmla="*/ 109008 w 317500"/>
                <a:gd name="connsiteY6" fmla="*/ 813858 h 1523999"/>
                <a:gd name="connsiteX7" fmla="*/ 134408 w 317500"/>
                <a:gd name="connsiteY7" fmla="*/ 1118658 h 1523999"/>
                <a:gd name="connsiteX8" fmla="*/ 185208 w 317500"/>
                <a:gd name="connsiteY8" fmla="*/ 1239308 h 1523999"/>
                <a:gd name="connsiteX9" fmla="*/ 274108 w 317500"/>
                <a:gd name="connsiteY9" fmla="*/ 1486958 h 1523999"/>
                <a:gd name="connsiteX10" fmla="*/ 312208 w 317500"/>
                <a:gd name="connsiteY10" fmla="*/ 1423458 h 15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00" h="1523999">
                  <a:moveTo>
                    <a:pt x="312208" y="1423458"/>
                  </a:moveTo>
                  <a:cubicBezTo>
                    <a:pt x="306916" y="1349375"/>
                    <a:pt x="270933" y="1173691"/>
                    <a:pt x="242358" y="1042458"/>
                  </a:cubicBezTo>
                  <a:cubicBezTo>
                    <a:pt x="213783" y="911225"/>
                    <a:pt x="167216" y="759883"/>
                    <a:pt x="140758" y="636058"/>
                  </a:cubicBezTo>
                  <a:cubicBezTo>
                    <a:pt x="114300" y="512233"/>
                    <a:pt x="105833" y="403225"/>
                    <a:pt x="83608" y="299508"/>
                  </a:cubicBezTo>
                  <a:cubicBezTo>
                    <a:pt x="61383" y="195791"/>
                    <a:pt x="14816" y="0"/>
                    <a:pt x="7408" y="13758"/>
                  </a:cubicBezTo>
                  <a:cubicBezTo>
                    <a:pt x="0" y="27516"/>
                    <a:pt x="22225" y="248708"/>
                    <a:pt x="39158" y="382058"/>
                  </a:cubicBezTo>
                  <a:cubicBezTo>
                    <a:pt x="56091" y="515408"/>
                    <a:pt x="93133" y="691091"/>
                    <a:pt x="109008" y="813858"/>
                  </a:cubicBezTo>
                  <a:cubicBezTo>
                    <a:pt x="124883" y="936625"/>
                    <a:pt x="121708" y="1047750"/>
                    <a:pt x="134408" y="1118658"/>
                  </a:cubicBezTo>
                  <a:cubicBezTo>
                    <a:pt x="147108" y="1189566"/>
                    <a:pt x="161925" y="1177925"/>
                    <a:pt x="185208" y="1239308"/>
                  </a:cubicBezTo>
                  <a:cubicBezTo>
                    <a:pt x="208491" y="1300691"/>
                    <a:pt x="251883" y="1449917"/>
                    <a:pt x="274108" y="1486958"/>
                  </a:cubicBezTo>
                  <a:cubicBezTo>
                    <a:pt x="296333" y="1523999"/>
                    <a:pt x="317500" y="1497541"/>
                    <a:pt x="312208" y="1423458"/>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Picture 20" descr="Fig._27.40_B(4).jpg"/>
          <p:cNvPicPr>
            <a:picLocks noChangeAspect="1"/>
          </p:cNvPicPr>
          <p:nvPr/>
        </p:nvPicPr>
        <p:blipFill>
          <a:blip r:embed="rId3"/>
          <a:srcRect l="33333" r="42222"/>
          <a:stretch>
            <a:fillRect/>
          </a:stretch>
        </p:blipFill>
        <p:spPr>
          <a:xfrm>
            <a:off x="304800" y="-1"/>
            <a:ext cx="1676400" cy="6858000"/>
          </a:xfrm>
          <a:prstGeom prst="rect">
            <a:avLst/>
          </a:prstGeom>
        </p:spPr>
      </p:pic>
      <p:sp>
        <p:nvSpPr>
          <p:cNvPr id="23" name="TextBox 22"/>
          <p:cNvSpPr txBox="1"/>
          <p:nvPr/>
        </p:nvSpPr>
        <p:spPr>
          <a:xfrm>
            <a:off x="2057400" y="1447800"/>
            <a:ext cx="5105400" cy="5632311"/>
          </a:xfrm>
          <a:prstGeom prst="rect">
            <a:avLst/>
          </a:prstGeom>
          <a:noFill/>
        </p:spPr>
        <p:txBody>
          <a:bodyPr wrap="square" rtlCol="0">
            <a:spAutoFit/>
          </a:bodyPr>
          <a:lstStyle/>
          <a:p>
            <a:r>
              <a:rPr lang="en-US" sz="2000" dirty="0" smtClean="0"/>
              <a:t>The </a:t>
            </a:r>
            <a:r>
              <a:rPr lang="en-US" sz="2000" b="1" dirty="0" smtClean="0"/>
              <a:t>deep fibular nerve</a:t>
            </a:r>
            <a:r>
              <a:rPr lang="en-US" sz="2000" dirty="0" smtClean="0"/>
              <a:t> innervates the anterior compartment of the lower leg.  It along with the superficial fibular nerve, make up the two branches of the common fibular nerve.</a:t>
            </a:r>
          </a:p>
          <a:p>
            <a:endParaRPr lang="en-US" sz="2000" dirty="0" smtClean="0"/>
          </a:p>
          <a:p>
            <a:r>
              <a:rPr lang="en-US" sz="2000" dirty="0" smtClean="0"/>
              <a:t>The nerve innervates the following muscles of the lower leg: </a:t>
            </a:r>
          </a:p>
          <a:p>
            <a:endParaRPr lang="en-US" sz="2000" dirty="0" smtClean="0"/>
          </a:p>
          <a:p>
            <a:pPr>
              <a:buFont typeface="Arial"/>
              <a:buChar char="•"/>
            </a:pPr>
            <a:r>
              <a:rPr lang="en-US" sz="2000" dirty="0" smtClean="0"/>
              <a:t> </a:t>
            </a:r>
            <a:r>
              <a:rPr lang="en-US" sz="2000" dirty="0" err="1" smtClean="0"/>
              <a:t>Tibialis</a:t>
            </a:r>
            <a:r>
              <a:rPr lang="en-US" sz="2000" dirty="0" smtClean="0"/>
              <a:t> anterior</a:t>
            </a:r>
          </a:p>
          <a:p>
            <a:pPr>
              <a:buFont typeface="Arial"/>
              <a:buChar char="•"/>
            </a:pPr>
            <a:r>
              <a:rPr lang="en-US" sz="2000" dirty="0" smtClean="0"/>
              <a:t> Extensor </a:t>
            </a:r>
            <a:r>
              <a:rPr lang="en-US" sz="2000" dirty="0" err="1" smtClean="0"/>
              <a:t>hallucis</a:t>
            </a:r>
            <a:r>
              <a:rPr lang="en-US" sz="2000" dirty="0" smtClean="0"/>
              <a:t> </a:t>
            </a:r>
            <a:r>
              <a:rPr lang="en-US" sz="2000" dirty="0" err="1" smtClean="0"/>
              <a:t>longus</a:t>
            </a:r>
            <a:endParaRPr lang="en-US" sz="2000" dirty="0" smtClean="0"/>
          </a:p>
          <a:p>
            <a:pPr>
              <a:buFont typeface="Arial"/>
              <a:buChar char="•"/>
            </a:pPr>
            <a:r>
              <a:rPr lang="en-US" sz="2000" dirty="0" smtClean="0"/>
              <a:t> Extensor </a:t>
            </a:r>
            <a:r>
              <a:rPr lang="en-US" sz="2000" dirty="0" err="1" smtClean="0"/>
              <a:t>digitorum</a:t>
            </a:r>
            <a:r>
              <a:rPr lang="en-US" sz="2000" dirty="0" smtClean="0"/>
              <a:t> </a:t>
            </a:r>
            <a:r>
              <a:rPr lang="en-US" sz="2000" dirty="0" err="1" smtClean="0"/>
              <a:t>longus</a:t>
            </a:r>
            <a:endParaRPr lang="en-US" sz="2000" dirty="0" smtClean="0"/>
          </a:p>
          <a:p>
            <a:pPr>
              <a:buFont typeface="Arial"/>
              <a:buChar char="•"/>
            </a:pPr>
            <a:r>
              <a:rPr lang="en-US" sz="2000" dirty="0" smtClean="0"/>
              <a:t> </a:t>
            </a:r>
            <a:r>
              <a:rPr lang="en-US" sz="2000" dirty="0" err="1" smtClean="0"/>
              <a:t>Fibularis</a:t>
            </a:r>
            <a:r>
              <a:rPr lang="en-US" sz="2000" dirty="0" smtClean="0"/>
              <a:t> </a:t>
            </a:r>
            <a:r>
              <a:rPr lang="en-US" sz="2000" dirty="0" err="1" smtClean="0"/>
              <a:t>tertius</a:t>
            </a:r>
            <a:endParaRPr lang="en-US" sz="2000" dirty="0" smtClean="0"/>
          </a:p>
          <a:p>
            <a:pPr>
              <a:buFont typeface="Arial"/>
              <a:buChar char="•"/>
            </a:pPr>
            <a:endParaRPr lang="en-US" sz="2000" dirty="0" smtClean="0"/>
          </a:p>
          <a:p>
            <a:r>
              <a:rPr lang="en-US" sz="2000" dirty="0" smtClean="0"/>
              <a:t>Injury to this nerve would </a:t>
            </a:r>
          </a:p>
          <a:p>
            <a:r>
              <a:rPr lang="en-US" sz="2000" dirty="0" smtClean="0"/>
              <a:t>result in </a:t>
            </a:r>
            <a:r>
              <a:rPr lang="en-US" sz="2000" dirty="0" err="1" smtClean="0"/>
              <a:t>footdrop</a:t>
            </a:r>
            <a:r>
              <a:rPr lang="en-US" sz="2000" dirty="0" smtClean="0"/>
              <a:t> (disability</a:t>
            </a:r>
          </a:p>
          <a:p>
            <a:r>
              <a:rPr lang="en-US" sz="2000" dirty="0" err="1" smtClean="0"/>
              <a:t>dorsiflex</a:t>
            </a:r>
            <a:r>
              <a:rPr lang="en-US" sz="2000" dirty="0" smtClean="0"/>
              <a:t>/clear the foot while walking).</a:t>
            </a:r>
          </a:p>
          <a:p>
            <a:endParaRPr lang="en-US" sz="2000" b="1" dirty="0" smtClean="0"/>
          </a:p>
        </p:txBody>
      </p:sp>
      <p:pic>
        <p:nvPicPr>
          <p:cNvPr id="24" name="Picture 23"/>
          <p:cNvPicPr>
            <a:picLocks noChangeAspect="1"/>
          </p:cNvPicPr>
          <p:nvPr/>
        </p:nvPicPr>
        <p:blipFill>
          <a:blip r:embed="rId4"/>
          <a:stretch>
            <a:fillRect/>
          </a:stretch>
        </p:blipFill>
        <p:spPr>
          <a:xfrm>
            <a:off x="5354253" y="4648200"/>
            <a:ext cx="1808547" cy="1638996"/>
          </a:xfrm>
          <a:prstGeom prst="rect">
            <a:avLst/>
          </a:prstGeom>
        </p:spPr>
      </p:pic>
      <p:grpSp>
        <p:nvGrpSpPr>
          <p:cNvPr id="25" name="Group 24"/>
          <p:cNvGrpSpPr/>
          <p:nvPr/>
        </p:nvGrpSpPr>
        <p:grpSpPr>
          <a:xfrm>
            <a:off x="920750" y="1885950"/>
            <a:ext cx="381000" cy="3416300"/>
            <a:chOff x="920750" y="1885950"/>
            <a:chExt cx="381000" cy="3416300"/>
          </a:xfrm>
        </p:grpSpPr>
        <p:sp>
          <p:nvSpPr>
            <p:cNvPr id="15" name="Freeform 14"/>
            <p:cNvSpPr/>
            <p:nvPr/>
          </p:nvSpPr>
          <p:spPr>
            <a:xfrm>
              <a:off x="952500" y="1885950"/>
              <a:ext cx="349250" cy="3416300"/>
            </a:xfrm>
            <a:custGeom>
              <a:avLst/>
              <a:gdLst>
                <a:gd name="connsiteX0" fmla="*/ 6350 w 349250"/>
                <a:gd name="connsiteY0" fmla="*/ 0 h 3416300"/>
                <a:gd name="connsiteX1" fmla="*/ 12700 w 349250"/>
                <a:gd name="connsiteY1" fmla="*/ 234950 h 3416300"/>
                <a:gd name="connsiteX2" fmla="*/ 6350 w 349250"/>
                <a:gd name="connsiteY2" fmla="*/ 431800 h 3416300"/>
                <a:gd name="connsiteX3" fmla="*/ 50800 w 349250"/>
                <a:gd name="connsiteY3" fmla="*/ 755650 h 3416300"/>
                <a:gd name="connsiteX4" fmla="*/ 76200 w 349250"/>
                <a:gd name="connsiteY4" fmla="*/ 933450 h 3416300"/>
                <a:gd name="connsiteX5" fmla="*/ 171450 w 349250"/>
                <a:gd name="connsiteY5" fmla="*/ 1219200 h 3416300"/>
                <a:gd name="connsiteX6" fmla="*/ 171450 w 349250"/>
                <a:gd name="connsiteY6" fmla="*/ 1441450 h 3416300"/>
                <a:gd name="connsiteX7" fmla="*/ 177800 w 349250"/>
                <a:gd name="connsiteY7" fmla="*/ 1758950 h 3416300"/>
                <a:gd name="connsiteX8" fmla="*/ 165100 w 349250"/>
                <a:gd name="connsiteY8" fmla="*/ 2089150 h 3416300"/>
                <a:gd name="connsiteX9" fmla="*/ 190500 w 349250"/>
                <a:gd name="connsiteY9" fmla="*/ 2476500 h 3416300"/>
                <a:gd name="connsiteX10" fmla="*/ 234950 w 349250"/>
                <a:gd name="connsiteY10" fmla="*/ 2724150 h 3416300"/>
                <a:gd name="connsiteX11" fmla="*/ 317500 w 349250"/>
                <a:gd name="connsiteY11" fmla="*/ 3060700 h 3416300"/>
                <a:gd name="connsiteX12" fmla="*/ 349250 w 349250"/>
                <a:gd name="connsiteY12" fmla="*/ 3416300 h 341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9250" h="3416300">
                  <a:moveTo>
                    <a:pt x="6350" y="0"/>
                  </a:moveTo>
                  <a:cubicBezTo>
                    <a:pt x="9525" y="81491"/>
                    <a:pt x="12700" y="162983"/>
                    <a:pt x="12700" y="234950"/>
                  </a:cubicBezTo>
                  <a:cubicBezTo>
                    <a:pt x="12700" y="306917"/>
                    <a:pt x="0" y="345017"/>
                    <a:pt x="6350" y="431800"/>
                  </a:cubicBezTo>
                  <a:cubicBezTo>
                    <a:pt x="12700" y="518583"/>
                    <a:pt x="39158" y="672042"/>
                    <a:pt x="50800" y="755650"/>
                  </a:cubicBezTo>
                  <a:cubicBezTo>
                    <a:pt x="62442" y="839258"/>
                    <a:pt x="56092" y="856192"/>
                    <a:pt x="76200" y="933450"/>
                  </a:cubicBezTo>
                  <a:cubicBezTo>
                    <a:pt x="96308" y="1010708"/>
                    <a:pt x="155575" y="1134533"/>
                    <a:pt x="171450" y="1219200"/>
                  </a:cubicBezTo>
                  <a:cubicBezTo>
                    <a:pt x="187325" y="1303867"/>
                    <a:pt x="170392" y="1351492"/>
                    <a:pt x="171450" y="1441450"/>
                  </a:cubicBezTo>
                  <a:cubicBezTo>
                    <a:pt x="172508" y="1531408"/>
                    <a:pt x="178858" y="1651000"/>
                    <a:pt x="177800" y="1758950"/>
                  </a:cubicBezTo>
                  <a:cubicBezTo>
                    <a:pt x="176742" y="1866900"/>
                    <a:pt x="162983" y="1969558"/>
                    <a:pt x="165100" y="2089150"/>
                  </a:cubicBezTo>
                  <a:cubicBezTo>
                    <a:pt x="167217" y="2208742"/>
                    <a:pt x="178858" y="2370667"/>
                    <a:pt x="190500" y="2476500"/>
                  </a:cubicBezTo>
                  <a:cubicBezTo>
                    <a:pt x="202142" y="2582333"/>
                    <a:pt x="213783" y="2626783"/>
                    <a:pt x="234950" y="2724150"/>
                  </a:cubicBezTo>
                  <a:cubicBezTo>
                    <a:pt x="256117" y="2821517"/>
                    <a:pt x="298450" y="2945342"/>
                    <a:pt x="317500" y="3060700"/>
                  </a:cubicBezTo>
                  <a:cubicBezTo>
                    <a:pt x="336550" y="3176058"/>
                    <a:pt x="349250" y="3416300"/>
                    <a:pt x="349250" y="34163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920750" y="2755900"/>
              <a:ext cx="88900" cy="552450"/>
            </a:xfrm>
            <a:custGeom>
              <a:avLst/>
              <a:gdLst>
                <a:gd name="connsiteX0" fmla="*/ 88900 w 88900"/>
                <a:gd name="connsiteY0" fmla="*/ 0 h 552450"/>
                <a:gd name="connsiteX1" fmla="*/ 50800 w 88900"/>
                <a:gd name="connsiteY1" fmla="*/ 190500 h 552450"/>
                <a:gd name="connsiteX2" fmla="*/ 12700 w 88900"/>
                <a:gd name="connsiteY2" fmla="*/ 400050 h 552450"/>
                <a:gd name="connsiteX3" fmla="*/ 0 w 88900"/>
                <a:gd name="connsiteY3" fmla="*/ 552450 h 552450"/>
              </a:gdLst>
              <a:ahLst/>
              <a:cxnLst>
                <a:cxn ang="0">
                  <a:pos x="connsiteX0" y="connsiteY0"/>
                </a:cxn>
                <a:cxn ang="0">
                  <a:pos x="connsiteX1" y="connsiteY1"/>
                </a:cxn>
                <a:cxn ang="0">
                  <a:pos x="connsiteX2" y="connsiteY2"/>
                </a:cxn>
                <a:cxn ang="0">
                  <a:pos x="connsiteX3" y="connsiteY3"/>
                </a:cxn>
              </a:cxnLst>
              <a:rect l="l" t="t" r="r" b="b"/>
              <a:pathLst>
                <a:path w="88900" h="552450">
                  <a:moveTo>
                    <a:pt x="88900" y="0"/>
                  </a:moveTo>
                  <a:cubicBezTo>
                    <a:pt x="76200" y="61912"/>
                    <a:pt x="63500" y="123825"/>
                    <a:pt x="50800" y="190500"/>
                  </a:cubicBezTo>
                  <a:cubicBezTo>
                    <a:pt x="38100" y="257175"/>
                    <a:pt x="21167" y="339725"/>
                    <a:pt x="12700" y="400050"/>
                  </a:cubicBezTo>
                  <a:cubicBezTo>
                    <a:pt x="4233" y="460375"/>
                    <a:pt x="2116" y="506412"/>
                    <a:pt x="0" y="55245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965200" y="2222500"/>
              <a:ext cx="190500" cy="457200"/>
            </a:xfrm>
            <a:custGeom>
              <a:avLst/>
              <a:gdLst>
                <a:gd name="connsiteX0" fmla="*/ 0 w 190500"/>
                <a:gd name="connsiteY0" fmla="*/ 0 h 457200"/>
                <a:gd name="connsiteX1" fmla="*/ 69850 w 190500"/>
                <a:gd name="connsiteY1" fmla="*/ 139700 h 457200"/>
                <a:gd name="connsiteX2" fmla="*/ 152400 w 190500"/>
                <a:gd name="connsiteY2" fmla="*/ 292100 h 457200"/>
                <a:gd name="connsiteX3" fmla="*/ 190500 w 1905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90500" h="457200">
                  <a:moveTo>
                    <a:pt x="0" y="0"/>
                  </a:moveTo>
                  <a:cubicBezTo>
                    <a:pt x="22225" y="45508"/>
                    <a:pt x="44450" y="91017"/>
                    <a:pt x="69850" y="139700"/>
                  </a:cubicBezTo>
                  <a:cubicBezTo>
                    <a:pt x="95250" y="188383"/>
                    <a:pt x="132292" y="239183"/>
                    <a:pt x="152400" y="292100"/>
                  </a:cubicBezTo>
                  <a:cubicBezTo>
                    <a:pt x="172508" y="345017"/>
                    <a:pt x="190500" y="457200"/>
                    <a:pt x="190500" y="4572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4"/>
          <p:cNvSpPr txBox="1">
            <a:spLocks/>
          </p:cNvSpPr>
          <p:nvPr/>
        </p:nvSpPr>
        <p:spPr>
          <a:xfrm>
            <a:off x="0" y="76200"/>
            <a:ext cx="9144000" cy="1143000"/>
          </a:xfrm>
          <a:prstGeom prst="rect">
            <a:avLst/>
          </a:prstGeom>
        </p:spPr>
        <p:txBody>
          <a:bodyPr vert="horz" lIns="91440" tIns="45720" rIns="91440" bIns="45720" rtlCol="0" anchor="ctr">
            <a:normAutofit/>
          </a:bodyPr>
          <a:lstStyle/>
          <a:p>
            <a:pPr lvl="0" algn="ctr" defTabSz="914400">
              <a:spcBef>
                <a:spcPct val="0"/>
              </a:spcBef>
              <a:defRPr/>
            </a:pPr>
            <a:r>
              <a:rPr lang="en-US" sz="2800" b="1" dirty="0" smtClean="0">
                <a:latin typeface="+mj-lt"/>
                <a:ea typeface="+mj-ea"/>
                <a:cs typeface="+mj-cs"/>
              </a:rPr>
              <a:t>Innervation of the </a:t>
            </a:r>
            <a:r>
              <a:rPr lang="en-US" sz="2800" b="1" dirty="0" smtClean="0"/>
              <a:t>Lower Leg: </a:t>
            </a:r>
          </a:p>
          <a:p>
            <a:pPr lvl="0" algn="ctr" defTabSz="914400">
              <a:spcBef>
                <a:spcPct val="0"/>
              </a:spcBef>
              <a:defRPr/>
            </a:pPr>
            <a:r>
              <a:rPr lang="en-US" sz="2800" b="1" dirty="0" smtClean="0"/>
              <a:t>Tibial Nerve</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11" name="Picture 10" descr="Fig._27.36_B.jpg"/>
          <p:cNvPicPr>
            <a:picLocks noChangeAspect="1"/>
          </p:cNvPicPr>
          <p:nvPr/>
        </p:nvPicPr>
        <p:blipFill>
          <a:blip r:embed="rId2"/>
          <a:srcRect l="37778" r="42222" b="3611"/>
          <a:stretch>
            <a:fillRect/>
          </a:stretch>
        </p:blipFill>
        <p:spPr>
          <a:xfrm>
            <a:off x="304800" y="0"/>
            <a:ext cx="1371600" cy="6610350"/>
          </a:xfrm>
          <a:prstGeom prst="rect">
            <a:avLst/>
          </a:prstGeom>
        </p:spPr>
      </p:pic>
      <p:pic>
        <p:nvPicPr>
          <p:cNvPr id="19" name="Picture 18" descr="Fig._25.25_B.jpg"/>
          <p:cNvPicPr>
            <a:picLocks noChangeAspect="1"/>
          </p:cNvPicPr>
          <p:nvPr/>
        </p:nvPicPr>
        <p:blipFill>
          <a:blip r:embed="rId3"/>
          <a:srcRect l="40717" r="42616" b="3750"/>
          <a:stretch>
            <a:fillRect/>
          </a:stretch>
        </p:blipFill>
        <p:spPr>
          <a:xfrm>
            <a:off x="8210779" y="1421137"/>
            <a:ext cx="903588" cy="5218218"/>
          </a:xfrm>
          <a:prstGeom prst="rect">
            <a:avLst/>
          </a:prstGeom>
        </p:spPr>
      </p:pic>
      <p:pic>
        <p:nvPicPr>
          <p:cNvPr id="26" name="Picture 25" descr="Fig._25.24_C.jpg"/>
          <p:cNvPicPr>
            <a:picLocks noChangeAspect="1"/>
          </p:cNvPicPr>
          <p:nvPr/>
        </p:nvPicPr>
        <p:blipFill>
          <a:blip r:embed="rId4"/>
          <a:srcRect l="34444" r="45556" b="3333"/>
          <a:stretch>
            <a:fillRect/>
          </a:stretch>
        </p:blipFill>
        <p:spPr>
          <a:xfrm>
            <a:off x="7258729" y="1500159"/>
            <a:ext cx="961112" cy="4645378"/>
          </a:xfrm>
          <a:prstGeom prst="rect">
            <a:avLst/>
          </a:prstGeom>
        </p:spPr>
      </p:pic>
      <p:grpSp>
        <p:nvGrpSpPr>
          <p:cNvPr id="33" name="Group 32"/>
          <p:cNvGrpSpPr/>
          <p:nvPr/>
        </p:nvGrpSpPr>
        <p:grpSpPr>
          <a:xfrm>
            <a:off x="7429297" y="2156474"/>
            <a:ext cx="1522661" cy="3023705"/>
            <a:chOff x="7429297" y="2156474"/>
            <a:chExt cx="1522661" cy="3023705"/>
          </a:xfrm>
          <a:solidFill>
            <a:srgbClr val="FFFF00">
              <a:alpha val="30000"/>
            </a:srgbClr>
          </a:solidFill>
        </p:grpSpPr>
        <p:sp>
          <p:nvSpPr>
            <p:cNvPr id="20" name="Freeform 19"/>
            <p:cNvSpPr/>
            <p:nvPr/>
          </p:nvSpPr>
          <p:spPr>
            <a:xfrm>
              <a:off x="8684720" y="2704172"/>
              <a:ext cx="239923" cy="1314779"/>
            </a:xfrm>
            <a:custGeom>
              <a:avLst/>
              <a:gdLst>
                <a:gd name="connsiteX0" fmla="*/ 323850 w 343958"/>
                <a:gd name="connsiteY0" fmla="*/ 243417 h 1884892"/>
                <a:gd name="connsiteX1" fmla="*/ 336550 w 343958"/>
                <a:gd name="connsiteY1" fmla="*/ 586317 h 1884892"/>
                <a:gd name="connsiteX2" fmla="*/ 279400 w 343958"/>
                <a:gd name="connsiteY2" fmla="*/ 827617 h 1884892"/>
                <a:gd name="connsiteX3" fmla="*/ 203200 w 343958"/>
                <a:gd name="connsiteY3" fmla="*/ 1132417 h 1884892"/>
                <a:gd name="connsiteX4" fmla="*/ 107950 w 343958"/>
                <a:gd name="connsiteY4" fmla="*/ 1468967 h 1884892"/>
                <a:gd name="connsiteX5" fmla="*/ 38100 w 343958"/>
                <a:gd name="connsiteY5" fmla="*/ 1843617 h 1884892"/>
                <a:gd name="connsiteX6" fmla="*/ 31750 w 343958"/>
                <a:gd name="connsiteY6" fmla="*/ 1716617 h 1884892"/>
                <a:gd name="connsiteX7" fmla="*/ 12700 w 343958"/>
                <a:gd name="connsiteY7" fmla="*/ 1488017 h 1884892"/>
                <a:gd name="connsiteX8" fmla="*/ 6350 w 343958"/>
                <a:gd name="connsiteY8" fmla="*/ 1189567 h 1884892"/>
                <a:gd name="connsiteX9" fmla="*/ 6350 w 343958"/>
                <a:gd name="connsiteY9" fmla="*/ 814917 h 1884892"/>
                <a:gd name="connsiteX10" fmla="*/ 44450 w 343958"/>
                <a:gd name="connsiteY10" fmla="*/ 446617 h 1884892"/>
                <a:gd name="connsiteX11" fmla="*/ 76200 w 343958"/>
                <a:gd name="connsiteY11" fmla="*/ 167217 h 1884892"/>
                <a:gd name="connsiteX12" fmla="*/ 158750 w 343958"/>
                <a:gd name="connsiteY12" fmla="*/ 71967 h 1884892"/>
                <a:gd name="connsiteX13" fmla="*/ 222250 w 343958"/>
                <a:gd name="connsiteY13" fmla="*/ 14817 h 1884892"/>
                <a:gd name="connsiteX14" fmla="*/ 234950 w 343958"/>
                <a:gd name="connsiteY14" fmla="*/ 160867 h 1884892"/>
                <a:gd name="connsiteX15" fmla="*/ 323850 w 343958"/>
                <a:gd name="connsiteY15" fmla="*/ 243417 h 188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958" h="1884892">
                  <a:moveTo>
                    <a:pt x="323850" y="243417"/>
                  </a:moveTo>
                  <a:cubicBezTo>
                    <a:pt x="340783" y="314325"/>
                    <a:pt x="343958" y="488950"/>
                    <a:pt x="336550" y="586317"/>
                  </a:cubicBezTo>
                  <a:cubicBezTo>
                    <a:pt x="329142" y="683684"/>
                    <a:pt x="301625" y="736600"/>
                    <a:pt x="279400" y="827617"/>
                  </a:cubicBezTo>
                  <a:cubicBezTo>
                    <a:pt x="257175" y="918634"/>
                    <a:pt x="231775" y="1025525"/>
                    <a:pt x="203200" y="1132417"/>
                  </a:cubicBezTo>
                  <a:cubicBezTo>
                    <a:pt x="174625" y="1239309"/>
                    <a:pt x="135467" y="1350434"/>
                    <a:pt x="107950" y="1468967"/>
                  </a:cubicBezTo>
                  <a:cubicBezTo>
                    <a:pt x="80433" y="1587500"/>
                    <a:pt x="50800" y="1802342"/>
                    <a:pt x="38100" y="1843617"/>
                  </a:cubicBezTo>
                  <a:cubicBezTo>
                    <a:pt x="25400" y="1884892"/>
                    <a:pt x="35983" y="1775884"/>
                    <a:pt x="31750" y="1716617"/>
                  </a:cubicBezTo>
                  <a:cubicBezTo>
                    <a:pt x="27517" y="1657350"/>
                    <a:pt x="16933" y="1575859"/>
                    <a:pt x="12700" y="1488017"/>
                  </a:cubicBezTo>
                  <a:cubicBezTo>
                    <a:pt x="8467" y="1400175"/>
                    <a:pt x="7408" y="1301750"/>
                    <a:pt x="6350" y="1189567"/>
                  </a:cubicBezTo>
                  <a:cubicBezTo>
                    <a:pt x="5292" y="1077384"/>
                    <a:pt x="0" y="938742"/>
                    <a:pt x="6350" y="814917"/>
                  </a:cubicBezTo>
                  <a:cubicBezTo>
                    <a:pt x="12700" y="691092"/>
                    <a:pt x="32808" y="554567"/>
                    <a:pt x="44450" y="446617"/>
                  </a:cubicBezTo>
                  <a:cubicBezTo>
                    <a:pt x="56092" y="338667"/>
                    <a:pt x="57150" y="229659"/>
                    <a:pt x="76200" y="167217"/>
                  </a:cubicBezTo>
                  <a:cubicBezTo>
                    <a:pt x="95250" y="104775"/>
                    <a:pt x="134408" y="97367"/>
                    <a:pt x="158750" y="71967"/>
                  </a:cubicBezTo>
                  <a:cubicBezTo>
                    <a:pt x="183092" y="46567"/>
                    <a:pt x="209550" y="0"/>
                    <a:pt x="222250" y="14817"/>
                  </a:cubicBezTo>
                  <a:cubicBezTo>
                    <a:pt x="234950" y="29634"/>
                    <a:pt x="220133" y="121709"/>
                    <a:pt x="234950" y="160867"/>
                  </a:cubicBezTo>
                  <a:cubicBezTo>
                    <a:pt x="249767" y="200025"/>
                    <a:pt x="306917" y="172509"/>
                    <a:pt x="323850" y="24341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8596133" y="3117578"/>
              <a:ext cx="345490" cy="2062601"/>
            </a:xfrm>
            <a:custGeom>
              <a:avLst/>
              <a:gdLst>
                <a:gd name="connsiteX0" fmla="*/ 457200 w 495300"/>
                <a:gd name="connsiteY0" fmla="*/ 38100 h 2956983"/>
                <a:gd name="connsiteX1" fmla="*/ 349250 w 495300"/>
                <a:gd name="connsiteY1" fmla="*/ 514350 h 2956983"/>
                <a:gd name="connsiteX2" fmla="*/ 215900 w 495300"/>
                <a:gd name="connsiteY2" fmla="*/ 952500 h 2956983"/>
                <a:gd name="connsiteX3" fmla="*/ 171450 w 495300"/>
                <a:gd name="connsiteY3" fmla="*/ 1295400 h 2956983"/>
                <a:gd name="connsiteX4" fmla="*/ 158750 w 495300"/>
                <a:gd name="connsiteY4" fmla="*/ 1765300 h 2956983"/>
                <a:gd name="connsiteX5" fmla="*/ 133350 w 495300"/>
                <a:gd name="connsiteY5" fmla="*/ 2184400 h 2956983"/>
                <a:gd name="connsiteX6" fmla="*/ 31750 w 495300"/>
                <a:gd name="connsiteY6" fmla="*/ 2635250 h 2956983"/>
                <a:gd name="connsiteX7" fmla="*/ 0 w 495300"/>
                <a:gd name="connsiteY7" fmla="*/ 2800350 h 2956983"/>
                <a:gd name="connsiteX8" fmla="*/ 31750 w 495300"/>
                <a:gd name="connsiteY8" fmla="*/ 2946400 h 2956983"/>
                <a:gd name="connsiteX9" fmla="*/ 171450 w 495300"/>
                <a:gd name="connsiteY9" fmla="*/ 2863850 h 2956983"/>
                <a:gd name="connsiteX10" fmla="*/ 317500 w 495300"/>
                <a:gd name="connsiteY10" fmla="*/ 2692400 h 2956983"/>
                <a:gd name="connsiteX11" fmla="*/ 387350 w 495300"/>
                <a:gd name="connsiteY11" fmla="*/ 2444750 h 2956983"/>
                <a:gd name="connsiteX12" fmla="*/ 444500 w 495300"/>
                <a:gd name="connsiteY12" fmla="*/ 1993900 h 2956983"/>
                <a:gd name="connsiteX13" fmla="*/ 463550 w 495300"/>
                <a:gd name="connsiteY13" fmla="*/ 1371600 h 2956983"/>
                <a:gd name="connsiteX14" fmla="*/ 482600 w 495300"/>
                <a:gd name="connsiteY14" fmla="*/ 800100 h 2956983"/>
                <a:gd name="connsiteX15" fmla="*/ 495300 w 495300"/>
                <a:gd name="connsiteY15" fmla="*/ 285750 h 2956983"/>
                <a:gd name="connsiteX16" fmla="*/ 457200 w 495300"/>
                <a:gd name="connsiteY16" fmla="*/ 38100 h 295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300" h="2956983">
                  <a:moveTo>
                    <a:pt x="457200" y="38100"/>
                  </a:moveTo>
                  <a:cubicBezTo>
                    <a:pt x="432858" y="76200"/>
                    <a:pt x="389467" y="361950"/>
                    <a:pt x="349250" y="514350"/>
                  </a:cubicBezTo>
                  <a:cubicBezTo>
                    <a:pt x="309033" y="666750"/>
                    <a:pt x="245533" y="822325"/>
                    <a:pt x="215900" y="952500"/>
                  </a:cubicBezTo>
                  <a:cubicBezTo>
                    <a:pt x="186267" y="1082675"/>
                    <a:pt x="180975" y="1159933"/>
                    <a:pt x="171450" y="1295400"/>
                  </a:cubicBezTo>
                  <a:cubicBezTo>
                    <a:pt x="161925" y="1430867"/>
                    <a:pt x="165100" y="1617133"/>
                    <a:pt x="158750" y="1765300"/>
                  </a:cubicBezTo>
                  <a:cubicBezTo>
                    <a:pt x="152400" y="1913467"/>
                    <a:pt x="154517" y="2039408"/>
                    <a:pt x="133350" y="2184400"/>
                  </a:cubicBezTo>
                  <a:cubicBezTo>
                    <a:pt x="112183" y="2329392"/>
                    <a:pt x="53975" y="2532592"/>
                    <a:pt x="31750" y="2635250"/>
                  </a:cubicBezTo>
                  <a:cubicBezTo>
                    <a:pt x="9525" y="2737908"/>
                    <a:pt x="0" y="2748492"/>
                    <a:pt x="0" y="2800350"/>
                  </a:cubicBezTo>
                  <a:cubicBezTo>
                    <a:pt x="0" y="2852208"/>
                    <a:pt x="3175" y="2935817"/>
                    <a:pt x="31750" y="2946400"/>
                  </a:cubicBezTo>
                  <a:cubicBezTo>
                    <a:pt x="60325" y="2956983"/>
                    <a:pt x="123825" y="2906183"/>
                    <a:pt x="171450" y="2863850"/>
                  </a:cubicBezTo>
                  <a:cubicBezTo>
                    <a:pt x="219075" y="2821517"/>
                    <a:pt x="281517" y="2762250"/>
                    <a:pt x="317500" y="2692400"/>
                  </a:cubicBezTo>
                  <a:cubicBezTo>
                    <a:pt x="353483" y="2622550"/>
                    <a:pt x="366183" y="2561167"/>
                    <a:pt x="387350" y="2444750"/>
                  </a:cubicBezTo>
                  <a:cubicBezTo>
                    <a:pt x="408517" y="2328333"/>
                    <a:pt x="431800" y="2172758"/>
                    <a:pt x="444500" y="1993900"/>
                  </a:cubicBezTo>
                  <a:cubicBezTo>
                    <a:pt x="457200" y="1815042"/>
                    <a:pt x="457200" y="1570567"/>
                    <a:pt x="463550" y="1371600"/>
                  </a:cubicBezTo>
                  <a:cubicBezTo>
                    <a:pt x="469900" y="1172633"/>
                    <a:pt x="477308" y="981075"/>
                    <a:pt x="482600" y="800100"/>
                  </a:cubicBezTo>
                  <a:cubicBezTo>
                    <a:pt x="487892" y="619125"/>
                    <a:pt x="495300" y="413808"/>
                    <a:pt x="495300" y="285750"/>
                  </a:cubicBezTo>
                  <a:cubicBezTo>
                    <a:pt x="495300" y="157692"/>
                    <a:pt x="481542" y="0"/>
                    <a:pt x="457200" y="3810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8528216" y="2827456"/>
              <a:ext cx="200798" cy="2209507"/>
            </a:xfrm>
            <a:custGeom>
              <a:avLst/>
              <a:gdLst>
                <a:gd name="connsiteX0" fmla="*/ 262467 w 287867"/>
                <a:gd name="connsiteY0" fmla="*/ 9525 h 3167591"/>
                <a:gd name="connsiteX1" fmla="*/ 110067 w 287867"/>
                <a:gd name="connsiteY1" fmla="*/ 301625 h 3167591"/>
                <a:gd name="connsiteX2" fmla="*/ 33867 w 287867"/>
                <a:gd name="connsiteY2" fmla="*/ 758825 h 3167591"/>
                <a:gd name="connsiteX3" fmla="*/ 2117 w 287867"/>
                <a:gd name="connsiteY3" fmla="*/ 1387475 h 3167591"/>
                <a:gd name="connsiteX4" fmla="*/ 21167 w 287867"/>
                <a:gd name="connsiteY4" fmla="*/ 2238375 h 3167591"/>
                <a:gd name="connsiteX5" fmla="*/ 40217 w 287867"/>
                <a:gd name="connsiteY5" fmla="*/ 2828925 h 3167591"/>
                <a:gd name="connsiteX6" fmla="*/ 33867 w 287867"/>
                <a:gd name="connsiteY6" fmla="*/ 3127375 h 3167591"/>
                <a:gd name="connsiteX7" fmla="*/ 91017 w 287867"/>
                <a:gd name="connsiteY7" fmla="*/ 3070225 h 3167591"/>
                <a:gd name="connsiteX8" fmla="*/ 230717 w 287867"/>
                <a:gd name="connsiteY8" fmla="*/ 2632075 h 3167591"/>
                <a:gd name="connsiteX9" fmla="*/ 243417 w 287867"/>
                <a:gd name="connsiteY9" fmla="*/ 2130425 h 3167591"/>
                <a:gd name="connsiteX10" fmla="*/ 243417 w 287867"/>
                <a:gd name="connsiteY10" fmla="*/ 1660525 h 3167591"/>
                <a:gd name="connsiteX11" fmla="*/ 224367 w 287867"/>
                <a:gd name="connsiteY11" fmla="*/ 1101725 h 3167591"/>
                <a:gd name="connsiteX12" fmla="*/ 230717 w 287867"/>
                <a:gd name="connsiteY12" fmla="*/ 606425 h 3167591"/>
                <a:gd name="connsiteX13" fmla="*/ 262467 w 287867"/>
                <a:gd name="connsiteY13" fmla="*/ 244475 h 3167591"/>
                <a:gd name="connsiteX14" fmla="*/ 262467 w 287867"/>
                <a:gd name="connsiteY14" fmla="*/ 9525 h 316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867" h="3167591">
                  <a:moveTo>
                    <a:pt x="262467" y="9525"/>
                  </a:moveTo>
                  <a:cubicBezTo>
                    <a:pt x="237067" y="19050"/>
                    <a:pt x="148167" y="176742"/>
                    <a:pt x="110067" y="301625"/>
                  </a:cubicBezTo>
                  <a:cubicBezTo>
                    <a:pt x="71967" y="426508"/>
                    <a:pt x="51859" y="577850"/>
                    <a:pt x="33867" y="758825"/>
                  </a:cubicBezTo>
                  <a:cubicBezTo>
                    <a:pt x="15875" y="939800"/>
                    <a:pt x="4234" y="1140883"/>
                    <a:pt x="2117" y="1387475"/>
                  </a:cubicBezTo>
                  <a:cubicBezTo>
                    <a:pt x="0" y="1634067"/>
                    <a:pt x="14817" y="1998133"/>
                    <a:pt x="21167" y="2238375"/>
                  </a:cubicBezTo>
                  <a:cubicBezTo>
                    <a:pt x="27517" y="2478617"/>
                    <a:pt x="38100" y="2680758"/>
                    <a:pt x="40217" y="2828925"/>
                  </a:cubicBezTo>
                  <a:cubicBezTo>
                    <a:pt x="42334" y="2977092"/>
                    <a:pt x="25400" y="3087159"/>
                    <a:pt x="33867" y="3127375"/>
                  </a:cubicBezTo>
                  <a:cubicBezTo>
                    <a:pt x="42334" y="3167591"/>
                    <a:pt x="58209" y="3152775"/>
                    <a:pt x="91017" y="3070225"/>
                  </a:cubicBezTo>
                  <a:cubicBezTo>
                    <a:pt x="123825" y="2987675"/>
                    <a:pt x="205317" y="2788708"/>
                    <a:pt x="230717" y="2632075"/>
                  </a:cubicBezTo>
                  <a:cubicBezTo>
                    <a:pt x="256117" y="2475442"/>
                    <a:pt x="241300" y="2292350"/>
                    <a:pt x="243417" y="2130425"/>
                  </a:cubicBezTo>
                  <a:cubicBezTo>
                    <a:pt x="245534" y="1968500"/>
                    <a:pt x="246592" y="1831975"/>
                    <a:pt x="243417" y="1660525"/>
                  </a:cubicBezTo>
                  <a:cubicBezTo>
                    <a:pt x="240242" y="1489075"/>
                    <a:pt x="226484" y="1277408"/>
                    <a:pt x="224367" y="1101725"/>
                  </a:cubicBezTo>
                  <a:cubicBezTo>
                    <a:pt x="222250" y="926042"/>
                    <a:pt x="224367" y="749300"/>
                    <a:pt x="230717" y="606425"/>
                  </a:cubicBezTo>
                  <a:cubicBezTo>
                    <a:pt x="237067" y="463550"/>
                    <a:pt x="252942" y="339725"/>
                    <a:pt x="262467" y="244475"/>
                  </a:cubicBezTo>
                  <a:cubicBezTo>
                    <a:pt x="271992" y="149225"/>
                    <a:pt x="287867" y="0"/>
                    <a:pt x="262467" y="9525"/>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8521572" y="2456128"/>
              <a:ext cx="430386" cy="543334"/>
            </a:xfrm>
            <a:custGeom>
              <a:avLst/>
              <a:gdLst>
                <a:gd name="connsiteX0" fmla="*/ 545042 w 617009"/>
                <a:gd name="connsiteY0" fmla="*/ 2117 h 778934"/>
                <a:gd name="connsiteX1" fmla="*/ 392642 w 617009"/>
                <a:gd name="connsiteY1" fmla="*/ 84667 h 778934"/>
                <a:gd name="connsiteX2" fmla="*/ 233892 w 617009"/>
                <a:gd name="connsiteY2" fmla="*/ 173567 h 778934"/>
                <a:gd name="connsiteX3" fmla="*/ 37042 w 617009"/>
                <a:gd name="connsiteY3" fmla="*/ 338667 h 778934"/>
                <a:gd name="connsiteX4" fmla="*/ 11642 w 617009"/>
                <a:gd name="connsiteY4" fmla="*/ 440267 h 778934"/>
                <a:gd name="connsiteX5" fmla="*/ 94192 w 617009"/>
                <a:gd name="connsiteY5" fmla="*/ 700617 h 778934"/>
                <a:gd name="connsiteX6" fmla="*/ 138642 w 617009"/>
                <a:gd name="connsiteY6" fmla="*/ 764117 h 778934"/>
                <a:gd name="connsiteX7" fmla="*/ 214842 w 617009"/>
                <a:gd name="connsiteY7" fmla="*/ 611717 h 778934"/>
                <a:gd name="connsiteX8" fmla="*/ 322792 w 617009"/>
                <a:gd name="connsiteY8" fmla="*/ 503767 h 778934"/>
                <a:gd name="connsiteX9" fmla="*/ 456142 w 617009"/>
                <a:gd name="connsiteY9" fmla="*/ 319617 h 778934"/>
                <a:gd name="connsiteX10" fmla="*/ 557742 w 617009"/>
                <a:gd name="connsiteY10" fmla="*/ 167217 h 778934"/>
                <a:gd name="connsiteX11" fmla="*/ 614892 w 617009"/>
                <a:gd name="connsiteY11" fmla="*/ 71967 h 778934"/>
                <a:gd name="connsiteX12" fmla="*/ 545042 w 617009"/>
                <a:gd name="connsiteY12" fmla="*/ 2117 h 77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009" h="778934">
                  <a:moveTo>
                    <a:pt x="545042" y="2117"/>
                  </a:moveTo>
                  <a:cubicBezTo>
                    <a:pt x="508000" y="4234"/>
                    <a:pt x="392642" y="84667"/>
                    <a:pt x="392642" y="84667"/>
                  </a:cubicBezTo>
                  <a:cubicBezTo>
                    <a:pt x="340784" y="113242"/>
                    <a:pt x="293159" y="131234"/>
                    <a:pt x="233892" y="173567"/>
                  </a:cubicBezTo>
                  <a:cubicBezTo>
                    <a:pt x="174625" y="215900"/>
                    <a:pt x="74084" y="294217"/>
                    <a:pt x="37042" y="338667"/>
                  </a:cubicBezTo>
                  <a:cubicBezTo>
                    <a:pt x="0" y="383117"/>
                    <a:pt x="2117" y="379942"/>
                    <a:pt x="11642" y="440267"/>
                  </a:cubicBezTo>
                  <a:cubicBezTo>
                    <a:pt x="21167" y="500592"/>
                    <a:pt x="73025" y="646642"/>
                    <a:pt x="94192" y="700617"/>
                  </a:cubicBezTo>
                  <a:cubicBezTo>
                    <a:pt x="115359" y="754592"/>
                    <a:pt x="118534" y="778934"/>
                    <a:pt x="138642" y="764117"/>
                  </a:cubicBezTo>
                  <a:cubicBezTo>
                    <a:pt x="158750" y="749300"/>
                    <a:pt x="184150" y="655109"/>
                    <a:pt x="214842" y="611717"/>
                  </a:cubicBezTo>
                  <a:cubicBezTo>
                    <a:pt x="245534" y="568325"/>
                    <a:pt x="282575" y="552450"/>
                    <a:pt x="322792" y="503767"/>
                  </a:cubicBezTo>
                  <a:cubicBezTo>
                    <a:pt x="363009" y="455084"/>
                    <a:pt x="416984" y="375709"/>
                    <a:pt x="456142" y="319617"/>
                  </a:cubicBezTo>
                  <a:cubicBezTo>
                    <a:pt x="495300" y="263525"/>
                    <a:pt x="531284" y="208492"/>
                    <a:pt x="557742" y="167217"/>
                  </a:cubicBezTo>
                  <a:cubicBezTo>
                    <a:pt x="584200" y="125942"/>
                    <a:pt x="617009" y="98425"/>
                    <a:pt x="614892" y="71967"/>
                  </a:cubicBezTo>
                  <a:cubicBezTo>
                    <a:pt x="612775" y="45509"/>
                    <a:pt x="582084" y="0"/>
                    <a:pt x="545042" y="211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7724453" y="2156474"/>
              <a:ext cx="189850" cy="668923"/>
            </a:xfrm>
            <a:custGeom>
              <a:avLst/>
              <a:gdLst>
                <a:gd name="connsiteX0" fmla="*/ 173567 w 270934"/>
                <a:gd name="connsiteY0" fmla="*/ 15875 h 954617"/>
                <a:gd name="connsiteX1" fmla="*/ 33867 w 270934"/>
                <a:gd name="connsiteY1" fmla="*/ 136525 h 954617"/>
                <a:gd name="connsiteX2" fmla="*/ 2117 w 270934"/>
                <a:gd name="connsiteY2" fmla="*/ 371475 h 954617"/>
                <a:gd name="connsiteX3" fmla="*/ 46567 w 270934"/>
                <a:gd name="connsiteY3" fmla="*/ 631825 h 954617"/>
                <a:gd name="connsiteX4" fmla="*/ 97367 w 270934"/>
                <a:gd name="connsiteY4" fmla="*/ 911225 h 954617"/>
                <a:gd name="connsiteX5" fmla="*/ 160867 w 270934"/>
                <a:gd name="connsiteY5" fmla="*/ 892175 h 954617"/>
                <a:gd name="connsiteX6" fmla="*/ 192617 w 270934"/>
                <a:gd name="connsiteY6" fmla="*/ 746125 h 954617"/>
                <a:gd name="connsiteX7" fmla="*/ 237067 w 270934"/>
                <a:gd name="connsiteY7" fmla="*/ 574675 h 954617"/>
                <a:gd name="connsiteX8" fmla="*/ 230717 w 270934"/>
                <a:gd name="connsiteY8" fmla="*/ 377825 h 954617"/>
                <a:gd name="connsiteX9" fmla="*/ 243417 w 270934"/>
                <a:gd name="connsiteY9" fmla="*/ 288925 h 954617"/>
                <a:gd name="connsiteX10" fmla="*/ 186267 w 270934"/>
                <a:gd name="connsiteY10" fmla="*/ 250825 h 954617"/>
                <a:gd name="connsiteX11" fmla="*/ 154517 w 270934"/>
                <a:gd name="connsiteY11" fmla="*/ 206375 h 954617"/>
                <a:gd name="connsiteX12" fmla="*/ 173567 w 270934"/>
                <a:gd name="connsiteY12" fmla="*/ 168275 h 954617"/>
                <a:gd name="connsiteX13" fmla="*/ 268817 w 270934"/>
                <a:gd name="connsiteY13" fmla="*/ 41275 h 954617"/>
                <a:gd name="connsiteX14" fmla="*/ 173567 w 270934"/>
                <a:gd name="connsiteY14" fmla="*/ 15875 h 95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934" h="954617">
                  <a:moveTo>
                    <a:pt x="173567" y="15875"/>
                  </a:moveTo>
                  <a:cubicBezTo>
                    <a:pt x="134409" y="31750"/>
                    <a:pt x="62442" y="77258"/>
                    <a:pt x="33867" y="136525"/>
                  </a:cubicBezTo>
                  <a:cubicBezTo>
                    <a:pt x="5292" y="195792"/>
                    <a:pt x="0" y="288925"/>
                    <a:pt x="2117" y="371475"/>
                  </a:cubicBezTo>
                  <a:cubicBezTo>
                    <a:pt x="4234" y="454025"/>
                    <a:pt x="30692" y="541867"/>
                    <a:pt x="46567" y="631825"/>
                  </a:cubicBezTo>
                  <a:cubicBezTo>
                    <a:pt x="62442" y="721783"/>
                    <a:pt x="78317" y="867833"/>
                    <a:pt x="97367" y="911225"/>
                  </a:cubicBezTo>
                  <a:cubicBezTo>
                    <a:pt x="116417" y="954617"/>
                    <a:pt x="144992" y="919692"/>
                    <a:pt x="160867" y="892175"/>
                  </a:cubicBezTo>
                  <a:cubicBezTo>
                    <a:pt x="176742" y="864658"/>
                    <a:pt x="179917" y="799042"/>
                    <a:pt x="192617" y="746125"/>
                  </a:cubicBezTo>
                  <a:cubicBezTo>
                    <a:pt x="205317" y="693208"/>
                    <a:pt x="230717" y="636058"/>
                    <a:pt x="237067" y="574675"/>
                  </a:cubicBezTo>
                  <a:cubicBezTo>
                    <a:pt x="243417" y="513292"/>
                    <a:pt x="229659" y="425450"/>
                    <a:pt x="230717" y="377825"/>
                  </a:cubicBezTo>
                  <a:cubicBezTo>
                    <a:pt x="231775" y="330200"/>
                    <a:pt x="250825" y="310092"/>
                    <a:pt x="243417" y="288925"/>
                  </a:cubicBezTo>
                  <a:cubicBezTo>
                    <a:pt x="236009" y="267758"/>
                    <a:pt x="201084" y="264583"/>
                    <a:pt x="186267" y="250825"/>
                  </a:cubicBezTo>
                  <a:cubicBezTo>
                    <a:pt x="171450" y="237067"/>
                    <a:pt x="156634" y="220133"/>
                    <a:pt x="154517" y="206375"/>
                  </a:cubicBezTo>
                  <a:cubicBezTo>
                    <a:pt x="152400" y="192617"/>
                    <a:pt x="154517" y="195792"/>
                    <a:pt x="173567" y="168275"/>
                  </a:cubicBezTo>
                  <a:cubicBezTo>
                    <a:pt x="192617" y="140758"/>
                    <a:pt x="270934" y="67733"/>
                    <a:pt x="268817" y="41275"/>
                  </a:cubicBezTo>
                  <a:cubicBezTo>
                    <a:pt x="266700" y="14817"/>
                    <a:pt x="212725" y="0"/>
                    <a:pt x="173567" y="15875"/>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7449320" y="3991191"/>
              <a:ext cx="625168" cy="581414"/>
            </a:xfrm>
            <a:custGeom>
              <a:avLst/>
              <a:gdLst>
                <a:gd name="connsiteX0" fmla="*/ 782108 w 892175"/>
                <a:gd name="connsiteY0" fmla="*/ 540808 h 829733"/>
                <a:gd name="connsiteX1" fmla="*/ 826558 w 892175"/>
                <a:gd name="connsiteY1" fmla="*/ 420158 h 829733"/>
                <a:gd name="connsiteX2" fmla="*/ 877358 w 892175"/>
                <a:gd name="connsiteY2" fmla="*/ 172508 h 829733"/>
                <a:gd name="connsiteX3" fmla="*/ 877358 w 892175"/>
                <a:gd name="connsiteY3" fmla="*/ 26458 h 829733"/>
                <a:gd name="connsiteX4" fmla="*/ 788458 w 892175"/>
                <a:gd name="connsiteY4" fmla="*/ 32808 h 829733"/>
                <a:gd name="connsiteX5" fmla="*/ 648758 w 892175"/>
                <a:gd name="connsiteY5" fmla="*/ 20108 h 829733"/>
                <a:gd name="connsiteX6" fmla="*/ 528108 w 892175"/>
                <a:gd name="connsiteY6" fmla="*/ 13758 h 829733"/>
                <a:gd name="connsiteX7" fmla="*/ 458258 w 892175"/>
                <a:gd name="connsiteY7" fmla="*/ 32808 h 829733"/>
                <a:gd name="connsiteX8" fmla="*/ 420158 w 892175"/>
                <a:gd name="connsiteY8" fmla="*/ 20108 h 829733"/>
                <a:gd name="connsiteX9" fmla="*/ 299508 w 892175"/>
                <a:gd name="connsiteY9" fmla="*/ 45508 h 829733"/>
                <a:gd name="connsiteX10" fmla="*/ 166158 w 892175"/>
                <a:gd name="connsiteY10" fmla="*/ 45508 h 829733"/>
                <a:gd name="connsiteX11" fmla="*/ 70908 w 892175"/>
                <a:gd name="connsiteY11" fmla="*/ 26458 h 829733"/>
                <a:gd name="connsiteX12" fmla="*/ 26458 w 892175"/>
                <a:gd name="connsiteY12" fmla="*/ 20108 h 829733"/>
                <a:gd name="connsiteX13" fmla="*/ 1058 w 892175"/>
                <a:gd name="connsiteY13" fmla="*/ 39158 h 829733"/>
                <a:gd name="connsiteX14" fmla="*/ 32808 w 892175"/>
                <a:gd name="connsiteY14" fmla="*/ 255058 h 829733"/>
                <a:gd name="connsiteX15" fmla="*/ 128058 w 892175"/>
                <a:gd name="connsiteY15" fmla="*/ 591608 h 829733"/>
                <a:gd name="connsiteX16" fmla="*/ 229658 w 892175"/>
                <a:gd name="connsiteY16" fmla="*/ 775758 h 829733"/>
                <a:gd name="connsiteX17" fmla="*/ 350308 w 892175"/>
                <a:gd name="connsiteY17" fmla="*/ 794808 h 829733"/>
                <a:gd name="connsiteX18" fmla="*/ 451908 w 892175"/>
                <a:gd name="connsiteY18" fmla="*/ 566208 h 829733"/>
                <a:gd name="connsiteX19" fmla="*/ 464608 w 892175"/>
                <a:gd name="connsiteY19" fmla="*/ 337608 h 829733"/>
                <a:gd name="connsiteX20" fmla="*/ 477308 w 892175"/>
                <a:gd name="connsiteY20" fmla="*/ 229658 h 829733"/>
                <a:gd name="connsiteX21" fmla="*/ 534458 w 892175"/>
                <a:gd name="connsiteY21" fmla="*/ 483658 h 829733"/>
                <a:gd name="connsiteX22" fmla="*/ 661458 w 892175"/>
                <a:gd name="connsiteY22" fmla="*/ 578908 h 829733"/>
                <a:gd name="connsiteX23" fmla="*/ 782108 w 892175"/>
                <a:gd name="connsiteY23" fmla="*/ 540808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175" h="829733">
                  <a:moveTo>
                    <a:pt x="782108" y="540808"/>
                  </a:moveTo>
                  <a:cubicBezTo>
                    <a:pt x="809625" y="514350"/>
                    <a:pt x="810683" y="481541"/>
                    <a:pt x="826558" y="420158"/>
                  </a:cubicBezTo>
                  <a:cubicBezTo>
                    <a:pt x="842433" y="358775"/>
                    <a:pt x="868891" y="238125"/>
                    <a:pt x="877358" y="172508"/>
                  </a:cubicBezTo>
                  <a:cubicBezTo>
                    <a:pt x="885825" y="106891"/>
                    <a:pt x="892175" y="49741"/>
                    <a:pt x="877358" y="26458"/>
                  </a:cubicBezTo>
                  <a:cubicBezTo>
                    <a:pt x="862541" y="3175"/>
                    <a:pt x="826558" y="33866"/>
                    <a:pt x="788458" y="32808"/>
                  </a:cubicBezTo>
                  <a:cubicBezTo>
                    <a:pt x="750358" y="31750"/>
                    <a:pt x="692150" y="23283"/>
                    <a:pt x="648758" y="20108"/>
                  </a:cubicBezTo>
                  <a:cubicBezTo>
                    <a:pt x="605366" y="16933"/>
                    <a:pt x="559858" y="11641"/>
                    <a:pt x="528108" y="13758"/>
                  </a:cubicBezTo>
                  <a:cubicBezTo>
                    <a:pt x="496358" y="15875"/>
                    <a:pt x="476249" y="31750"/>
                    <a:pt x="458258" y="32808"/>
                  </a:cubicBezTo>
                  <a:cubicBezTo>
                    <a:pt x="440267" y="33866"/>
                    <a:pt x="446616" y="17991"/>
                    <a:pt x="420158" y="20108"/>
                  </a:cubicBezTo>
                  <a:cubicBezTo>
                    <a:pt x="393700" y="22225"/>
                    <a:pt x="341841" y="41275"/>
                    <a:pt x="299508" y="45508"/>
                  </a:cubicBezTo>
                  <a:cubicBezTo>
                    <a:pt x="257175" y="49741"/>
                    <a:pt x="204258" y="48683"/>
                    <a:pt x="166158" y="45508"/>
                  </a:cubicBezTo>
                  <a:cubicBezTo>
                    <a:pt x="128058" y="42333"/>
                    <a:pt x="94191" y="30691"/>
                    <a:pt x="70908" y="26458"/>
                  </a:cubicBezTo>
                  <a:cubicBezTo>
                    <a:pt x="47625" y="22225"/>
                    <a:pt x="38100" y="17991"/>
                    <a:pt x="26458" y="20108"/>
                  </a:cubicBezTo>
                  <a:cubicBezTo>
                    <a:pt x="14816" y="22225"/>
                    <a:pt x="0" y="0"/>
                    <a:pt x="1058" y="39158"/>
                  </a:cubicBezTo>
                  <a:cubicBezTo>
                    <a:pt x="2116" y="78316"/>
                    <a:pt x="11641" y="162983"/>
                    <a:pt x="32808" y="255058"/>
                  </a:cubicBezTo>
                  <a:cubicBezTo>
                    <a:pt x="53975" y="347133"/>
                    <a:pt x="95250" y="504825"/>
                    <a:pt x="128058" y="591608"/>
                  </a:cubicBezTo>
                  <a:cubicBezTo>
                    <a:pt x="160866" y="678391"/>
                    <a:pt x="192616" y="741891"/>
                    <a:pt x="229658" y="775758"/>
                  </a:cubicBezTo>
                  <a:cubicBezTo>
                    <a:pt x="266700" y="809625"/>
                    <a:pt x="313266" y="829733"/>
                    <a:pt x="350308" y="794808"/>
                  </a:cubicBezTo>
                  <a:cubicBezTo>
                    <a:pt x="387350" y="759883"/>
                    <a:pt x="432858" y="642408"/>
                    <a:pt x="451908" y="566208"/>
                  </a:cubicBezTo>
                  <a:cubicBezTo>
                    <a:pt x="470958" y="490008"/>
                    <a:pt x="460375" y="393700"/>
                    <a:pt x="464608" y="337608"/>
                  </a:cubicBezTo>
                  <a:cubicBezTo>
                    <a:pt x="468841" y="281516"/>
                    <a:pt x="465666" y="205316"/>
                    <a:pt x="477308" y="229658"/>
                  </a:cubicBezTo>
                  <a:cubicBezTo>
                    <a:pt x="488950" y="254000"/>
                    <a:pt x="503766" y="425450"/>
                    <a:pt x="534458" y="483658"/>
                  </a:cubicBezTo>
                  <a:cubicBezTo>
                    <a:pt x="565150" y="541866"/>
                    <a:pt x="620183" y="570441"/>
                    <a:pt x="661458" y="578908"/>
                  </a:cubicBezTo>
                  <a:cubicBezTo>
                    <a:pt x="702733" y="587375"/>
                    <a:pt x="754591" y="567266"/>
                    <a:pt x="782108" y="540808"/>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7524963" y="2732697"/>
              <a:ext cx="582155" cy="2221090"/>
            </a:xfrm>
            <a:custGeom>
              <a:avLst/>
              <a:gdLst>
                <a:gd name="connsiteX0" fmla="*/ 521758 w 830791"/>
                <a:gd name="connsiteY0" fmla="*/ 6350 h 3169708"/>
                <a:gd name="connsiteX1" fmla="*/ 458258 w 830791"/>
                <a:gd name="connsiteY1" fmla="*/ 107950 h 3169708"/>
                <a:gd name="connsiteX2" fmla="*/ 439208 w 830791"/>
                <a:gd name="connsiteY2" fmla="*/ 292100 h 3169708"/>
                <a:gd name="connsiteX3" fmla="*/ 318558 w 830791"/>
                <a:gd name="connsiteY3" fmla="*/ 552450 h 3169708"/>
                <a:gd name="connsiteX4" fmla="*/ 140758 w 830791"/>
                <a:gd name="connsiteY4" fmla="*/ 895350 h 3169708"/>
                <a:gd name="connsiteX5" fmla="*/ 64558 w 830791"/>
                <a:gd name="connsiteY5" fmla="*/ 1238250 h 3169708"/>
                <a:gd name="connsiteX6" fmla="*/ 20108 w 830791"/>
                <a:gd name="connsiteY6" fmla="*/ 1676400 h 3169708"/>
                <a:gd name="connsiteX7" fmla="*/ 26458 w 830791"/>
                <a:gd name="connsiteY7" fmla="*/ 1835150 h 3169708"/>
                <a:gd name="connsiteX8" fmla="*/ 178858 w 830791"/>
                <a:gd name="connsiteY8" fmla="*/ 1835150 h 3169708"/>
                <a:gd name="connsiteX9" fmla="*/ 375708 w 830791"/>
                <a:gd name="connsiteY9" fmla="*/ 1809750 h 3169708"/>
                <a:gd name="connsiteX10" fmla="*/ 604308 w 830791"/>
                <a:gd name="connsiteY10" fmla="*/ 1828800 h 3169708"/>
                <a:gd name="connsiteX11" fmla="*/ 763058 w 830791"/>
                <a:gd name="connsiteY11" fmla="*/ 1816100 h 3169708"/>
                <a:gd name="connsiteX12" fmla="*/ 763058 w 830791"/>
                <a:gd name="connsiteY12" fmla="*/ 1968500 h 3169708"/>
                <a:gd name="connsiteX13" fmla="*/ 686858 w 830791"/>
                <a:gd name="connsiteY13" fmla="*/ 2324100 h 3169708"/>
                <a:gd name="connsiteX14" fmla="*/ 572558 w 830791"/>
                <a:gd name="connsiteY14" fmla="*/ 2616200 h 3169708"/>
                <a:gd name="connsiteX15" fmla="*/ 464608 w 830791"/>
                <a:gd name="connsiteY15" fmla="*/ 3092450 h 3169708"/>
                <a:gd name="connsiteX16" fmla="*/ 521758 w 830791"/>
                <a:gd name="connsiteY16" fmla="*/ 3079750 h 3169708"/>
                <a:gd name="connsiteX17" fmla="*/ 534458 w 830791"/>
                <a:gd name="connsiteY17" fmla="*/ 2901950 h 3169708"/>
                <a:gd name="connsiteX18" fmla="*/ 604308 w 830791"/>
                <a:gd name="connsiteY18" fmla="*/ 2635250 h 3169708"/>
                <a:gd name="connsiteX19" fmla="*/ 699558 w 830791"/>
                <a:gd name="connsiteY19" fmla="*/ 2362200 h 3169708"/>
                <a:gd name="connsiteX20" fmla="*/ 782108 w 830791"/>
                <a:gd name="connsiteY20" fmla="*/ 1993900 h 3169708"/>
                <a:gd name="connsiteX21" fmla="*/ 826558 w 830791"/>
                <a:gd name="connsiteY21" fmla="*/ 1543050 h 3169708"/>
                <a:gd name="connsiteX22" fmla="*/ 807508 w 830791"/>
                <a:gd name="connsiteY22" fmla="*/ 965200 h 3169708"/>
                <a:gd name="connsiteX23" fmla="*/ 756708 w 830791"/>
                <a:gd name="connsiteY23" fmla="*/ 679450 h 3169708"/>
                <a:gd name="connsiteX24" fmla="*/ 744008 w 830791"/>
                <a:gd name="connsiteY24" fmla="*/ 476250 h 3169708"/>
                <a:gd name="connsiteX25" fmla="*/ 724958 w 830791"/>
                <a:gd name="connsiteY25" fmla="*/ 127000 h 3169708"/>
                <a:gd name="connsiteX26" fmla="*/ 667808 w 830791"/>
                <a:gd name="connsiteY26" fmla="*/ 69850 h 3169708"/>
                <a:gd name="connsiteX27" fmla="*/ 521758 w 830791"/>
                <a:gd name="connsiteY27" fmla="*/ 6350 h 316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0791" h="3169708">
                  <a:moveTo>
                    <a:pt x="521758" y="6350"/>
                  </a:moveTo>
                  <a:cubicBezTo>
                    <a:pt x="486833" y="12700"/>
                    <a:pt x="472016" y="60325"/>
                    <a:pt x="458258" y="107950"/>
                  </a:cubicBezTo>
                  <a:cubicBezTo>
                    <a:pt x="444500" y="155575"/>
                    <a:pt x="462491" y="218017"/>
                    <a:pt x="439208" y="292100"/>
                  </a:cubicBezTo>
                  <a:cubicBezTo>
                    <a:pt x="415925" y="366183"/>
                    <a:pt x="368300" y="451908"/>
                    <a:pt x="318558" y="552450"/>
                  </a:cubicBezTo>
                  <a:cubicBezTo>
                    <a:pt x="268816" y="652992"/>
                    <a:pt x="183091" y="781050"/>
                    <a:pt x="140758" y="895350"/>
                  </a:cubicBezTo>
                  <a:cubicBezTo>
                    <a:pt x="98425" y="1009650"/>
                    <a:pt x="84666" y="1108075"/>
                    <a:pt x="64558" y="1238250"/>
                  </a:cubicBezTo>
                  <a:cubicBezTo>
                    <a:pt x="44450" y="1368425"/>
                    <a:pt x="26458" y="1576917"/>
                    <a:pt x="20108" y="1676400"/>
                  </a:cubicBezTo>
                  <a:cubicBezTo>
                    <a:pt x="13758" y="1775883"/>
                    <a:pt x="0" y="1808692"/>
                    <a:pt x="26458" y="1835150"/>
                  </a:cubicBezTo>
                  <a:cubicBezTo>
                    <a:pt x="52916" y="1861608"/>
                    <a:pt x="120650" y="1839383"/>
                    <a:pt x="178858" y="1835150"/>
                  </a:cubicBezTo>
                  <a:cubicBezTo>
                    <a:pt x="237066" y="1830917"/>
                    <a:pt x="304800" y="1810808"/>
                    <a:pt x="375708" y="1809750"/>
                  </a:cubicBezTo>
                  <a:cubicBezTo>
                    <a:pt x="446616" y="1808692"/>
                    <a:pt x="539750" y="1827742"/>
                    <a:pt x="604308" y="1828800"/>
                  </a:cubicBezTo>
                  <a:cubicBezTo>
                    <a:pt x="668866" y="1829858"/>
                    <a:pt x="736600" y="1792817"/>
                    <a:pt x="763058" y="1816100"/>
                  </a:cubicBezTo>
                  <a:cubicBezTo>
                    <a:pt x="789516" y="1839383"/>
                    <a:pt x="775758" y="1883833"/>
                    <a:pt x="763058" y="1968500"/>
                  </a:cubicBezTo>
                  <a:cubicBezTo>
                    <a:pt x="750358" y="2053167"/>
                    <a:pt x="718608" y="2216150"/>
                    <a:pt x="686858" y="2324100"/>
                  </a:cubicBezTo>
                  <a:cubicBezTo>
                    <a:pt x="655108" y="2432050"/>
                    <a:pt x="609600" y="2488142"/>
                    <a:pt x="572558" y="2616200"/>
                  </a:cubicBezTo>
                  <a:cubicBezTo>
                    <a:pt x="535516" y="2744258"/>
                    <a:pt x="473075" y="3015192"/>
                    <a:pt x="464608" y="3092450"/>
                  </a:cubicBezTo>
                  <a:cubicBezTo>
                    <a:pt x="456141" y="3169708"/>
                    <a:pt x="510116" y="3111500"/>
                    <a:pt x="521758" y="3079750"/>
                  </a:cubicBezTo>
                  <a:cubicBezTo>
                    <a:pt x="533400" y="3048000"/>
                    <a:pt x="520700" y="2976033"/>
                    <a:pt x="534458" y="2901950"/>
                  </a:cubicBezTo>
                  <a:cubicBezTo>
                    <a:pt x="548216" y="2827867"/>
                    <a:pt x="576791" y="2725208"/>
                    <a:pt x="604308" y="2635250"/>
                  </a:cubicBezTo>
                  <a:cubicBezTo>
                    <a:pt x="631825" y="2545292"/>
                    <a:pt x="669925" y="2469092"/>
                    <a:pt x="699558" y="2362200"/>
                  </a:cubicBezTo>
                  <a:cubicBezTo>
                    <a:pt x="729191" y="2255308"/>
                    <a:pt x="760941" y="2130425"/>
                    <a:pt x="782108" y="1993900"/>
                  </a:cubicBezTo>
                  <a:cubicBezTo>
                    <a:pt x="803275" y="1857375"/>
                    <a:pt x="822325" y="1714500"/>
                    <a:pt x="826558" y="1543050"/>
                  </a:cubicBezTo>
                  <a:cubicBezTo>
                    <a:pt x="830791" y="1371600"/>
                    <a:pt x="819150" y="1109133"/>
                    <a:pt x="807508" y="965200"/>
                  </a:cubicBezTo>
                  <a:cubicBezTo>
                    <a:pt x="795866" y="821267"/>
                    <a:pt x="767291" y="760942"/>
                    <a:pt x="756708" y="679450"/>
                  </a:cubicBezTo>
                  <a:cubicBezTo>
                    <a:pt x="746125" y="597958"/>
                    <a:pt x="749300" y="568325"/>
                    <a:pt x="744008" y="476250"/>
                  </a:cubicBezTo>
                  <a:cubicBezTo>
                    <a:pt x="738716" y="384175"/>
                    <a:pt x="737658" y="194733"/>
                    <a:pt x="724958" y="127000"/>
                  </a:cubicBezTo>
                  <a:cubicBezTo>
                    <a:pt x="712258" y="59267"/>
                    <a:pt x="694266" y="89958"/>
                    <a:pt x="667808" y="69850"/>
                  </a:cubicBezTo>
                  <a:cubicBezTo>
                    <a:pt x="641350" y="49742"/>
                    <a:pt x="556683" y="0"/>
                    <a:pt x="521758" y="635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7429297" y="3062708"/>
              <a:ext cx="292190" cy="1667857"/>
            </a:xfrm>
            <a:custGeom>
              <a:avLst/>
              <a:gdLst>
                <a:gd name="connsiteX0" fmla="*/ 340783 w 416983"/>
                <a:gd name="connsiteY0" fmla="*/ 56092 h 2380192"/>
                <a:gd name="connsiteX1" fmla="*/ 226483 w 416983"/>
                <a:gd name="connsiteY1" fmla="*/ 291042 h 2380192"/>
                <a:gd name="connsiteX2" fmla="*/ 105833 w 416983"/>
                <a:gd name="connsiteY2" fmla="*/ 576792 h 2380192"/>
                <a:gd name="connsiteX3" fmla="*/ 23283 w 416983"/>
                <a:gd name="connsiteY3" fmla="*/ 1033992 h 2380192"/>
                <a:gd name="connsiteX4" fmla="*/ 10583 w 416983"/>
                <a:gd name="connsiteY4" fmla="*/ 1510242 h 2380192"/>
                <a:gd name="connsiteX5" fmla="*/ 86783 w 416983"/>
                <a:gd name="connsiteY5" fmla="*/ 1948392 h 2380192"/>
                <a:gd name="connsiteX6" fmla="*/ 188383 w 416983"/>
                <a:gd name="connsiteY6" fmla="*/ 2189692 h 2380192"/>
                <a:gd name="connsiteX7" fmla="*/ 245533 w 416983"/>
                <a:gd name="connsiteY7" fmla="*/ 2380192 h 2380192"/>
                <a:gd name="connsiteX8" fmla="*/ 220133 w 416983"/>
                <a:gd name="connsiteY8" fmla="*/ 2189692 h 2380192"/>
                <a:gd name="connsiteX9" fmla="*/ 213783 w 416983"/>
                <a:gd name="connsiteY9" fmla="*/ 2069042 h 2380192"/>
                <a:gd name="connsiteX10" fmla="*/ 143933 w 416983"/>
                <a:gd name="connsiteY10" fmla="*/ 1865842 h 2380192"/>
                <a:gd name="connsiteX11" fmla="*/ 55033 w 416983"/>
                <a:gd name="connsiteY11" fmla="*/ 1510242 h 2380192"/>
                <a:gd name="connsiteX12" fmla="*/ 29633 w 416983"/>
                <a:gd name="connsiteY12" fmla="*/ 1357842 h 2380192"/>
                <a:gd name="connsiteX13" fmla="*/ 86783 w 416983"/>
                <a:gd name="connsiteY13" fmla="*/ 1351492 h 2380192"/>
                <a:gd name="connsiteX14" fmla="*/ 86783 w 416983"/>
                <a:gd name="connsiteY14" fmla="*/ 1287992 h 2380192"/>
                <a:gd name="connsiteX15" fmla="*/ 112183 w 416983"/>
                <a:gd name="connsiteY15" fmla="*/ 894292 h 2380192"/>
                <a:gd name="connsiteX16" fmla="*/ 207433 w 416983"/>
                <a:gd name="connsiteY16" fmla="*/ 487892 h 2380192"/>
                <a:gd name="connsiteX17" fmla="*/ 328083 w 416983"/>
                <a:gd name="connsiteY17" fmla="*/ 164042 h 2380192"/>
                <a:gd name="connsiteX18" fmla="*/ 416983 w 416983"/>
                <a:gd name="connsiteY18" fmla="*/ 17992 h 2380192"/>
                <a:gd name="connsiteX19" fmla="*/ 340783 w 416983"/>
                <a:gd name="connsiteY19" fmla="*/ 56092 h 2380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6983" h="2380192">
                  <a:moveTo>
                    <a:pt x="340783" y="56092"/>
                  </a:moveTo>
                  <a:cubicBezTo>
                    <a:pt x="309033" y="101600"/>
                    <a:pt x="265641" y="204259"/>
                    <a:pt x="226483" y="291042"/>
                  </a:cubicBezTo>
                  <a:cubicBezTo>
                    <a:pt x="187325" y="377825"/>
                    <a:pt x="139700" y="452967"/>
                    <a:pt x="105833" y="576792"/>
                  </a:cubicBezTo>
                  <a:cubicBezTo>
                    <a:pt x="71966" y="700617"/>
                    <a:pt x="39158" y="878417"/>
                    <a:pt x="23283" y="1033992"/>
                  </a:cubicBezTo>
                  <a:cubicBezTo>
                    <a:pt x="7408" y="1189567"/>
                    <a:pt x="0" y="1357842"/>
                    <a:pt x="10583" y="1510242"/>
                  </a:cubicBezTo>
                  <a:cubicBezTo>
                    <a:pt x="21166" y="1662642"/>
                    <a:pt x="57150" y="1835150"/>
                    <a:pt x="86783" y="1948392"/>
                  </a:cubicBezTo>
                  <a:cubicBezTo>
                    <a:pt x="116416" y="2061634"/>
                    <a:pt x="161925" y="2117725"/>
                    <a:pt x="188383" y="2189692"/>
                  </a:cubicBezTo>
                  <a:cubicBezTo>
                    <a:pt x="214841" y="2261659"/>
                    <a:pt x="240241" y="2380192"/>
                    <a:pt x="245533" y="2380192"/>
                  </a:cubicBezTo>
                  <a:cubicBezTo>
                    <a:pt x="250825" y="2380192"/>
                    <a:pt x="225425" y="2241550"/>
                    <a:pt x="220133" y="2189692"/>
                  </a:cubicBezTo>
                  <a:cubicBezTo>
                    <a:pt x="214841" y="2137834"/>
                    <a:pt x="226483" y="2123017"/>
                    <a:pt x="213783" y="2069042"/>
                  </a:cubicBezTo>
                  <a:cubicBezTo>
                    <a:pt x="201083" y="2015067"/>
                    <a:pt x="170391" y="1958975"/>
                    <a:pt x="143933" y="1865842"/>
                  </a:cubicBezTo>
                  <a:cubicBezTo>
                    <a:pt x="117475" y="1772709"/>
                    <a:pt x="74083" y="1594909"/>
                    <a:pt x="55033" y="1510242"/>
                  </a:cubicBezTo>
                  <a:cubicBezTo>
                    <a:pt x="35983" y="1425575"/>
                    <a:pt x="24341" y="1384300"/>
                    <a:pt x="29633" y="1357842"/>
                  </a:cubicBezTo>
                  <a:cubicBezTo>
                    <a:pt x="34925" y="1331384"/>
                    <a:pt x="77258" y="1363134"/>
                    <a:pt x="86783" y="1351492"/>
                  </a:cubicBezTo>
                  <a:cubicBezTo>
                    <a:pt x="96308" y="1339850"/>
                    <a:pt x="82550" y="1364192"/>
                    <a:pt x="86783" y="1287992"/>
                  </a:cubicBezTo>
                  <a:cubicBezTo>
                    <a:pt x="91016" y="1211792"/>
                    <a:pt x="92075" y="1027642"/>
                    <a:pt x="112183" y="894292"/>
                  </a:cubicBezTo>
                  <a:cubicBezTo>
                    <a:pt x="132291" y="760942"/>
                    <a:pt x="171450" y="609600"/>
                    <a:pt x="207433" y="487892"/>
                  </a:cubicBezTo>
                  <a:cubicBezTo>
                    <a:pt x="243416" y="366184"/>
                    <a:pt x="293158" y="242359"/>
                    <a:pt x="328083" y="164042"/>
                  </a:cubicBezTo>
                  <a:cubicBezTo>
                    <a:pt x="363008" y="85725"/>
                    <a:pt x="416983" y="35984"/>
                    <a:pt x="416983" y="17992"/>
                  </a:cubicBezTo>
                  <a:cubicBezTo>
                    <a:pt x="416983" y="0"/>
                    <a:pt x="372533" y="10584"/>
                    <a:pt x="340783" y="56092"/>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TextBox 34"/>
          <p:cNvSpPr txBox="1"/>
          <p:nvPr/>
        </p:nvSpPr>
        <p:spPr>
          <a:xfrm>
            <a:off x="1752600" y="1143000"/>
            <a:ext cx="5836216" cy="5632311"/>
          </a:xfrm>
          <a:prstGeom prst="rect">
            <a:avLst/>
          </a:prstGeom>
          <a:noFill/>
        </p:spPr>
        <p:txBody>
          <a:bodyPr wrap="square" rtlCol="0">
            <a:spAutoFit/>
          </a:bodyPr>
          <a:lstStyle/>
          <a:p>
            <a:r>
              <a:rPr lang="en-US" sz="2000" dirty="0" smtClean="0"/>
              <a:t>Along with innervating 4 muscles of the posterior thigh, the </a:t>
            </a:r>
            <a:r>
              <a:rPr lang="en-US" sz="2000" b="1" dirty="0" smtClean="0"/>
              <a:t>tibial nerve </a:t>
            </a:r>
            <a:r>
              <a:rPr lang="en-US" sz="2000" dirty="0" smtClean="0"/>
              <a:t>is in charge of innervating the entire posterior compartment of the lower leg.  It branches directly from the sciatic nerve at variable distances above the popliteal </a:t>
            </a:r>
            <a:r>
              <a:rPr lang="en-US" sz="2000" dirty="0" err="1" smtClean="0"/>
              <a:t>fossa</a:t>
            </a:r>
            <a:r>
              <a:rPr lang="en-US" sz="2000" dirty="0" smtClean="0"/>
              <a:t>. </a:t>
            </a:r>
          </a:p>
          <a:p>
            <a:endParaRPr lang="en-US" sz="2000" dirty="0" smtClean="0"/>
          </a:p>
          <a:p>
            <a:r>
              <a:rPr lang="en-US" sz="2000" dirty="0" smtClean="0"/>
              <a:t>The nerve innervates the following muscles of the lower leg: </a:t>
            </a:r>
          </a:p>
          <a:p>
            <a:endParaRPr lang="en-US" sz="2000" dirty="0" smtClean="0"/>
          </a:p>
          <a:p>
            <a:pPr>
              <a:buFont typeface="Arial"/>
              <a:buChar char="•"/>
            </a:pPr>
            <a:r>
              <a:rPr lang="en-US" sz="2000" dirty="0" smtClean="0"/>
              <a:t> Triceps </a:t>
            </a:r>
            <a:r>
              <a:rPr lang="en-US" sz="2000" dirty="0" err="1" smtClean="0"/>
              <a:t>surae</a:t>
            </a:r>
            <a:endParaRPr lang="en-US" sz="2000" dirty="0" smtClean="0"/>
          </a:p>
          <a:p>
            <a:pPr lvl="1">
              <a:buFontTx/>
              <a:buChar char="-"/>
            </a:pPr>
            <a:r>
              <a:rPr lang="en-US" sz="2000" dirty="0" smtClean="0"/>
              <a:t> </a:t>
            </a:r>
            <a:r>
              <a:rPr lang="en-US" sz="2000" dirty="0" err="1" smtClean="0"/>
              <a:t>Gastrocnemius</a:t>
            </a:r>
            <a:endParaRPr lang="en-US" sz="2000" dirty="0" smtClean="0"/>
          </a:p>
          <a:p>
            <a:pPr lvl="1">
              <a:buFontTx/>
              <a:buChar char="-"/>
            </a:pPr>
            <a:r>
              <a:rPr lang="en-US" sz="2000" dirty="0" smtClean="0"/>
              <a:t> </a:t>
            </a:r>
            <a:r>
              <a:rPr lang="en-US" sz="2000" dirty="0" err="1" smtClean="0"/>
              <a:t>Soleus</a:t>
            </a:r>
            <a:endParaRPr lang="en-US" sz="2000" dirty="0" smtClean="0"/>
          </a:p>
          <a:p>
            <a:pPr>
              <a:buFont typeface="Arial"/>
              <a:buChar char="•"/>
            </a:pPr>
            <a:r>
              <a:rPr lang="en-US" sz="2000" dirty="0" smtClean="0"/>
              <a:t> </a:t>
            </a:r>
            <a:r>
              <a:rPr lang="en-US" sz="2000" dirty="0" err="1" smtClean="0"/>
              <a:t>Plantaris</a:t>
            </a:r>
            <a:endParaRPr lang="en-US" sz="2000" dirty="0" smtClean="0"/>
          </a:p>
          <a:p>
            <a:pPr>
              <a:buFont typeface="Arial"/>
              <a:buChar char="•"/>
            </a:pPr>
            <a:r>
              <a:rPr lang="en-US" sz="2000" dirty="0" smtClean="0"/>
              <a:t> </a:t>
            </a:r>
            <a:r>
              <a:rPr lang="en-US" sz="2000" dirty="0" err="1" smtClean="0"/>
              <a:t>Tibialis</a:t>
            </a:r>
            <a:r>
              <a:rPr lang="en-US" sz="2000" dirty="0" smtClean="0"/>
              <a:t> posterior</a:t>
            </a:r>
          </a:p>
          <a:p>
            <a:pPr>
              <a:buFont typeface="Arial"/>
              <a:buChar char="•"/>
            </a:pPr>
            <a:r>
              <a:rPr lang="en-US" sz="2000" dirty="0" smtClean="0"/>
              <a:t> Flexor </a:t>
            </a:r>
            <a:r>
              <a:rPr lang="en-US" sz="2000" dirty="0" err="1" smtClean="0"/>
              <a:t>digitorum</a:t>
            </a:r>
            <a:r>
              <a:rPr lang="en-US" sz="2000" dirty="0" smtClean="0"/>
              <a:t> </a:t>
            </a:r>
            <a:r>
              <a:rPr lang="en-US" sz="2000" dirty="0" err="1" smtClean="0"/>
              <a:t>longus</a:t>
            </a:r>
            <a:endParaRPr lang="en-US" sz="2000" dirty="0" smtClean="0"/>
          </a:p>
          <a:p>
            <a:pPr>
              <a:buFont typeface="Arial"/>
              <a:buChar char="•"/>
            </a:pPr>
            <a:r>
              <a:rPr lang="en-US" sz="2000" dirty="0" smtClean="0"/>
              <a:t> Flexor </a:t>
            </a:r>
            <a:r>
              <a:rPr lang="en-US" sz="2000" dirty="0" err="1" smtClean="0"/>
              <a:t>hallucis</a:t>
            </a:r>
            <a:r>
              <a:rPr lang="en-US" sz="2000" dirty="0" smtClean="0"/>
              <a:t> </a:t>
            </a:r>
            <a:r>
              <a:rPr lang="en-US" sz="2000" dirty="0" err="1" smtClean="0"/>
              <a:t>longus</a:t>
            </a:r>
            <a:endParaRPr lang="en-US" sz="2000" dirty="0" smtClean="0"/>
          </a:p>
          <a:p>
            <a:pPr>
              <a:buFont typeface="Arial"/>
              <a:buChar char="•"/>
            </a:pPr>
            <a:r>
              <a:rPr lang="en-US" sz="2000" dirty="0" smtClean="0"/>
              <a:t> </a:t>
            </a:r>
            <a:r>
              <a:rPr lang="en-US" sz="2000" dirty="0" err="1" smtClean="0"/>
              <a:t>Popliteus</a:t>
            </a:r>
            <a:endParaRPr lang="en-US" sz="2000" dirty="0" smtClean="0"/>
          </a:p>
          <a:p>
            <a:endParaRPr lang="en-US" sz="2000" b="1" dirty="0" smtClean="0"/>
          </a:p>
        </p:txBody>
      </p:sp>
      <p:grpSp>
        <p:nvGrpSpPr>
          <p:cNvPr id="31" name="Group 30"/>
          <p:cNvGrpSpPr/>
          <p:nvPr/>
        </p:nvGrpSpPr>
        <p:grpSpPr>
          <a:xfrm>
            <a:off x="863600" y="920750"/>
            <a:ext cx="239183" cy="5105400"/>
            <a:chOff x="863600" y="920750"/>
            <a:chExt cx="239183" cy="5105400"/>
          </a:xfrm>
        </p:grpSpPr>
        <p:sp>
          <p:nvSpPr>
            <p:cNvPr id="21" name="Freeform 20"/>
            <p:cNvSpPr/>
            <p:nvPr/>
          </p:nvSpPr>
          <p:spPr>
            <a:xfrm>
              <a:off x="881592" y="920750"/>
              <a:ext cx="115358" cy="1130300"/>
            </a:xfrm>
            <a:custGeom>
              <a:avLst/>
              <a:gdLst>
                <a:gd name="connsiteX0" fmla="*/ 7408 w 115358"/>
                <a:gd name="connsiteY0" fmla="*/ 0 h 1130300"/>
                <a:gd name="connsiteX1" fmla="*/ 1058 w 115358"/>
                <a:gd name="connsiteY1" fmla="*/ 241300 h 1130300"/>
                <a:gd name="connsiteX2" fmla="*/ 13758 w 115358"/>
                <a:gd name="connsiteY2" fmla="*/ 584200 h 1130300"/>
                <a:gd name="connsiteX3" fmla="*/ 77258 w 115358"/>
                <a:gd name="connsiteY3" fmla="*/ 889000 h 1130300"/>
                <a:gd name="connsiteX4" fmla="*/ 115358 w 115358"/>
                <a:gd name="connsiteY4" fmla="*/ 1130300 h 113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8" h="1130300">
                  <a:moveTo>
                    <a:pt x="7408" y="0"/>
                  </a:moveTo>
                  <a:cubicBezTo>
                    <a:pt x="3704" y="71966"/>
                    <a:pt x="0" y="143933"/>
                    <a:pt x="1058" y="241300"/>
                  </a:cubicBezTo>
                  <a:cubicBezTo>
                    <a:pt x="2116" y="338667"/>
                    <a:pt x="1058" y="476250"/>
                    <a:pt x="13758" y="584200"/>
                  </a:cubicBezTo>
                  <a:cubicBezTo>
                    <a:pt x="26458" y="692150"/>
                    <a:pt x="60325" y="797983"/>
                    <a:pt x="77258" y="889000"/>
                  </a:cubicBezTo>
                  <a:cubicBezTo>
                    <a:pt x="94191" y="980017"/>
                    <a:pt x="104774" y="1055158"/>
                    <a:pt x="115358" y="11303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863600" y="2463800"/>
              <a:ext cx="239183" cy="3562350"/>
            </a:xfrm>
            <a:custGeom>
              <a:avLst/>
              <a:gdLst>
                <a:gd name="connsiteX0" fmla="*/ 215900 w 239183"/>
                <a:gd name="connsiteY0" fmla="*/ 0 h 3562350"/>
                <a:gd name="connsiteX1" fmla="*/ 215900 w 239183"/>
                <a:gd name="connsiteY1" fmla="*/ 241300 h 3562350"/>
                <a:gd name="connsiteX2" fmla="*/ 196850 w 239183"/>
                <a:gd name="connsiteY2" fmla="*/ 527050 h 3562350"/>
                <a:gd name="connsiteX3" fmla="*/ 203200 w 239183"/>
                <a:gd name="connsiteY3" fmla="*/ 857250 h 3562350"/>
                <a:gd name="connsiteX4" fmla="*/ 203200 w 239183"/>
                <a:gd name="connsiteY4" fmla="*/ 1168400 h 3562350"/>
                <a:gd name="connsiteX5" fmla="*/ 222250 w 239183"/>
                <a:gd name="connsiteY5" fmla="*/ 1333500 h 3562350"/>
                <a:gd name="connsiteX6" fmla="*/ 234950 w 239183"/>
                <a:gd name="connsiteY6" fmla="*/ 1670050 h 3562350"/>
                <a:gd name="connsiteX7" fmla="*/ 196850 w 239183"/>
                <a:gd name="connsiteY7" fmla="*/ 1993900 h 3562350"/>
                <a:gd name="connsiteX8" fmla="*/ 114300 w 239183"/>
                <a:gd name="connsiteY8" fmla="*/ 2336800 h 3562350"/>
                <a:gd name="connsiteX9" fmla="*/ 57150 w 239183"/>
                <a:gd name="connsiteY9" fmla="*/ 2597150 h 3562350"/>
                <a:gd name="connsiteX10" fmla="*/ 19050 w 239183"/>
                <a:gd name="connsiteY10" fmla="*/ 2800350 h 3562350"/>
                <a:gd name="connsiteX11" fmla="*/ 12700 w 239183"/>
                <a:gd name="connsiteY11" fmla="*/ 2997200 h 3562350"/>
                <a:gd name="connsiteX12" fmla="*/ 12700 w 239183"/>
                <a:gd name="connsiteY12" fmla="*/ 3263900 h 3562350"/>
                <a:gd name="connsiteX13" fmla="*/ 0 w 239183"/>
                <a:gd name="connsiteY13" fmla="*/ 3562350 h 35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9183" h="3562350">
                  <a:moveTo>
                    <a:pt x="215900" y="0"/>
                  </a:moveTo>
                  <a:cubicBezTo>
                    <a:pt x="217487" y="76729"/>
                    <a:pt x="219075" y="153458"/>
                    <a:pt x="215900" y="241300"/>
                  </a:cubicBezTo>
                  <a:cubicBezTo>
                    <a:pt x="212725" y="329142"/>
                    <a:pt x="198967" y="424392"/>
                    <a:pt x="196850" y="527050"/>
                  </a:cubicBezTo>
                  <a:cubicBezTo>
                    <a:pt x="194733" y="629708"/>
                    <a:pt x="202142" y="750358"/>
                    <a:pt x="203200" y="857250"/>
                  </a:cubicBezTo>
                  <a:cubicBezTo>
                    <a:pt x="204258" y="964142"/>
                    <a:pt x="200025" y="1089025"/>
                    <a:pt x="203200" y="1168400"/>
                  </a:cubicBezTo>
                  <a:cubicBezTo>
                    <a:pt x="206375" y="1247775"/>
                    <a:pt x="216958" y="1249892"/>
                    <a:pt x="222250" y="1333500"/>
                  </a:cubicBezTo>
                  <a:cubicBezTo>
                    <a:pt x="227542" y="1417108"/>
                    <a:pt x="239183" y="1559983"/>
                    <a:pt x="234950" y="1670050"/>
                  </a:cubicBezTo>
                  <a:cubicBezTo>
                    <a:pt x="230717" y="1780117"/>
                    <a:pt x="216958" y="1882775"/>
                    <a:pt x="196850" y="1993900"/>
                  </a:cubicBezTo>
                  <a:cubicBezTo>
                    <a:pt x="176742" y="2105025"/>
                    <a:pt x="137583" y="2236258"/>
                    <a:pt x="114300" y="2336800"/>
                  </a:cubicBezTo>
                  <a:cubicBezTo>
                    <a:pt x="91017" y="2437342"/>
                    <a:pt x="73025" y="2519892"/>
                    <a:pt x="57150" y="2597150"/>
                  </a:cubicBezTo>
                  <a:cubicBezTo>
                    <a:pt x="41275" y="2674408"/>
                    <a:pt x="26458" y="2733675"/>
                    <a:pt x="19050" y="2800350"/>
                  </a:cubicBezTo>
                  <a:cubicBezTo>
                    <a:pt x="11642" y="2867025"/>
                    <a:pt x="13758" y="2919942"/>
                    <a:pt x="12700" y="2997200"/>
                  </a:cubicBezTo>
                  <a:cubicBezTo>
                    <a:pt x="11642" y="3074458"/>
                    <a:pt x="14817" y="3169708"/>
                    <a:pt x="12700" y="3263900"/>
                  </a:cubicBezTo>
                  <a:cubicBezTo>
                    <a:pt x="10583" y="3358092"/>
                    <a:pt x="0" y="3562350"/>
                    <a:pt x="0" y="356235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30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Picture 20.png"/>
          <p:cNvPicPr>
            <a:picLocks noChangeAspect="1"/>
          </p:cNvPicPr>
          <p:nvPr/>
        </p:nvPicPr>
        <p:blipFill>
          <a:blip r:embed="rId2"/>
          <a:stretch>
            <a:fillRect/>
          </a:stretch>
        </p:blipFill>
        <p:spPr>
          <a:xfrm>
            <a:off x="152400" y="-609600"/>
            <a:ext cx="1755775" cy="6858000"/>
          </a:xfrm>
          <a:prstGeom prst="rect">
            <a:avLst/>
          </a:prstGeom>
        </p:spPr>
      </p:pic>
      <p:pic>
        <p:nvPicPr>
          <p:cNvPr id="4" name="Picture 3" descr="Picture 22.png"/>
          <p:cNvPicPr>
            <a:picLocks noChangeAspect="1"/>
          </p:cNvPicPr>
          <p:nvPr/>
        </p:nvPicPr>
        <p:blipFill>
          <a:blip r:embed="rId3"/>
          <a:stretch>
            <a:fillRect/>
          </a:stretch>
        </p:blipFill>
        <p:spPr>
          <a:xfrm>
            <a:off x="7181850" y="-424934"/>
            <a:ext cx="2114550" cy="6858000"/>
          </a:xfrm>
          <a:prstGeom prst="rect">
            <a:avLst/>
          </a:prstGeom>
        </p:spPr>
      </p:pic>
      <p:sp>
        <p:nvSpPr>
          <p:cNvPr id="7" name="Title 4"/>
          <p:cNvSpPr txBox="1">
            <a:spLocks/>
          </p:cNvSpPr>
          <p:nvPr/>
        </p:nvSpPr>
        <p:spPr>
          <a:xfrm>
            <a:off x="1143000" y="0"/>
            <a:ext cx="69342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Innervation of the Lower Leg: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Sensory Distribution</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extBox 7"/>
          <p:cNvSpPr txBox="1"/>
          <p:nvPr/>
        </p:nvSpPr>
        <p:spPr>
          <a:xfrm>
            <a:off x="2057400" y="1344573"/>
            <a:ext cx="5181600" cy="4401205"/>
          </a:xfrm>
          <a:prstGeom prst="rect">
            <a:avLst/>
          </a:prstGeom>
          <a:noFill/>
        </p:spPr>
        <p:txBody>
          <a:bodyPr wrap="square" rtlCol="0">
            <a:spAutoFit/>
          </a:bodyPr>
          <a:lstStyle/>
          <a:p>
            <a:r>
              <a:rPr lang="en-US" sz="2000" dirty="0" smtClean="0"/>
              <a:t>The </a:t>
            </a:r>
            <a:r>
              <a:rPr lang="en-US" sz="2000" b="1" dirty="0" smtClean="0"/>
              <a:t>femoral </a:t>
            </a:r>
            <a:r>
              <a:rPr lang="en-US" sz="2000" dirty="0" smtClean="0"/>
              <a:t>and </a:t>
            </a:r>
            <a:r>
              <a:rPr lang="en-US" sz="2000" b="1" dirty="0" smtClean="0"/>
              <a:t>sciatic </a:t>
            </a:r>
            <a:r>
              <a:rPr lang="en-US" sz="2000" dirty="0" smtClean="0"/>
              <a:t>nerves supply the lower leg with its sensory innervation.  </a:t>
            </a:r>
          </a:p>
          <a:p>
            <a:endParaRPr lang="en-US" sz="2000" dirty="0" smtClean="0"/>
          </a:p>
          <a:p>
            <a:r>
              <a:rPr lang="en-US" sz="2000" dirty="0" smtClean="0"/>
              <a:t>The </a:t>
            </a:r>
            <a:r>
              <a:rPr lang="en-US" sz="2000" b="1" dirty="0" smtClean="0"/>
              <a:t>femoral nerve</a:t>
            </a:r>
            <a:r>
              <a:rPr lang="en-US" sz="2000" dirty="0" smtClean="0"/>
              <a:t> continues from the thigh and is responsible for sensory innervation of the medial, anterior portion of the lower leg.  The lateral portion is supplied by the </a:t>
            </a:r>
            <a:r>
              <a:rPr lang="en-US" sz="2000" b="1" dirty="0" smtClean="0"/>
              <a:t>common fibular </a:t>
            </a:r>
            <a:r>
              <a:rPr lang="en-US" sz="2000" dirty="0" smtClean="0"/>
              <a:t>division of the </a:t>
            </a:r>
            <a:r>
              <a:rPr lang="en-US" sz="2000" b="1" dirty="0" smtClean="0"/>
              <a:t>sciatic nerve</a:t>
            </a:r>
            <a:r>
              <a:rPr lang="en-US" sz="2000" dirty="0" smtClean="0"/>
              <a:t>.  </a:t>
            </a:r>
          </a:p>
          <a:p>
            <a:endParaRPr lang="en-US" sz="2000" dirty="0" smtClean="0"/>
          </a:p>
          <a:p>
            <a:r>
              <a:rPr lang="en-US" sz="2000" dirty="0" smtClean="0"/>
              <a:t>The </a:t>
            </a:r>
            <a:r>
              <a:rPr lang="en-US" sz="2000" b="1" dirty="0" smtClean="0"/>
              <a:t>tibial </a:t>
            </a:r>
            <a:r>
              <a:rPr lang="en-US" sz="2000" dirty="0" smtClean="0"/>
              <a:t>division of the </a:t>
            </a:r>
            <a:r>
              <a:rPr lang="en-US" sz="2000" b="1" dirty="0" smtClean="0"/>
              <a:t>sciatic nerve </a:t>
            </a:r>
            <a:r>
              <a:rPr lang="en-US" sz="2000" dirty="0" smtClean="0"/>
              <a:t>supplies the posterior region of the lower leg and continues downwards towards the plantar side of the foot. </a:t>
            </a:r>
            <a:endParaRPr lang="en-US" dirty="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228600"/>
            <a:ext cx="9144000" cy="1143000"/>
          </a:xfrm>
          <a:prstGeom prst="rect">
            <a:avLst/>
          </a:prstGeom>
        </p:spPr>
        <p:txBody>
          <a:bodyPr vert="horz" lIns="91440" tIns="45720" rIns="91440" bIns="45720" rtlCol="0" anchor="ctr">
            <a:normAutofit/>
          </a:bodyPr>
          <a:lstStyle/>
          <a:p>
            <a:pPr lvl="0" algn="ctr" defTabSz="914400">
              <a:spcBef>
                <a:spcPct val="0"/>
              </a:spcBef>
              <a:defRPr/>
            </a:pPr>
            <a:r>
              <a:rPr lang="en-US" sz="2800" b="1" dirty="0" smtClean="0">
                <a:latin typeface="+mj-lt"/>
                <a:ea typeface="+mj-ea"/>
                <a:cs typeface="+mj-cs"/>
              </a:rPr>
              <a:t>Arterial Supply of the </a:t>
            </a:r>
            <a:r>
              <a:rPr lang="en-US" sz="2800" b="1" dirty="0" smtClean="0"/>
              <a:t>Lower Leg</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descr="Fig._27.4_C(2).jpg"/>
          <p:cNvPicPr>
            <a:picLocks noChangeAspect="1"/>
          </p:cNvPicPr>
          <p:nvPr/>
        </p:nvPicPr>
        <p:blipFill>
          <a:blip r:embed="rId2"/>
          <a:srcRect l="40000" r="41111" b="4190"/>
          <a:stretch>
            <a:fillRect/>
          </a:stretch>
        </p:blipFill>
        <p:spPr>
          <a:xfrm>
            <a:off x="173566" y="228600"/>
            <a:ext cx="1295400" cy="6570663"/>
          </a:xfrm>
          <a:prstGeom prst="rect">
            <a:avLst/>
          </a:prstGeom>
        </p:spPr>
      </p:pic>
      <p:pic>
        <p:nvPicPr>
          <p:cNvPr id="5" name="Picture 4" descr="Fig._27.1_C(5).jpg"/>
          <p:cNvPicPr>
            <a:picLocks noChangeAspect="1"/>
          </p:cNvPicPr>
          <p:nvPr/>
        </p:nvPicPr>
        <p:blipFill>
          <a:blip r:embed="rId3"/>
          <a:srcRect l="32222" t="25556" r="48889"/>
          <a:stretch>
            <a:fillRect/>
          </a:stretch>
        </p:blipFill>
        <p:spPr>
          <a:xfrm>
            <a:off x="7315200" y="609599"/>
            <a:ext cx="1524000" cy="6006353"/>
          </a:xfrm>
          <a:prstGeom prst="rect">
            <a:avLst/>
          </a:prstGeom>
        </p:spPr>
      </p:pic>
      <p:grpSp>
        <p:nvGrpSpPr>
          <p:cNvPr id="25" name="Group 24"/>
          <p:cNvGrpSpPr/>
          <p:nvPr/>
        </p:nvGrpSpPr>
        <p:grpSpPr>
          <a:xfrm>
            <a:off x="935566" y="2937933"/>
            <a:ext cx="1655234" cy="2919400"/>
            <a:chOff x="935566" y="2937933"/>
            <a:chExt cx="1655234" cy="2919400"/>
          </a:xfrm>
        </p:grpSpPr>
        <p:sp>
          <p:nvSpPr>
            <p:cNvPr id="9" name="Freeform 8"/>
            <p:cNvSpPr/>
            <p:nvPr/>
          </p:nvSpPr>
          <p:spPr>
            <a:xfrm>
              <a:off x="935566" y="2937933"/>
              <a:ext cx="163689" cy="2734734"/>
            </a:xfrm>
            <a:custGeom>
              <a:avLst/>
              <a:gdLst>
                <a:gd name="connsiteX0" fmla="*/ 0 w 163689"/>
                <a:gd name="connsiteY0" fmla="*/ 0 h 2734734"/>
                <a:gd name="connsiteX1" fmla="*/ 42333 w 163689"/>
                <a:gd name="connsiteY1" fmla="*/ 287867 h 2734734"/>
                <a:gd name="connsiteX2" fmla="*/ 127000 w 163689"/>
                <a:gd name="connsiteY2" fmla="*/ 558800 h 2734734"/>
                <a:gd name="connsiteX3" fmla="*/ 160867 w 163689"/>
                <a:gd name="connsiteY3" fmla="*/ 973667 h 2734734"/>
                <a:gd name="connsiteX4" fmla="*/ 143933 w 163689"/>
                <a:gd name="connsiteY4" fmla="*/ 1354667 h 2734734"/>
                <a:gd name="connsiteX5" fmla="*/ 101600 w 163689"/>
                <a:gd name="connsiteY5" fmla="*/ 1845734 h 2734734"/>
                <a:gd name="connsiteX6" fmla="*/ 84667 w 163689"/>
                <a:gd name="connsiteY6" fmla="*/ 2319867 h 2734734"/>
                <a:gd name="connsiteX7" fmla="*/ 67733 w 163689"/>
                <a:gd name="connsiteY7" fmla="*/ 2734734 h 273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689" h="2734734">
                  <a:moveTo>
                    <a:pt x="0" y="0"/>
                  </a:moveTo>
                  <a:cubicBezTo>
                    <a:pt x="10583" y="97367"/>
                    <a:pt x="21166" y="194734"/>
                    <a:pt x="42333" y="287867"/>
                  </a:cubicBezTo>
                  <a:cubicBezTo>
                    <a:pt x="63500" y="381000"/>
                    <a:pt x="107244" y="444500"/>
                    <a:pt x="127000" y="558800"/>
                  </a:cubicBezTo>
                  <a:cubicBezTo>
                    <a:pt x="146756" y="673100"/>
                    <a:pt x="158045" y="841023"/>
                    <a:pt x="160867" y="973667"/>
                  </a:cubicBezTo>
                  <a:cubicBezTo>
                    <a:pt x="163689" y="1106311"/>
                    <a:pt x="153811" y="1209323"/>
                    <a:pt x="143933" y="1354667"/>
                  </a:cubicBezTo>
                  <a:cubicBezTo>
                    <a:pt x="134055" y="1500012"/>
                    <a:pt x="111478" y="1684867"/>
                    <a:pt x="101600" y="1845734"/>
                  </a:cubicBezTo>
                  <a:cubicBezTo>
                    <a:pt x="91722" y="2006601"/>
                    <a:pt x="90311" y="2171701"/>
                    <a:pt x="84667" y="2319867"/>
                  </a:cubicBezTo>
                  <a:cubicBezTo>
                    <a:pt x="79023" y="2468033"/>
                    <a:pt x="67733" y="2734734"/>
                    <a:pt x="67733" y="2734734"/>
                  </a:cubicBezTo>
                </a:path>
              </a:pathLst>
            </a:custGeom>
            <a:ln w="25400">
              <a:solidFill>
                <a:srgbClr val="FFFF00"/>
              </a:solidFill>
              <a:prstDash val="lg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useBgFill="1">
          <p:nvSpPr>
            <p:cNvPr id="14" name="TextBox 13"/>
            <p:cNvSpPr txBox="1"/>
            <p:nvPr/>
          </p:nvSpPr>
          <p:spPr>
            <a:xfrm>
              <a:off x="1316566" y="5488001"/>
              <a:ext cx="1274234" cy="369332"/>
            </a:xfrm>
            <a:prstGeom prst="rect">
              <a:avLst/>
            </a:prstGeom>
            <a:ln w="19050">
              <a:solidFill>
                <a:schemeClr val="tx1"/>
              </a:solidFill>
            </a:ln>
          </p:spPr>
          <p:txBody>
            <a:bodyPr wrap="square" rtlCol="0">
              <a:spAutoFit/>
            </a:bodyPr>
            <a:lstStyle/>
            <a:p>
              <a:pPr algn="ctr"/>
              <a:r>
                <a:rPr lang="en-US" dirty="0" smtClean="0"/>
                <a:t>Fibular a.</a:t>
              </a:r>
              <a:endParaRPr lang="en-US" dirty="0"/>
            </a:p>
          </p:txBody>
        </p:sp>
        <p:cxnSp>
          <p:nvCxnSpPr>
            <p:cNvPr id="19" name="Straight Arrow Connector 18"/>
            <p:cNvCxnSpPr>
              <a:stCxn id="14" idx="1"/>
              <a:endCxn id="9" idx="5"/>
            </p:cNvCxnSpPr>
            <p:nvPr/>
          </p:nvCxnSpPr>
          <p:spPr>
            <a:xfrm rot="10800000">
              <a:off x="1037166" y="4783667"/>
              <a:ext cx="279400" cy="8890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910166" y="2506133"/>
            <a:ext cx="7167034" cy="3920067"/>
            <a:chOff x="910166" y="2506133"/>
            <a:chExt cx="7167034" cy="3920067"/>
          </a:xfrm>
        </p:grpSpPr>
        <p:sp>
          <p:nvSpPr>
            <p:cNvPr id="10" name="Freeform 9"/>
            <p:cNvSpPr/>
            <p:nvPr/>
          </p:nvSpPr>
          <p:spPr>
            <a:xfrm>
              <a:off x="910166" y="2506133"/>
              <a:ext cx="211667" cy="279400"/>
            </a:xfrm>
            <a:custGeom>
              <a:avLst/>
              <a:gdLst>
                <a:gd name="connsiteX0" fmla="*/ 0 w 211667"/>
                <a:gd name="connsiteY0" fmla="*/ 0 h 279400"/>
                <a:gd name="connsiteX1" fmla="*/ 101600 w 211667"/>
                <a:gd name="connsiteY1" fmla="*/ 169334 h 279400"/>
                <a:gd name="connsiteX2" fmla="*/ 211667 w 211667"/>
                <a:gd name="connsiteY2" fmla="*/ 279400 h 279400"/>
              </a:gdLst>
              <a:ahLst/>
              <a:cxnLst>
                <a:cxn ang="0">
                  <a:pos x="connsiteX0" y="connsiteY0"/>
                </a:cxn>
                <a:cxn ang="0">
                  <a:pos x="connsiteX1" y="connsiteY1"/>
                </a:cxn>
                <a:cxn ang="0">
                  <a:pos x="connsiteX2" y="connsiteY2"/>
                </a:cxn>
              </a:cxnLst>
              <a:rect l="l" t="t" r="r" b="b"/>
              <a:pathLst>
                <a:path w="211667" h="279400">
                  <a:moveTo>
                    <a:pt x="0" y="0"/>
                  </a:moveTo>
                  <a:cubicBezTo>
                    <a:pt x="33161" y="61383"/>
                    <a:pt x="66322" y="122767"/>
                    <a:pt x="101600" y="169334"/>
                  </a:cubicBezTo>
                  <a:cubicBezTo>
                    <a:pt x="136878" y="215901"/>
                    <a:pt x="211667" y="279400"/>
                    <a:pt x="211667" y="279400"/>
                  </a:cubicBezTo>
                </a:path>
              </a:pathLst>
            </a:custGeom>
            <a:ln w="25400">
              <a:solidFill>
                <a:srgbClr val="FFFF00"/>
              </a:solidFill>
              <a:prstDash val="lg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7" name="Group 26"/>
            <p:cNvGrpSpPr/>
            <p:nvPr/>
          </p:nvGrpSpPr>
          <p:grpSpPr>
            <a:xfrm>
              <a:off x="6248400" y="2895600"/>
              <a:ext cx="1828800" cy="3530600"/>
              <a:chOff x="6248400" y="2895600"/>
              <a:chExt cx="1828800" cy="3530600"/>
            </a:xfrm>
          </p:grpSpPr>
          <p:sp>
            <p:nvSpPr>
              <p:cNvPr id="12" name="Freeform 11"/>
              <p:cNvSpPr/>
              <p:nvPr/>
            </p:nvSpPr>
            <p:spPr>
              <a:xfrm>
                <a:off x="7780867" y="2895600"/>
                <a:ext cx="296333" cy="3530600"/>
              </a:xfrm>
              <a:custGeom>
                <a:avLst/>
                <a:gdLst>
                  <a:gd name="connsiteX0" fmla="*/ 0 w 296333"/>
                  <a:gd name="connsiteY0" fmla="*/ 0 h 3530600"/>
                  <a:gd name="connsiteX1" fmla="*/ 16933 w 296333"/>
                  <a:gd name="connsiteY1" fmla="*/ 262467 h 3530600"/>
                  <a:gd name="connsiteX2" fmla="*/ 33866 w 296333"/>
                  <a:gd name="connsiteY2" fmla="*/ 694267 h 3530600"/>
                  <a:gd name="connsiteX3" fmla="*/ 101600 w 296333"/>
                  <a:gd name="connsiteY3" fmla="*/ 1193800 h 3530600"/>
                  <a:gd name="connsiteX4" fmla="*/ 169333 w 296333"/>
                  <a:gd name="connsiteY4" fmla="*/ 1752600 h 3530600"/>
                  <a:gd name="connsiteX5" fmla="*/ 220133 w 296333"/>
                  <a:gd name="connsiteY5" fmla="*/ 2472267 h 3530600"/>
                  <a:gd name="connsiteX6" fmla="*/ 262466 w 296333"/>
                  <a:gd name="connsiteY6" fmla="*/ 3276600 h 3530600"/>
                  <a:gd name="connsiteX7" fmla="*/ 296333 w 296333"/>
                  <a:gd name="connsiteY7" fmla="*/ 3530600 h 353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333" h="3530600">
                    <a:moveTo>
                      <a:pt x="0" y="0"/>
                    </a:moveTo>
                    <a:cubicBezTo>
                      <a:pt x="5644" y="73378"/>
                      <a:pt x="11289" y="146756"/>
                      <a:pt x="16933" y="262467"/>
                    </a:cubicBezTo>
                    <a:cubicBezTo>
                      <a:pt x="22577" y="378178"/>
                      <a:pt x="19755" y="539045"/>
                      <a:pt x="33866" y="694267"/>
                    </a:cubicBezTo>
                    <a:cubicBezTo>
                      <a:pt x="47977" y="849489"/>
                      <a:pt x="79022" y="1017411"/>
                      <a:pt x="101600" y="1193800"/>
                    </a:cubicBezTo>
                    <a:cubicBezTo>
                      <a:pt x="124178" y="1370189"/>
                      <a:pt x="149578" y="1539522"/>
                      <a:pt x="169333" y="1752600"/>
                    </a:cubicBezTo>
                    <a:cubicBezTo>
                      <a:pt x="189088" y="1965678"/>
                      <a:pt x="204611" y="2218267"/>
                      <a:pt x="220133" y="2472267"/>
                    </a:cubicBezTo>
                    <a:cubicBezTo>
                      <a:pt x="235655" y="2726267"/>
                      <a:pt x="249766" y="3100211"/>
                      <a:pt x="262466" y="3276600"/>
                    </a:cubicBezTo>
                    <a:cubicBezTo>
                      <a:pt x="275166" y="3452989"/>
                      <a:pt x="285749" y="3491794"/>
                      <a:pt x="296333" y="3530600"/>
                    </a:cubicBezTo>
                  </a:path>
                </a:pathLst>
              </a:custGeom>
              <a:ln w="25400">
                <a:solidFill>
                  <a:srgbClr val="FFFF00"/>
                </a:solidFill>
                <a:prstDash val="lg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useBgFill="1">
            <p:nvSpPr>
              <p:cNvPr id="15" name="TextBox 14"/>
              <p:cNvSpPr txBox="1"/>
              <p:nvPr/>
            </p:nvSpPr>
            <p:spPr>
              <a:xfrm>
                <a:off x="6248400" y="5779869"/>
                <a:ext cx="1274234" cy="646331"/>
              </a:xfrm>
              <a:prstGeom prst="rect">
                <a:avLst/>
              </a:prstGeom>
              <a:ln w="19050">
                <a:solidFill>
                  <a:schemeClr val="tx1"/>
                </a:solidFill>
              </a:ln>
            </p:spPr>
            <p:txBody>
              <a:bodyPr wrap="square" rtlCol="0">
                <a:spAutoFit/>
              </a:bodyPr>
              <a:lstStyle/>
              <a:p>
                <a:pPr algn="ctr"/>
                <a:r>
                  <a:rPr lang="en-US" dirty="0" smtClean="0"/>
                  <a:t>Anterior tibial a.</a:t>
                </a:r>
                <a:endParaRPr lang="en-US" dirty="0"/>
              </a:p>
            </p:txBody>
          </p:sp>
          <p:cxnSp>
            <p:nvCxnSpPr>
              <p:cNvPr id="21" name="Straight Arrow Connector 20"/>
              <p:cNvCxnSpPr>
                <a:stCxn id="15" idx="3"/>
                <a:endCxn id="12" idx="5"/>
              </p:cNvCxnSpPr>
              <p:nvPr/>
            </p:nvCxnSpPr>
            <p:spPr>
              <a:xfrm flipV="1">
                <a:off x="7522634" y="5367867"/>
                <a:ext cx="478366" cy="735168"/>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26" name="Group 25"/>
          <p:cNvGrpSpPr/>
          <p:nvPr/>
        </p:nvGrpSpPr>
        <p:grpSpPr>
          <a:xfrm>
            <a:off x="656166" y="804333"/>
            <a:ext cx="2087034" cy="4910667"/>
            <a:chOff x="656166" y="804333"/>
            <a:chExt cx="2087034" cy="4910667"/>
          </a:xfrm>
        </p:grpSpPr>
        <p:sp>
          <p:nvSpPr>
            <p:cNvPr id="8" name="Freeform 7"/>
            <p:cNvSpPr/>
            <p:nvPr/>
          </p:nvSpPr>
          <p:spPr>
            <a:xfrm>
              <a:off x="656166" y="804333"/>
              <a:ext cx="275166" cy="4910667"/>
            </a:xfrm>
            <a:custGeom>
              <a:avLst/>
              <a:gdLst>
                <a:gd name="connsiteX0" fmla="*/ 0 w 275166"/>
                <a:gd name="connsiteY0" fmla="*/ 0 h 4910667"/>
                <a:gd name="connsiteX1" fmla="*/ 84667 w 275166"/>
                <a:gd name="connsiteY1" fmla="*/ 169334 h 4910667"/>
                <a:gd name="connsiteX2" fmla="*/ 127000 w 275166"/>
                <a:gd name="connsiteY2" fmla="*/ 431800 h 4910667"/>
                <a:gd name="connsiteX3" fmla="*/ 169333 w 275166"/>
                <a:gd name="connsiteY3" fmla="*/ 838200 h 4910667"/>
                <a:gd name="connsiteX4" fmla="*/ 143933 w 275166"/>
                <a:gd name="connsiteY4" fmla="*/ 1041400 h 4910667"/>
                <a:gd name="connsiteX5" fmla="*/ 169333 w 275166"/>
                <a:gd name="connsiteY5" fmla="*/ 1278467 h 4910667"/>
                <a:gd name="connsiteX6" fmla="*/ 228600 w 275166"/>
                <a:gd name="connsiteY6" fmla="*/ 1617134 h 4910667"/>
                <a:gd name="connsiteX7" fmla="*/ 254000 w 275166"/>
                <a:gd name="connsiteY7" fmla="*/ 1964267 h 4910667"/>
                <a:gd name="connsiteX8" fmla="*/ 270933 w 275166"/>
                <a:gd name="connsiteY8" fmla="*/ 2260600 h 4910667"/>
                <a:gd name="connsiteX9" fmla="*/ 228600 w 275166"/>
                <a:gd name="connsiteY9" fmla="*/ 2590800 h 4910667"/>
                <a:gd name="connsiteX10" fmla="*/ 228600 w 275166"/>
                <a:gd name="connsiteY10" fmla="*/ 2980267 h 4910667"/>
                <a:gd name="connsiteX11" fmla="*/ 194733 w 275166"/>
                <a:gd name="connsiteY11" fmla="*/ 3776134 h 4910667"/>
                <a:gd name="connsiteX12" fmla="*/ 169333 w 275166"/>
                <a:gd name="connsiteY12" fmla="*/ 4411134 h 4910667"/>
                <a:gd name="connsiteX13" fmla="*/ 110067 w 275166"/>
                <a:gd name="connsiteY13" fmla="*/ 4800600 h 4910667"/>
                <a:gd name="connsiteX14" fmla="*/ 84667 w 275166"/>
                <a:gd name="connsiteY14" fmla="*/ 4910667 h 49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5166" h="4910667">
                  <a:moveTo>
                    <a:pt x="0" y="0"/>
                  </a:moveTo>
                  <a:cubicBezTo>
                    <a:pt x="31750" y="48683"/>
                    <a:pt x="63500" y="97367"/>
                    <a:pt x="84667" y="169334"/>
                  </a:cubicBezTo>
                  <a:cubicBezTo>
                    <a:pt x="105834" y="241301"/>
                    <a:pt x="112889" y="320322"/>
                    <a:pt x="127000" y="431800"/>
                  </a:cubicBezTo>
                  <a:cubicBezTo>
                    <a:pt x="141111" y="543278"/>
                    <a:pt x="166511" y="736600"/>
                    <a:pt x="169333" y="838200"/>
                  </a:cubicBezTo>
                  <a:cubicBezTo>
                    <a:pt x="172155" y="939800"/>
                    <a:pt x="143933" y="968022"/>
                    <a:pt x="143933" y="1041400"/>
                  </a:cubicBezTo>
                  <a:cubicBezTo>
                    <a:pt x="143933" y="1114778"/>
                    <a:pt x="155222" y="1182511"/>
                    <a:pt x="169333" y="1278467"/>
                  </a:cubicBezTo>
                  <a:cubicBezTo>
                    <a:pt x="183444" y="1374423"/>
                    <a:pt x="214489" y="1502834"/>
                    <a:pt x="228600" y="1617134"/>
                  </a:cubicBezTo>
                  <a:cubicBezTo>
                    <a:pt x="242711" y="1731434"/>
                    <a:pt x="246945" y="1857023"/>
                    <a:pt x="254000" y="1964267"/>
                  </a:cubicBezTo>
                  <a:cubicBezTo>
                    <a:pt x="261055" y="2071511"/>
                    <a:pt x="275166" y="2156178"/>
                    <a:pt x="270933" y="2260600"/>
                  </a:cubicBezTo>
                  <a:cubicBezTo>
                    <a:pt x="266700" y="2365022"/>
                    <a:pt x="235655" y="2470856"/>
                    <a:pt x="228600" y="2590800"/>
                  </a:cubicBezTo>
                  <a:cubicBezTo>
                    <a:pt x="221545" y="2710744"/>
                    <a:pt x="234245" y="2782711"/>
                    <a:pt x="228600" y="2980267"/>
                  </a:cubicBezTo>
                  <a:cubicBezTo>
                    <a:pt x="222956" y="3177823"/>
                    <a:pt x="204611" y="3537656"/>
                    <a:pt x="194733" y="3776134"/>
                  </a:cubicBezTo>
                  <a:cubicBezTo>
                    <a:pt x="184855" y="4014612"/>
                    <a:pt x="183444" y="4240390"/>
                    <a:pt x="169333" y="4411134"/>
                  </a:cubicBezTo>
                  <a:cubicBezTo>
                    <a:pt x="155222" y="4581878"/>
                    <a:pt x="124178" y="4717345"/>
                    <a:pt x="110067" y="4800600"/>
                  </a:cubicBezTo>
                  <a:cubicBezTo>
                    <a:pt x="95956" y="4883855"/>
                    <a:pt x="84667" y="4910667"/>
                    <a:pt x="84667" y="4910667"/>
                  </a:cubicBezTo>
                </a:path>
              </a:pathLst>
            </a:custGeom>
            <a:ln w="25400">
              <a:solidFill>
                <a:srgbClr val="FFFF00"/>
              </a:solidFill>
              <a:prstDash val="lg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useBgFill="1">
          <p:nvSpPr>
            <p:cNvPr id="13" name="TextBox 12"/>
            <p:cNvSpPr txBox="1"/>
            <p:nvPr/>
          </p:nvSpPr>
          <p:spPr>
            <a:xfrm>
              <a:off x="1468966" y="3182034"/>
              <a:ext cx="1274234" cy="646331"/>
            </a:xfrm>
            <a:prstGeom prst="rect">
              <a:avLst/>
            </a:prstGeom>
            <a:ln w="19050">
              <a:solidFill>
                <a:schemeClr val="tx1"/>
              </a:solidFill>
            </a:ln>
          </p:spPr>
          <p:txBody>
            <a:bodyPr wrap="square" rtlCol="0">
              <a:spAutoFit/>
            </a:bodyPr>
            <a:lstStyle/>
            <a:p>
              <a:pPr algn="ctr"/>
              <a:r>
                <a:rPr lang="en-US" dirty="0" smtClean="0"/>
                <a:t>Posterior tibial a.</a:t>
              </a:r>
              <a:endParaRPr lang="en-US" dirty="0"/>
            </a:p>
          </p:txBody>
        </p:sp>
        <p:cxnSp>
          <p:nvCxnSpPr>
            <p:cNvPr id="17" name="Straight Arrow Connector 16"/>
            <p:cNvCxnSpPr>
              <a:stCxn id="13" idx="1"/>
              <a:endCxn id="8" idx="10"/>
            </p:cNvCxnSpPr>
            <p:nvPr/>
          </p:nvCxnSpPr>
          <p:spPr>
            <a:xfrm rot="10800000" flipV="1">
              <a:off x="884766" y="3505200"/>
              <a:ext cx="584200" cy="2794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useBgFill="1">
          <p:nvSpPr>
            <p:cNvPr id="22" name="TextBox 21"/>
            <p:cNvSpPr txBox="1"/>
            <p:nvPr/>
          </p:nvSpPr>
          <p:spPr>
            <a:xfrm>
              <a:off x="1219200" y="1066800"/>
              <a:ext cx="1447800" cy="369332"/>
            </a:xfrm>
            <a:prstGeom prst="rect">
              <a:avLst/>
            </a:prstGeom>
            <a:ln w="19050">
              <a:solidFill>
                <a:schemeClr val="tx1"/>
              </a:solidFill>
            </a:ln>
          </p:spPr>
          <p:txBody>
            <a:bodyPr wrap="square" rtlCol="0">
              <a:spAutoFit/>
            </a:bodyPr>
            <a:lstStyle/>
            <a:p>
              <a:pPr algn="ctr"/>
              <a:r>
                <a:rPr lang="en-US" dirty="0" smtClean="0"/>
                <a:t>Popliteal a.</a:t>
              </a:r>
              <a:endParaRPr lang="en-US" dirty="0"/>
            </a:p>
          </p:txBody>
        </p:sp>
        <p:cxnSp>
          <p:nvCxnSpPr>
            <p:cNvPr id="24" name="Straight Arrow Connector 23"/>
            <p:cNvCxnSpPr>
              <a:endCxn id="8" idx="4"/>
            </p:cNvCxnSpPr>
            <p:nvPr/>
          </p:nvCxnSpPr>
          <p:spPr>
            <a:xfrm rot="10800000" flipV="1">
              <a:off x="800100" y="1436131"/>
              <a:ext cx="1104901" cy="409601"/>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8" name="TextBox 27"/>
          <p:cNvSpPr txBox="1"/>
          <p:nvPr/>
        </p:nvSpPr>
        <p:spPr>
          <a:xfrm>
            <a:off x="3002984" y="1371600"/>
            <a:ext cx="4312216" cy="4524316"/>
          </a:xfrm>
          <a:prstGeom prst="rect">
            <a:avLst/>
          </a:prstGeom>
          <a:noFill/>
        </p:spPr>
        <p:txBody>
          <a:bodyPr wrap="square" rtlCol="0">
            <a:spAutoFit/>
          </a:bodyPr>
          <a:lstStyle/>
          <a:p>
            <a:r>
              <a:rPr lang="en-US" dirty="0" smtClean="0"/>
              <a:t>Blood is supplied to the lower leg from the three branches of the </a:t>
            </a:r>
            <a:r>
              <a:rPr lang="en-US" b="1" dirty="0" smtClean="0"/>
              <a:t>popliteal artery</a:t>
            </a:r>
            <a:r>
              <a:rPr lang="en-US" dirty="0" smtClean="0"/>
              <a:t>.  These branches include the </a:t>
            </a:r>
            <a:r>
              <a:rPr lang="en-US" b="1" dirty="0" smtClean="0"/>
              <a:t>posterior </a:t>
            </a:r>
            <a:r>
              <a:rPr lang="en-US" dirty="0" smtClean="0"/>
              <a:t>and</a:t>
            </a:r>
            <a:r>
              <a:rPr lang="en-US" b="1" dirty="0" smtClean="0"/>
              <a:t> anterior tibial arteries</a:t>
            </a:r>
            <a:r>
              <a:rPr lang="en-US" dirty="0" smtClean="0"/>
              <a:t> and the </a:t>
            </a:r>
            <a:r>
              <a:rPr lang="en-US" b="1" dirty="0" smtClean="0"/>
              <a:t>fibular artery</a:t>
            </a:r>
            <a:r>
              <a:rPr lang="en-US" dirty="0" smtClean="0"/>
              <a:t>.  </a:t>
            </a:r>
          </a:p>
          <a:p>
            <a:endParaRPr lang="en-US" b="1" dirty="0" smtClean="0"/>
          </a:p>
          <a:p>
            <a:r>
              <a:rPr lang="en-US" dirty="0" smtClean="0"/>
              <a:t>The </a:t>
            </a:r>
            <a:r>
              <a:rPr lang="en-US" b="1" dirty="0" smtClean="0"/>
              <a:t>posterior tibial artery </a:t>
            </a:r>
            <a:r>
              <a:rPr lang="en-US" dirty="0" smtClean="0"/>
              <a:t>and </a:t>
            </a:r>
            <a:r>
              <a:rPr lang="en-US" b="1" dirty="0" smtClean="0"/>
              <a:t>fibular artery</a:t>
            </a:r>
            <a:r>
              <a:rPr lang="en-US" dirty="0" smtClean="0"/>
              <a:t> are the main blood suppliers of the posterior and lateral compartments of the lower leg while the </a:t>
            </a:r>
            <a:r>
              <a:rPr lang="en-US" b="1" dirty="0" smtClean="0"/>
              <a:t>anterior tibial artery </a:t>
            </a:r>
            <a:r>
              <a:rPr lang="en-US" dirty="0" smtClean="0"/>
              <a:t>supplies the anterior compartment.</a:t>
            </a:r>
          </a:p>
          <a:p>
            <a:endParaRPr lang="en-US" dirty="0" smtClean="0"/>
          </a:p>
          <a:p>
            <a:r>
              <a:rPr lang="en-US" dirty="0" smtClean="0"/>
              <a:t>These arteries continue on into the foot where they terminally branch and provide nutrients.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2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up)">
                                      <p:cBhvr>
                                        <p:cTn id="1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ig._27.7_A.jpg"/>
          <p:cNvPicPr>
            <a:picLocks noChangeAspect="1"/>
          </p:cNvPicPr>
          <p:nvPr/>
        </p:nvPicPr>
        <p:blipFill>
          <a:blip r:embed="rId2"/>
          <a:srcRect l="39861" t="24699" r="40139" b="1968"/>
          <a:stretch>
            <a:fillRect/>
          </a:stretch>
        </p:blipFill>
        <p:spPr>
          <a:xfrm>
            <a:off x="7467600" y="1117600"/>
            <a:ext cx="1524000" cy="5588000"/>
          </a:xfrm>
          <a:prstGeom prst="rect">
            <a:avLst/>
          </a:prstGeom>
        </p:spPr>
      </p:pic>
      <p:pic>
        <p:nvPicPr>
          <p:cNvPr id="6" name="Picture 5" descr="Fig._27.7_B.jpg"/>
          <p:cNvPicPr>
            <a:picLocks noChangeAspect="1"/>
          </p:cNvPicPr>
          <p:nvPr/>
        </p:nvPicPr>
        <p:blipFill>
          <a:blip r:embed="rId3"/>
          <a:srcRect l="36528" r="41250" b="2917"/>
          <a:stretch>
            <a:fillRect/>
          </a:stretch>
        </p:blipFill>
        <p:spPr>
          <a:xfrm>
            <a:off x="609601" y="762000"/>
            <a:ext cx="1360481" cy="5943600"/>
          </a:xfrm>
          <a:prstGeom prst="rect">
            <a:avLst/>
          </a:prstGeom>
        </p:spPr>
      </p:pic>
      <p:sp>
        <p:nvSpPr>
          <p:cNvPr id="7" name="Title 4"/>
          <p:cNvSpPr txBox="1">
            <a:spLocks/>
          </p:cNvSpPr>
          <p:nvPr/>
        </p:nvSpPr>
        <p:spPr>
          <a:xfrm>
            <a:off x="0" y="-152400"/>
            <a:ext cx="9144000" cy="1143000"/>
          </a:xfrm>
          <a:prstGeom prst="rect">
            <a:avLst/>
          </a:prstGeom>
        </p:spPr>
        <p:txBody>
          <a:bodyPr vert="horz" lIns="91440" tIns="45720" rIns="91440" bIns="45720" rtlCol="0" anchor="ctr">
            <a:normAutofit/>
          </a:bodyPr>
          <a:lstStyle/>
          <a:p>
            <a:pPr lvl="0" algn="ctr" defTabSz="914400">
              <a:spcBef>
                <a:spcPct val="0"/>
              </a:spcBef>
              <a:defRPr/>
            </a:pPr>
            <a:r>
              <a:rPr lang="en-US" sz="2800" b="1" dirty="0" smtClean="0">
                <a:latin typeface="+mj-lt"/>
                <a:ea typeface="+mj-ea"/>
                <a:cs typeface="+mj-cs"/>
              </a:rPr>
              <a:t>Venous Drainage of the </a:t>
            </a:r>
            <a:r>
              <a:rPr lang="en-US" sz="2800" b="1" dirty="0" smtClean="0"/>
              <a:t>Lower Leg</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28" name="Group 27"/>
          <p:cNvGrpSpPr/>
          <p:nvPr/>
        </p:nvGrpSpPr>
        <p:grpSpPr>
          <a:xfrm>
            <a:off x="1244601" y="1295400"/>
            <a:ext cx="2565400" cy="5037667"/>
            <a:chOff x="1244601" y="1295400"/>
            <a:chExt cx="2565400" cy="5037667"/>
          </a:xfrm>
        </p:grpSpPr>
        <p:sp>
          <p:nvSpPr>
            <p:cNvPr id="8" name="Freeform 7"/>
            <p:cNvSpPr/>
            <p:nvPr/>
          </p:nvSpPr>
          <p:spPr>
            <a:xfrm>
              <a:off x="1244601" y="1464733"/>
              <a:ext cx="316089" cy="4868334"/>
            </a:xfrm>
            <a:custGeom>
              <a:avLst/>
              <a:gdLst>
                <a:gd name="connsiteX0" fmla="*/ 262467 w 316089"/>
                <a:gd name="connsiteY0" fmla="*/ 4868334 h 4868334"/>
                <a:gd name="connsiteX1" fmla="*/ 262467 w 316089"/>
                <a:gd name="connsiteY1" fmla="*/ 4758267 h 4868334"/>
                <a:gd name="connsiteX2" fmla="*/ 203200 w 316089"/>
                <a:gd name="connsiteY2" fmla="*/ 4563534 h 4868334"/>
                <a:gd name="connsiteX3" fmla="*/ 177800 w 316089"/>
                <a:gd name="connsiteY3" fmla="*/ 4385734 h 4868334"/>
                <a:gd name="connsiteX4" fmla="*/ 143933 w 316089"/>
                <a:gd name="connsiteY4" fmla="*/ 3953934 h 4868334"/>
                <a:gd name="connsiteX5" fmla="*/ 135467 w 316089"/>
                <a:gd name="connsiteY5" fmla="*/ 3149600 h 4868334"/>
                <a:gd name="connsiteX6" fmla="*/ 177800 w 316089"/>
                <a:gd name="connsiteY6" fmla="*/ 2599267 h 4868334"/>
                <a:gd name="connsiteX7" fmla="*/ 194733 w 316089"/>
                <a:gd name="connsiteY7" fmla="*/ 1981200 h 4868334"/>
                <a:gd name="connsiteX8" fmla="*/ 254000 w 316089"/>
                <a:gd name="connsiteY8" fmla="*/ 1591734 h 4868334"/>
                <a:gd name="connsiteX9" fmla="*/ 313267 w 316089"/>
                <a:gd name="connsiteY9" fmla="*/ 1202267 h 4868334"/>
                <a:gd name="connsiteX10" fmla="*/ 270933 w 316089"/>
                <a:gd name="connsiteY10" fmla="*/ 778934 h 4868334"/>
                <a:gd name="connsiteX11" fmla="*/ 118533 w 316089"/>
                <a:gd name="connsiteY11" fmla="*/ 330200 h 4868334"/>
                <a:gd name="connsiteX12" fmla="*/ 0 w 316089"/>
                <a:gd name="connsiteY12" fmla="*/ 0 h 4868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089" h="4868334">
                  <a:moveTo>
                    <a:pt x="262467" y="4868334"/>
                  </a:moveTo>
                  <a:cubicBezTo>
                    <a:pt x="267406" y="4838700"/>
                    <a:pt x="272345" y="4809067"/>
                    <a:pt x="262467" y="4758267"/>
                  </a:cubicBezTo>
                  <a:cubicBezTo>
                    <a:pt x="252589" y="4707467"/>
                    <a:pt x="217311" y="4625623"/>
                    <a:pt x="203200" y="4563534"/>
                  </a:cubicBezTo>
                  <a:cubicBezTo>
                    <a:pt x="189089" y="4501445"/>
                    <a:pt x="187678" y="4487334"/>
                    <a:pt x="177800" y="4385734"/>
                  </a:cubicBezTo>
                  <a:cubicBezTo>
                    <a:pt x="167922" y="4284134"/>
                    <a:pt x="150988" y="4159956"/>
                    <a:pt x="143933" y="3953934"/>
                  </a:cubicBezTo>
                  <a:cubicBezTo>
                    <a:pt x="136878" y="3747912"/>
                    <a:pt x="129823" y="3375378"/>
                    <a:pt x="135467" y="3149600"/>
                  </a:cubicBezTo>
                  <a:cubicBezTo>
                    <a:pt x="141111" y="2923822"/>
                    <a:pt x="167922" y="2794000"/>
                    <a:pt x="177800" y="2599267"/>
                  </a:cubicBezTo>
                  <a:cubicBezTo>
                    <a:pt x="187678" y="2404534"/>
                    <a:pt x="182033" y="2149122"/>
                    <a:pt x="194733" y="1981200"/>
                  </a:cubicBezTo>
                  <a:cubicBezTo>
                    <a:pt x="207433" y="1813278"/>
                    <a:pt x="254000" y="1591734"/>
                    <a:pt x="254000" y="1591734"/>
                  </a:cubicBezTo>
                  <a:cubicBezTo>
                    <a:pt x="273756" y="1461912"/>
                    <a:pt x="310445" y="1337734"/>
                    <a:pt x="313267" y="1202267"/>
                  </a:cubicBezTo>
                  <a:cubicBezTo>
                    <a:pt x="316089" y="1066800"/>
                    <a:pt x="303389" y="924278"/>
                    <a:pt x="270933" y="778934"/>
                  </a:cubicBezTo>
                  <a:cubicBezTo>
                    <a:pt x="238477" y="633590"/>
                    <a:pt x="163689" y="460022"/>
                    <a:pt x="118533" y="330200"/>
                  </a:cubicBezTo>
                  <a:cubicBezTo>
                    <a:pt x="73377" y="200378"/>
                    <a:pt x="28222" y="94544"/>
                    <a:pt x="0" y="0"/>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p:nvPr/>
          </p:nvCxnSpPr>
          <p:spPr>
            <a:xfrm rot="10800000" flipV="1">
              <a:off x="1422401" y="1676400"/>
              <a:ext cx="787401" cy="3048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133601" y="1295400"/>
              <a:ext cx="1676400" cy="646331"/>
            </a:xfrm>
            <a:prstGeom prst="rect">
              <a:avLst/>
            </a:prstGeom>
            <a:noFill/>
            <a:ln w="19050">
              <a:noFill/>
            </a:ln>
          </p:spPr>
          <p:txBody>
            <a:bodyPr wrap="square" rtlCol="0">
              <a:spAutoFit/>
            </a:bodyPr>
            <a:lstStyle/>
            <a:p>
              <a:r>
                <a:rPr lang="en-US" dirty="0" smtClean="0"/>
                <a:t>Short saphenous </a:t>
              </a:r>
              <a:r>
                <a:rPr lang="en-US" dirty="0" err="1" smtClean="0"/>
                <a:t>v</a:t>
              </a:r>
              <a:r>
                <a:rPr lang="en-US" dirty="0" smtClean="0"/>
                <a:t>.</a:t>
              </a:r>
              <a:endParaRPr lang="en-US" dirty="0"/>
            </a:p>
          </p:txBody>
        </p:sp>
      </p:grpSp>
      <p:grpSp>
        <p:nvGrpSpPr>
          <p:cNvPr id="30" name="Group 29"/>
          <p:cNvGrpSpPr/>
          <p:nvPr/>
        </p:nvGrpSpPr>
        <p:grpSpPr>
          <a:xfrm>
            <a:off x="1337734" y="1927536"/>
            <a:ext cx="2700866" cy="646331"/>
            <a:chOff x="1337734" y="1927536"/>
            <a:chExt cx="2700866" cy="646331"/>
          </a:xfrm>
        </p:grpSpPr>
        <p:sp>
          <p:nvSpPr>
            <p:cNvPr id="11" name="Freeform 10"/>
            <p:cNvSpPr/>
            <p:nvPr/>
          </p:nvSpPr>
          <p:spPr>
            <a:xfrm>
              <a:off x="1337734" y="2150533"/>
              <a:ext cx="211667" cy="423334"/>
            </a:xfrm>
            <a:custGeom>
              <a:avLst/>
              <a:gdLst>
                <a:gd name="connsiteX0" fmla="*/ 211667 w 211667"/>
                <a:gd name="connsiteY0" fmla="*/ 423334 h 423334"/>
                <a:gd name="connsiteX1" fmla="*/ 84667 w 211667"/>
                <a:gd name="connsiteY1" fmla="*/ 279400 h 423334"/>
                <a:gd name="connsiteX2" fmla="*/ 0 w 211667"/>
                <a:gd name="connsiteY2" fmla="*/ 0 h 423334"/>
              </a:gdLst>
              <a:ahLst/>
              <a:cxnLst>
                <a:cxn ang="0">
                  <a:pos x="connsiteX0" y="connsiteY0"/>
                </a:cxn>
                <a:cxn ang="0">
                  <a:pos x="connsiteX1" y="connsiteY1"/>
                </a:cxn>
                <a:cxn ang="0">
                  <a:pos x="connsiteX2" y="connsiteY2"/>
                </a:cxn>
              </a:cxnLst>
              <a:rect l="l" t="t" r="r" b="b"/>
              <a:pathLst>
                <a:path w="211667" h="423334">
                  <a:moveTo>
                    <a:pt x="211667" y="423334"/>
                  </a:moveTo>
                  <a:cubicBezTo>
                    <a:pt x="165806" y="386645"/>
                    <a:pt x="119945" y="349956"/>
                    <a:pt x="84667" y="279400"/>
                  </a:cubicBezTo>
                  <a:cubicBezTo>
                    <a:pt x="49389" y="208844"/>
                    <a:pt x="15522" y="46567"/>
                    <a:pt x="0" y="0"/>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a:endCxn id="11" idx="1"/>
            </p:cNvCxnSpPr>
            <p:nvPr/>
          </p:nvCxnSpPr>
          <p:spPr>
            <a:xfrm rot="10800000" flipV="1">
              <a:off x="1422401" y="2150533"/>
              <a:ext cx="787400" cy="2794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209801" y="1927536"/>
              <a:ext cx="1828799" cy="369332"/>
            </a:xfrm>
            <a:prstGeom prst="rect">
              <a:avLst/>
            </a:prstGeom>
            <a:noFill/>
            <a:ln w="19050">
              <a:noFill/>
            </a:ln>
          </p:spPr>
          <p:txBody>
            <a:bodyPr wrap="square" rtlCol="0">
              <a:spAutoFit/>
            </a:bodyPr>
            <a:lstStyle/>
            <a:p>
              <a:r>
                <a:rPr lang="en-US" dirty="0" smtClean="0"/>
                <a:t>Anterior tibial </a:t>
              </a:r>
              <a:r>
                <a:rPr lang="en-US" dirty="0" err="1" smtClean="0"/>
                <a:t>v</a:t>
              </a:r>
              <a:r>
                <a:rPr lang="en-US" dirty="0" smtClean="0"/>
                <a:t>.</a:t>
              </a:r>
              <a:endParaRPr lang="en-US" dirty="0"/>
            </a:p>
          </p:txBody>
        </p:sp>
      </p:grpSp>
      <p:grpSp>
        <p:nvGrpSpPr>
          <p:cNvPr id="27" name="Group 26"/>
          <p:cNvGrpSpPr/>
          <p:nvPr/>
        </p:nvGrpSpPr>
        <p:grpSpPr>
          <a:xfrm>
            <a:off x="1295401" y="2480733"/>
            <a:ext cx="2286000" cy="2336800"/>
            <a:chOff x="1295401" y="2480733"/>
            <a:chExt cx="2286000" cy="2336800"/>
          </a:xfrm>
        </p:grpSpPr>
        <p:sp>
          <p:nvSpPr>
            <p:cNvPr id="10" name="Freeform 9"/>
            <p:cNvSpPr/>
            <p:nvPr/>
          </p:nvSpPr>
          <p:spPr>
            <a:xfrm>
              <a:off x="1295401" y="2480733"/>
              <a:ext cx="279400" cy="2336800"/>
            </a:xfrm>
            <a:custGeom>
              <a:avLst/>
              <a:gdLst>
                <a:gd name="connsiteX0" fmla="*/ 177800 w 279400"/>
                <a:gd name="connsiteY0" fmla="*/ 2336800 h 2336800"/>
                <a:gd name="connsiteX1" fmla="*/ 211666 w 279400"/>
                <a:gd name="connsiteY1" fmla="*/ 2040467 h 2336800"/>
                <a:gd name="connsiteX2" fmla="*/ 220133 w 279400"/>
                <a:gd name="connsiteY2" fmla="*/ 1693334 h 2336800"/>
                <a:gd name="connsiteX3" fmla="*/ 254000 w 279400"/>
                <a:gd name="connsiteY3" fmla="*/ 1261534 h 2336800"/>
                <a:gd name="connsiteX4" fmla="*/ 279400 w 279400"/>
                <a:gd name="connsiteY4" fmla="*/ 838200 h 2336800"/>
                <a:gd name="connsiteX5" fmla="*/ 254000 w 279400"/>
                <a:gd name="connsiteY5" fmla="*/ 626534 h 2336800"/>
                <a:gd name="connsiteX6" fmla="*/ 152400 w 279400"/>
                <a:gd name="connsiteY6" fmla="*/ 448734 h 2336800"/>
                <a:gd name="connsiteX7" fmla="*/ 101600 w 279400"/>
                <a:gd name="connsiteY7" fmla="*/ 287867 h 2336800"/>
                <a:gd name="connsiteX8" fmla="*/ 50800 w 279400"/>
                <a:gd name="connsiteY8" fmla="*/ 84667 h 2336800"/>
                <a:gd name="connsiteX9" fmla="*/ 0 w 279400"/>
                <a:gd name="connsiteY9" fmla="*/ 0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400" h="2336800">
                  <a:moveTo>
                    <a:pt x="177800" y="2336800"/>
                  </a:moveTo>
                  <a:cubicBezTo>
                    <a:pt x="191205" y="2242255"/>
                    <a:pt x="204611" y="2147711"/>
                    <a:pt x="211666" y="2040467"/>
                  </a:cubicBezTo>
                  <a:cubicBezTo>
                    <a:pt x="218721" y="1933223"/>
                    <a:pt x="213077" y="1823156"/>
                    <a:pt x="220133" y="1693334"/>
                  </a:cubicBezTo>
                  <a:cubicBezTo>
                    <a:pt x="227189" y="1563512"/>
                    <a:pt x="244122" y="1404056"/>
                    <a:pt x="254000" y="1261534"/>
                  </a:cubicBezTo>
                  <a:cubicBezTo>
                    <a:pt x="263878" y="1119012"/>
                    <a:pt x="279400" y="944033"/>
                    <a:pt x="279400" y="838200"/>
                  </a:cubicBezTo>
                  <a:cubicBezTo>
                    <a:pt x="279400" y="732367"/>
                    <a:pt x="275167" y="691445"/>
                    <a:pt x="254000" y="626534"/>
                  </a:cubicBezTo>
                  <a:cubicBezTo>
                    <a:pt x="232833" y="561623"/>
                    <a:pt x="177800" y="505179"/>
                    <a:pt x="152400" y="448734"/>
                  </a:cubicBezTo>
                  <a:cubicBezTo>
                    <a:pt x="127000" y="392290"/>
                    <a:pt x="118533" y="348545"/>
                    <a:pt x="101600" y="287867"/>
                  </a:cubicBezTo>
                  <a:cubicBezTo>
                    <a:pt x="84667" y="227189"/>
                    <a:pt x="67733" y="132645"/>
                    <a:pt x="50800" y="84667"/>
                  </a:cubicBezTo>
                  <a:cubicBezTo>
                    <a:pt x="33867" y="36689"/>
                    <a:pt x="0" y="0"/>
                    <a:pt x="0" y="0"/>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7" name="Straight Arrow Connector 16"/>
            <p:cNvCxnSpPr/>
            <p:nvPr/>
          </p:nvCxnSpPr>
          <p:spPr>
            <a:xfrm rot="10800000" flipV="1">
              <a:off x="1574802" y="3200400"/>
              <a:ext cx="395281" cy="1524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05001" y="2983468"/>
              <a:ext cx="1676400" cy="369332"/>
            </a:xfrm>
            <a:prstGeom prst="rect">
              <a:avLst/>
            </a:prstGeom>
            <a:noFill/>
            <a:ln w="19050">
              <a:noFill/>
            </a:ln>
          </p:spPr>
          <p:txBody>
            <a:bodyPr wrap="square" rtlCol="0">
              <a:spAutoFit/>
            </a:bodyPr>
            <a:lstStyle/>
            <a:p>
              <a:r>
                <a:rPr lang="en-US" dirty="0" smtClean="0"/>
                <a:t>Fibular vv.</a:t>
              </a:r>
              <a:endParaRPr lang="en-US" dirty="0"/>
            </a:p>
          </p:txBody>
        </p:sp>
      </p:grpSp>
      <p:grpSp>
        <p:nvGrpSpPr>
          <p:cNvPr id="29" name="Group 28"/>
          <p:cNvGrpSpPr/>
          <p:nvPr/>
        </p:nvGrpSpPr>
        <p:grpSpPr>
          <a:xfrm>
            <a:off x="76199" y="1202267"/>
            <a:ext cx="1238958" cy="4775200"/>
            <a:chOff x="76199" y="1202267"/>
            <a:chExt cx="1238958" cy="4775200"/>
          </a:xfrm>
        </p:grpSpPr>
        <p:sp>
          <p:nvSpPr>
            <p:cNvPr id="9" name="Freeform 8"/>
            <p:cNvSpPr/>
            <p:nvPr/>
          </p:nvSpPr>
          <p:spPr>
            <a:xfrm>
              <a:off x="922868" y="1202267"/>
              <a:ext cx="392289" cy="4775200"/>
            </a:xfrm>
            <a:custGeom>
              <a:avLst/>
              <a:gdLst>
                <a:gd name="connsiteX0" fmla="*/ 42333 w 392289"/>
                <a:gd name="connsiteY0" fmla="*/ 4775200 h 4775200"/>
                <a:gd name="connsiteX1" fmla="*/ 0 w 392289"/>
                <a:gd name="connsiteY1" fmla="*/ 4673600 h 4775200"/>
                <a:gd name="connsiteX2" fmla="*/ 42333 w 392289"/>
                <a:gd name="connsiteY2" fmla="*/ 4504266 h 4775200"/>
                <a:gd name="connsiteX3" fmla="*/ 143933 w 392289"/>
                <a:gd name="connsiteY3" fmla="*/ 4309533 h 4775200"/>
                <a:gd name="connsiteX4" fmla="*/ 228600 w 392289"/>
                <a:gd name="connsiteY4" fmla="*/ 4030133 h 4775200"/>
                <a:gd name="connsiteX5" fmla="*/ 262466 w 392289"/>
                <a:gd name="connsiteY5" fmla="*/ 3530600 h 4775200"/>
                <a:gd name="connsiteX6" fmla="*/ 304800 w 392289"/>
                <a:gd name="connsiteY6" fmla="*/ 2734733 h 4775200"/>
                <a:gd name="connsiteX7" fmla="*/ 279400 w 392289"/>
                <a:gd name="connsiteY7" fmla="*/ 2277533 h 4775200"/>
                <a:gd name="connsiteX8" fmla="*/ 313266 w 392289"/>
                <a:gd name="connsiteY8" fmla="*/ 1718733 h 4775200"/>
                <a:gd name="connsiteX9" fmla="*/ 381000 w 392289"/>
                <a:gd name="connsiteY9" fmla="*/ 1303866 h 4775200"/>
                <a:gd name="connsiteX10" fmla="*/ 381000 w 392289"/>
                <a:gd name="connsiteY10" fmla="*/ 770466 h 4775200"/>
                <a:gd name="connsiteX11" fmla="*/ 321733 w 392289"/>
                <a:gd name="connsiteY11" fmla="*/ 186266 h 4775200"/>
                <a:gd name="connsiteX12" fmla="*/ 262466 w 392289"/>
                <a:gd name="connsiteY12" fmla="*/ 0 h 47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289" h="4775200">
                  <a:moveTo>
                    <a:pt x="42333" y="4775200"/>
                  </a:moveTo>
                  <a:cubicBezTo>
                    <a:pt x="21166" y="4746978"/>
                    <a:pt x="0" y="4718756"/>
                    <a:pt x="0" y="4673600"/>
                  </a:cubicBezTo>
                  <a:cubicBezTo>
                    <a:pt x="0" y="4628444"/>
                    <a:pt x="18344" y="4564944"/>
                    <a:pt x="42333" y="4504266"/>
                  </a:cubicBezTo>
                  <a:cubicBezTo>
                    <a:pt x="66322" y="4443588"/>
                    <a:pt x="112889" y="4388555"/>
                    <a:pt x="143933" y="4309533"/>
                  </a:cubicBezTo>
                  <a:cubicBezTo>
                    <a:pt x="174977" y="4230511"/>
                    <a:pt x="208845" y="4159955"/>
                    <a:pt x="228600" y="4030133"/>
                  </a:cubicBezTo>
                  <a:cubicBezTo>
                    <a:pt x="248355" y="3900311"/>
                    <a:pt x="249766" y="3746500"/>
                    <a:pt x="262466" y="3530600"/>
                  </a:cubicBezTo>
                  <a:cubicBezTo>
                    <a:pt x="275166" y="3314700"/>
                    <a:pt x="301978" y="2943577"/>
                    <a:pt x="304800" y="2734733"/>
                  </a:cubicBezTo>
                  <a:cubicBezTo>
                    <a:pt x="307622" y="2525889"/>
                    <a:pt x="277989" y="2446866"/>
                    <a:pt x="279400" y="2277533"/>
                  </a:cubicBezTo>
                  <a:cubicBezTo>
                    <a:pt x="280811" y="2108200"/>
                    <a:pt x="296333" y="1881011"/>
                    <a:pt x="313266" y="1718733"/>
                  </a:cubicBezTo>
                  <a:cubicBezTo>
                    <a:pt x="330199" y="1556455"/>
                    <a:pt x="369711" y="1461910"/>
                    <a:pt x="381000" y="1303866"/>
                  </a:cubicBezTo>
                  <a:cubicBezTo>
                    <a:pt x="392289" y="1145822"/>
                    <a:pt x="390878" y="956733"/>
                    <a:pt x="381000" y="770466"/>
                  </a:cubicBezTo>
                  <a:cubicBezTo>
                    <a:pt x="371122" y="584199"/>
                    <a:pt x="341489" y="314677"/>
                    <a:pt x="321733" y="186266"/>
                  </a:cubicBezTo>
                  <a:cubicBezTo>
                    <a:pt x="301977" y="57855"/>
                    <a:pt x="262466" y="0"/>
                    <a:pt x="262466" y="0"/>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Arrow Connector 20"/>
            <p:cNvCxnSpPr>
              <a:endCxn id="9" idx="6"/>
            </p:cNvCxnSpPr>
            <p:nvPr/>
          </p:nvCxnSpPr>
          <p:spPr>
            <a:xfrm rot="5400000" flipH="1" flipV="1">
              <a:off x="757768" y="4102100"/>
              <a:ext cx="635000" cy="3048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6199" y="4535269"/>
              <a:ext cx="1219201" cy="646331"/>
            </a:xfrm>
            <a:prstGeom prst="rect">
              <a:avLst/>
            </a:prstGeom>
            <a:noFill/>
            <a:ln w="19050">
              <a:noFill/>
            </a:ln>
          </p:spPr>
          <p:txBody>
            <a:bodyPr wrap="square" rtlCol="0">
              <a:spAutoFit/>
            </a:bodyPr>
            <a:lstStyle/>
            <a:p>
              <a:r>
                <a:rPr lang="en-US" dirty="0" smtClean="0"/>
                <a:t>Posterior tibial vv.</a:t>
              </a:r>
              <a:endParaRPr lang="en-US" dirty="0"/>
            </a:p>
          </p:txBody>
        </p:sp>
      </p:grpSp>
      <p:sp>
        <p:nvSpPr>
          <p:cNvPr id="31" name="TextBox 30"/>
          <p:cNvSpPr txBox="1"/>
          <p:nvPr/>
        </p:nvSpPr>
        <p:spPr>
          <a:xfrm>
            <a:off x="3962400" y="1266884"/>
            <a:ext cx="3200400" cy="4524316"/>
          </a:xfrm>
          <a:prstGeom prst="rect">
            <a:avLst/>
          </a:prstGeom>
          <a:noFill/>
        </p:spPr>
        <p:txBody>
          <a:bodyPr wrap="square" rtlCol="0">
            <a:spAutoFit/>
          </a:bodyPr>
          <a:lstStyle/>
          <a:p>
            <a:r>
              <a:rPr lang="en-US" dirty="0" smtClean="0"/>
              <a:t>The veins of the lower leg converge into the </a:t>
            </a:r>
            <a:r>
              <a:rPr lang="en-US" b="1" dirty="0" smtClean="0"/>
              <a:t>popliteal vein </a:t>
            </a:r>
            <a:r>
              <a:rPr lang="en-US" dirty="0" smtClean="0"/>
              <a:t>of the knee.  The two major veins are the </a:t>
            </a:r>
            <a:r>
              <a:rPr lang="en-US" b="1" dirty="0" smtClean="0"/>
              <a:t>short saphenous</a:t>
            </a:r>
            <a:r>
              <a:rPr lang="en-US" dirty="0" smtClean="0"/>
              <a:t> and the </a:t>
            </a:r>
            <a:r>
              <a:rPr lang="en-US" b="1" dirty="0" smtClean="0"/>
              <a:t>posterior tibial veins</a:t>
            </a:r>
            <a:r>
              <a:rPr lang="en-US" dirty="0" smtClean="0"/>
              <a:t>, both originating in the foot.  The </a:t>
            </a:r>
            <a:r>
              <a:rPr lang="en-US" b="1" dirty="0" smtClean="0"/>
              <a:t>fibular vein </a:t>
            </a:r>
            <a:r>
              <a:rPr lang="en-US" dirty="0" smtClean="0"/>
              <a:t>is located on the lateral side of the lower leg and merges into the </a:t>
            </a:r>
            <a:r>
              <a:rPr lang="en-US" b="1" dirty="0" smtClean="0"/>
              <a:t>posterior tibial vein</a:t>
            </a:r>
            <a:r>
              <a:rPr lang="en-US" dirty="0" smtClean="0"/>
              <a:t>.  The </a:t>
            </a:r>
            <a:r>
              <a:rPr lang="en-US" b="1" dirty="0" smtClean="0"/>
              <a:t>anterior tibial vein </a:t>
            </a:r>
            <a:r>
              <a:rPr lang="en-US" dirty="0" smtClean="0"/>
              <a:t>is located between the proximal portions of the </a:t>
            </a:r>
            <a:r>
              <a:rPr lang="en-US" b="1" dirty="0" smtClean="0"/>
              <a:t>short saphenous </a:t>
            </a:r>
            <a:r>
              <a:rPr lang="en-US" dirty="0" smtClean="0"/>
              <a:t>and the </a:t>
            </a:r>
            <a:r>
              <a:rPr lang="en-US" b="1" dirty="0" smtClean="0"/>
              <a:t>posterior tibial veins</a:t>
            </a:r>
            <a:r>
              <a:rPr lang="en-US" dirty="0" smtClean="0"/>
              <a:t>.  </a:t>
            </a:r>
          </a:p>
        </p:txBody>
      </p:sp>
      <p:sp>
        <p:nvSpPr>
          <p:cNvPr id="32" name="TextBox 31"/>
          <p:cNvSpPr txBox="1"/>
          <p:nvPr/>
        </p:nvSpPr>
        <p:spPr>
          <a:xfrm>
            <a:off x="574323" y="748268"/>
            <a:ext cx="1340556" cy="369332"/>
          </a:xfrm>
          <a:prstGeom prst="rect">
            <a:avLst/>
          </a:prstGeom>
          <a:noFill/>
        </p:spPr>
        <p:txBody>
          <a:bodyPr wrap="square" rtlCol="0">
            <a:spAutoFit/>
          </a:bodyPr>
          <a:lstStyle/>
          <a:p>
            <a:pPr algn="ctr"/>
            <a:r>
              <a:rPr lang="en-US" b="1" dirty="0" smtClean="0"/>
              <a:t>Deep</a:t>
            </a:r>
            <a:endParaRPr lang="en-US" b="1" dirty="0"/>
          </a:p>
        </p:txBody>
      </p:sp>
      <p:sp>
        <p:nvSpPr>
          <p:cNvPr id="33" name="TextBox 32"/>
          <p:cNvSpPr txBox="1"/>
          <p:nvPr/>
        </p:nvSpPr>
        <p:spPr>
          <a:xfrm>
            <a:off x="7239000" y="762000"/>
            <a:ext cx="1524000" cy="369332"/>
          </a:xfrm>
          <a:prstGeom prst="rect">
            <a:avLst/>
          </a:prstGeom>
          <a:noFill/>
        </p:spPr>
        <p:txBody>
          <a:bodyPr wrap="square" rtlCol="0">
            <a:spAutoFit/>
          </a:bodyPr>
          <a:lstStyle/>
          <a:p>
            <a:pPr algn="ctr"/>
            <a:r>
              <a:rPr lang="en-US" b="1" dirty="0" smtClean="0"/>
              <a:t>Superficial</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2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down)">
                                      <p:cBhvr>
                                        <p:cTn id="2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838200" y="228600"/>
            <a:ext cx="5308418" cy="1143000"/>
          </a:xfrm>
          <a:prstGeom prst="rect">
            <a:avLst/>
          </a:prstGeom>
        </p:spPr>
        <p:txBody>
          <a:bodyPr vert="horz" lIns="91440" tIns="45720" rIns="91440" bIns="45720" rtlCol="0" anchor="ctr">
            <a:normAutofit/>
          </a:bodyPr>
          <a:lstStyle/>
          <a:p>
            <a:pPr lvl="0" algn="ctr" defTabSz="914400">
              <a:spcBef>
                <a:spcPct val="0"/>
              </a:spcBef>
              <a:defRPr/>
            </a:pPr>
            <a:r>
              <a:rPr lang="en-US" sz="2800" b="1" dirty="0" smtClean="0">
                <a:latin typeface="+mj-lt"/>
                <a:ea typeface="+mj-ea"/>
                <a:cs typeface="+mj-cs"/>
              </a:rPr>
              <a:t>Lymphatic Drainage of the </a:t>
            </a:r>
            <a:r>
              <a:rPr lang="en-US" sz="2800" b="1" dirty="0" smtClean="0"/>
              <a:t>Lower Leg</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Fig._27.9_B.jpg"/>
          <p:cNvPicPr>
            <a:picLocks noChangeAspect="1"/>
          </p:cNvPicPr>
          <p:nvPr/>
        </p:nvPicPr>
        <p:blipFill>
          <a:blip r:embed="rId2"/>
          <a:srcRect l="40810" t="38565" r="42523"/>
          <a:stretch>
            <a:fillRect/>
          </a:stretch>
        </p:blipFill>
        <p:spPr>
          <a:xfrm>
            <a:off x="8077200" y="0"/>
            <a:ext cx="825682" cy="3043555"/>
          </a:xfrm>
          <a:prstGeom prst="rect">
            <a:avLst/>
          </a:prstGeom>
        </p:spPr>
      </p:pic>
      <p:pic>
        <p:nvPicPr>
          <p:cNvPr id="4" name="Picture 3" descr="Fig._27.9_A.jpg"/>
          <p:cNvPicPr>
            <a:picLocks noChangeAspect="1"/>
          </p:cNvPicPr>
          <p:nvPr/>
        </p:nvPicPr>
        <p:blipFill>
          <a:blip r:embed="rId3"/>
          <a:srcRect l="35556" t="43333" r="43333" b="9740"/>
          <a:stretch>
            <a:fillRect/>
          </a:stretch>
        </p:blipFill>
        <p:spPr>
          <a:xfrm>
            <a:off x="6619898" y="38100"/>
            <a:ext cx="1285529" cy="2857500"/>
          </a:xfrm>
          <a:prstGeom prst="rect">
            <a:avLst/>
          </a:prstGeom>
        </p:spPr>
      </p:pic>
      <p:pic>
        <p:nvPicPr>
          <p:cNvPr id="5" name="Picture 4" descr="Fig._27.37_B.jpg"/>
          <p:cNvPicPr>
            <a:picLocks noChangeAspect="1"/>
          </p:cNvPicPr>
          <p:nvPr/>
        </p:nvPicPr>
        <p:blipFill>
          <a:blip r:embed="rId4"/>
          <a:srcRect t="6667" b="18565"/>
          <a:stretch>
            <a:fillRect/>
          </a:stretch>
        </p:blipFill>
        <p:spPr>
          <a:xfrm>
            <a:off x="4659759" y="3505200"/>
            <a:ext cx="4484241" cy="3352800"/>
          </a:xfrm>
          <a:prstGeom prst="rect">
            <a:avLst/>
          </a:prstGeom>
        </p:spPr>
      </p:pic>
      <p:sp>
        <p:nvSpPr>
          <p:cNvPr id="6" name="TextBox 5"/>
          <p:cNvSpPr txBox="1"/>
          <p:nvPr/>
        </p:nvSpPr>
        <p:spPr>
          <a:xfrm>
            <a:off x="533400" y="1676400"/>
            <a:ext cx="3691057" cy="4708981"/>
          </a:xfrm>
          <a:prstGeom prst="rect">
            <a:avLst/>
          </a:prstGeom>
          <a:noFill/>
        </p:spPr>
        <p:txBody>
          <a:bodyPr wrap="square" rtlCol="0">
            <a:spAutoFit/>
          </a:bodyPr>
          <a:lstStyle/>
          <a:p>
            <a:r>
              <a:rPr lang="en-US" sz="2000" dirty="0" smtClean="0"/>
              <a:t>The red arrows on the right show the general flow of lymph in the lower leg.  The direction of flow follows that of the veins.</a:t>
            </a:r>
          </a:p>
          <a:p>
            <a:endParaRPr lang="en-US" sz="2000" dirty="0" smtClean="0"/>
          </a:p>
          <a:p>
            <a:r>
              <a:rPr lang="en-US" sz="2000" dirty="0" smtClean="0"/>
              <a:t>Lymph from the superficial and deep lymphatic vessels of the lower leg drain into the superficial and deep </a:t>
            </a:r>
            <a:r>
              <a:rPr lang="en-US" sz="2000" b="1" dirty="0" smtClean="0"/>
              <a:t>popliteal lymph nodes </a:t>
            </a:r>
            <a:r>
              <a:rPr lang="en-US" sz="2000" dirty="0" smtClean="0"/>
              <a:t>respectively.  From there, the flow continues on to the deep inguinal lymph nodes located in the femoral triangle of the upper thigh.</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smtClean="0">
                <a:latin typeface="+mj-lt"/>
                <a:ea typeface="+mj-ea"/>
                <a:cs typeface="+mj-cs"/>
              </a:rPr>
              <a:t>The Ankle</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Picture 30.png"/>
          <p:cNvPicPr>
            <a:picLocks noChangeAspect="1"/>
          </p:cNvPicPr>
          <p:nvPr/>
        </p:nvPicPr>
        <p:blipFill>
          <a:blip r:embed="rId2"/>
          <a:srcRect l="34744" t="4839" r="28933"/>
          <a:stretch>
            <a:fillRect/>
          </a:stretch>
        </p:blipFill>
        <p:spPr>
          <a:xfrm>
            <a:off x="0" y="1676400"/>
            <a:ext cx="1752600" cy="4495800"/>
          </a:xfrm>
          <a:prstGeom prst="rect">
            <a:avLst/>
          </a:prstGeom>
        </p:spPr>
      </p:pic>
      <p:pic>
        <p:nvPicPr>
          <p:cNvPr id="5" name="Picture 4" descr="Picture 32.png"/>
          <p:cNvPicPr>
            <a:picLocks noChangeAspect="1"/>
          </p:cNvPicPr>
          <p:nvPr/>
        </p:nvPicPr>
        <p:blipFill>
          <a:blip r:embed="rId3"/>
          <a:stretch>
            <a:fillRect/>
          </a:stretch>
        </p:blipFill>
        <p:spPr>
          <a:xfrm>
            <a:off x="7052310" y="1676400"/>
            <a:ext cx="2091690" cy="4648201"/>
          </a:xfrm>
          <a:prstGeom prst="rect">
            <a:avLst/>
          </a:prstGeom>
        </p:spPr>
      </p:pic>
      <p:sp>
        <p:nvSpPr>
          <p:cNvPr id="6" name="Rectangle 5"/>
          <p:cNvSpPr/>
          <p:nvPr/>
        </p:nvSpPr>
        <p:spPr>
          <a:xfrm>
            <a:off x="1981200" y="1143000"/>
            <a:ext cx="4953000" cy="2585323"/>
          </a:xfrm>
          <a:prstGeom prst="rect">
            <a:avLst/>
          </a:prstGeom>
        </p:spPr>
        <p:txBody>
          <a:bodyPr wrap="square">
            <a:spAutoFit/>
          </a:bodyPr>
          <a:lstStyle/>
          <a:p>
            <a:pPr>
              <a:buNone/>
            </a:pPr>
            <a:r>
              <a:rPr lang="en-US" dirty="0" smtClean="0">
                <a:solidFill>
                  <a:srgbClr val="000000"/>
                </a:solidFill>
              </a:rPr>
              <a:t>Joint innervation and blood supply is done by the nerves and arteries that pass by it.  </a:t>
            </a:r>
          </a:p>
          <a:p>
            <a:pPr>
              <a:buNone/>
            </a:pPr>
            <a:endParaRPr lang="en-US" dirty="0" smtClean="0">
              <a:solidFill>
                <a:srgbClr val="000000"/>
              </a:solidFill>
            </a:endParaRPr>
          </a:p>
          <a:p>
            <a:pPr>
              <a:buNone/>
            </a:pPr>
            <a:r>
              <a:rPr lang="en-US" dirty="0" smtClean="0">
                <a:solidFill>
                  <a:srgbClr val="000000"/>
                </a:solidFill>
              </a:rPr>
              <a:t>In the case of the ankle, posterior arterial supply is from the </a:t>
            </a:r>
            <a:r>
              <a:rPr lang="en-US" b="1" dirty="0" smtClean="0">
                <a:solidFill>
                  <a:srgbClr val="000000"/>
                </a:solidFill>
              </a:rPr>
              <a:t>posterior tibial artery </a:t>
            </a:r>
            <a:r>
              <a:rPr lang="en-US" dirty="0" smtClean="0">
                <a:solidFill>
                  <a:srgbClr val="000000"/>
                </a:solidFill>
              </a:rPr>
              <a:t>and innervation from the </a:t>
            </a:r>
            <a:r>
              <a:rPr lang="en-US" b="1" dirty="0" smtClean="0">
                <a:solidFill>
                  <a:srgbClr val="000000"/>
                </a:solidFill>
              </a:rPr>
              <a:t>tibial nerve</a:t>
            </a:r>
            <a:r>
              <a:rPr lang="en-US" dirty="0" smtClean="0">
                <a:solidFill>
                  <a:srgbClr val="000000"/>
                </a:solidFill>
              </a:rPr>
              <a:t>. Anterior blood supply is given from the </a:t>
            </a:r>
            <a:r>
              <a:rPr lang="en-US" b="1" dirty="0" smtClean="0">
                <a:solidFill>
                  <a:srgbClr val="000000"/>
                </a:solidFill>
              </a:rPr>
              <a:t>anterior tibial artery</a:t>
            </a:r>
            <a:r>
              <a:rPr lang="en-US" dirty="0" smtClean="0">
                <a:solidFill>
                  <a:srgbClr val="000000"/>
                </a:solidFill>
              </a:rPr>
              <a:t> and innervation from the </a:t>
            </a:r>
            <a:r>
              <a:rPr lang="en-US" b="1" dirty="0" smtClean="0">
                <a:solidFill>
                  <a:srgbClr val="000000"/>
                </a:solidFill>
              </a:rPr>
              <a:t>deep fibular nerve</a:t>
            </a:r>
            <a:r>
              <a:rPr lang="en-US" dirty="0" smtClean="0">
                <a:solidFill>
                  <a:srgbClr val="000000"/>
                </a:solidFill>
              </a:rPr>
              <a:t>.</a:t>
            </a:r>
          </a:p>
        </p:txBody>
      </p:sp>
      <p:cxnSp>
        <p:nvCxnSpPr>
          <p:cNvPr id="7" name="Straight Arrow Connector 6"/>
          <p:cNvCxnSpPr/>
          <p:nvPr/>
        </p:nvCxnSpPr>
        <p:spPr>
          <a:xfrm flipV="1">
            <a:off x="6221522" y="3728324"/>
            <a:ext cx="1398479" cy="7674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029200" y="4230469"/>
            <a:ext cx="1489710" cy="646331"/>
          </a:xfrm>
          <a:prstGeom prst="rect">
            <a:avLst/>
          </a:prstGeom>
          <a:noFill/>
        </p:spPr>
        <p:txBody>
          <a:bodyPr wrap="square" rtlCol="0">
            <a:spAutoFit/>
          </a:bodyPr>
          <a:lstStyle/>
          <a:p>
            <a:r>
              <a:rPr lang="en-US" dirty="0" smtClean="0"/>
              <a:t>Posterior tibial artery</a:t>
            </a:r>
            <a:endParaRPr lang="en-US" dirty="0"/>
          </a:p>
        </p:txBody>
      </p:sp>
      <p:cxnSp>
        <p:nvCxnSpPr>
          <p:cNvPr id="10" name="Straight Arrow Connector 9"/>
          <p:cNvCxnSpPr/>
          <p:nvPr/>
        </p:nvCxnSpPr>
        <p:spPr>
          <a:xfrm flipV="1">
            <a:off x="6671310" y="4495800"/>
            <a:ext cx="1101090" cy="838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334000" y="5181600"/>
            <a:ext cx="1524000" cy="369332"/>
          </a:xfrm>
          <a:prstGeom prst="rect">
            <a:avLst/>
          </a:prstGeom>
          <a:noFill/>
        </p:spPr>
        <p:txBody>
          <a:bodyPr wrap="square" rtlCol="0">
            <a:spAutoFit/>
          </a:bodyPr>
          <a:lstStyle/>
          <a:p>
            <a:r>
              <a:rPr lang="en-US" dirty="0" smtClean="0"/>
              <a:t>Tibial nerve</a:t>
            </a:r>
            <a:endParaRPr lang="en-US" dirty="0"/>
          </a:p>
        </p:txBody>
      </p:sp>
      <p:cxnSp>
        <p:nvCxnSpPr>
          <p:cNvPr id="15" name="Straight Arrow Connector 14"/>
          <p:cNvCxnSpPr>
            <a:stCxn id="16" idx="1"/>
          </p:cNvCxnSpPr>
          <p:nvPr/>
        </p:nvCxnSpPr>
        <p:spPr>
          <a:xfrm rot="10800000">
            <a:off x="1066816" y="4153928"/>
            <a:ext cx="914385" cy="66503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81200" y="4495800"/>
            <a:ext cx="1600200" cy="646331"/>
          </a:xfrm>
          <a:prstGeom prst="rect">
            <a:avLst/>
          </a:prstGeom>
          <a:noFill/>
        </p:spPr>
        <p:txBody>
          <a:bodyPr wrap="square" rtlCol="0">
            <a:spAutoFit/>
          </a:bodyPr>
          <a:lstStyle/>
          <a:p>
            <a:r>
              <a:rPr lang="en-US" dirty="0" smtClean="0"/>
              <a:t>Anterior tibial artery</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6602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Clinical: Ankle Sprain</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Rounded Rectangle 2"/>
          <p:cNvSpPr/>
          <p:nvPr/>
        </p:nvSpPr>
        <p:spPr>
          <a:xfrm>
            <a:off x="457200" y="848380"/>
            <a:ext cx="8382000" cy="5410200"/>
          </a:xfrm>
          <a:prstGeom prst="roundRect">
            <a:avLst/>
          </a:prstGeom>
          <a:solidFill>
            <a:srgbClr val="3366FF">
              <a:alpha val="20000"/>
            </a:srgbClr>
          </a:solidFill>
          <a:ln w="25400">
            <a:solidFill>
              <a:srgbClr val="000090">
                <a:alpha val="4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61376" y="1076980"/>
            <a:ext cx="7596824" cy="2308324"/>
          </a:xfrm>
          <a:prstGeom prst="rect">
            <a:avLst/>
          </a:prstGeom>
          <a:noFill/>
        </p:spPr>
        <p:txBody>
          <a:bodyPr wrap="square" numCol="1" rtlCol="0">
            <a:spAutoFit/>
          </a:bodyPr>
          <a:lstStyle/>
          <a:p>
            <a:r>
              <a:rPr lang="en-US" dirty="0" smtClean="0"/>
              <a:t>The most common ankle related injuries are ankle sprains with roughly 1 million visiting the doctor about sprain related injury.  Ankle sprains are common in sports yet can also happen while carrying out everyday tasks.  Injuries in which the foot is </a:t>
            </a:r>
            <a:r>
              <a:rPr lang="en-US" i="1" dirty="0" smtClean="0"/>
              <a:t>inverted</a:t>
            </a:r>
            <a:r>
              <a:rPr lang="en-US" dirty="0" smtClean="0"/>
              <a:t> rather than </a:t>
            </a:r>
            <a:r>
              <a:rPr lang="en-US" i="1" dirty="0" err="1" smtClean="0"/>
              <a:t>everted</a:t>
            </a:r>
            <a:r>
              <a:rPr lang="en-US" dirty="0" smtClean="0"/>
              <a:t> are more common.  This action causes the ligaments of the ankle, more specifically the </a:t>
            </a:r>
            <a:r>
              <a:rPr lang="en-US" b="1" dirty="0" err="1" smtClean="0"/>
              <a:t>calcaneo</a:t>
            </a:r>
            <a:r>
              <a:rPr lang="en-US" b="1" dirty="0" smtClean="0"/>
              <a:t> fibular ligament </a:t>
            </a:r>
            <a:r>
              <a:rPr lang="en-US" dirty="0" smtClean="0"/>
              <a:t>and </a:t>
            </a:r>
            <a:r>
              <a:rPr lang="en-US" b="1" dirty="0" smtClean="0"/>
              <a:t>anterior </a:t>
            </a:r>
            <a:r>
              <a:rPr lang="en-US" b="1" dirty="0" err="1" smtClean="0"/>
              <a:t>talofibular</a:t>
            </a:r>
            <a:r>
              <a:rPr lang="en-US" b="1" dirty="0" smtClean="0"/>
              <a:t> ligament</a:t>
            </a:r>
            <a:r>
              <a:rPr lang="en-US" dirty="0" smtClean="0"/>
              <a:t>, to be hyper-stretched and possibly tear.  Swelling, pain and redness are common symptoms of ankle sprains.</a:t>
            </a:r>
            <a:endParaRPr lang="en-US" sz="1700" dirty="0" smtClean="0"/>
          </a:p>
        </p:txBody>
      </p:sp>
      <p:sp>
        <p:nvSpPr>
          <p:cNvPr id="10" name="Rectangle 9"/>
          <p:cNvSpPr/>
          <p:nvPr/>
        </p:nvSpPr>
        <p:spPr>
          <a:xfrm>
            <a:off x="0" y="6258580"/>
            <a:ext cx="9144000" cy="523220"/>
          </a:xfrm>
          <a:prstGeom prst="rect">
            <a:avLst/>
          </a:prstGeom>
        </p:spPr>
        <p:txBody>
          <a:bodyPr wrap="square">
            <a:spAutoFit/>
          </a:bodyPr>
          <a:lstStyle/>
          <a:p>
            <a:pPr algn="ctr"/>
            <a:r>
              <a:rPr lang="en-US" sz="1400" dirty="0" smtClean="0"/>
              <a:t>http://www.emedicinehealth.com/ankle_sprain/page2_em.htm</a:t>
            </a:r>
          </a:p>
          <a:p>
            <a:pPr algn="ctr"/>
            <a:r>
              <a:rPr lang="en-US" sz="1400" dirty="0" smtClean="0"/>
              <a:t>http://www.shakadula.com/p90x/?cat=1</a:t>
            </a:r>
            <a:endParaRPr lang="en-US" sz="1400" dirty="0"/>
          </a:p>
        </p:txBody>
      </p:sp>
      <p:pic>
        <p:nvPicPr>
          <p:cNvPr id="15" name="Picture 14"/>
          <p:cNvPicPr>
            <a:picLocks noChangeAspect="1"/>
          </p:cNvPicPr>
          <p:nvPr/>
        </p:nvPicPr>
        <p:blipFill>
          <a:blip r:embed="rId2"/>
          <a:stretch>
            <a:fillRect/>
          </a:stretch>
        </p:blipFill>
        <p:spPr>
          <a:xfrm>
            <a:off x="5105400" y="3591580"/>
            <a:ext cx="1981200" cy="2177143"/>
          </a:xfrm>
          <a:prstGeom prst="rect">
            <a:avLst/>
          </a:prstGeom>
        </p:spPr>
      </p:pic>
      <p:pic>
        <p:nvPicPr>
          <p:cNvPr id="16" name="Picture 15"/>
          <p:cNvPicPr>
            <a:picLocks noChangeAspect="1"/>
          </p:cNvPicPr>
          <p:nvPr/>
        </p:nvPicPr>
        <p:blipFill>
          <a:blip r:embed="rId3"/>
          <a:stretch>
            <a:fillRect/>
          </a:stretch>
        </p:blipFill>
        <p:spPr>
          <a:xfrm>
            <a:off x="2590800" y="3515380"/>
            <a:ext cx="2133599" cy="2295850"/>
          </a:xfrm>
          <a:prstGeom prst="rect">
            <a:avLst/>
          </a:prstGeom>
        </p:spPr>
      </p:pic>
      <p:sp>
        <p:nvSpPr>
          <p:cNvPr id="17" name="TextBox 16"/>
          <p:cNvSpPr txBox="1"/>
          <p:nvPr/>
        </p:nvSpPr>
        <p:spPr>
          <a:xfrm>
            <a:off x="2133600" y="5725180"/>
            <a:ext cx="5410199" cy="369332"/>
          </a:xfrm>
          <a:prstGeom prst="rect">
            <a:avLst/>
          </a:prstGeom>
          <a:noFill/>
        </p:spPr>
        <p:txBody>
          <a:bodyPr wrap="square" rtlCol="0">
            <a:spAutoFit/>
          </a:bodyPr>
          <a:lstStyle/>
          <a:p>
            <a:pPr algn="ctr"/>
            <a:r>
              <a:rPr lang="en-US" b="1" dirty="0" smtClean="0"/>
              <a:t>Inversion of the foot at the ankle joint</a:t>
            </a:r>
            <a:endParaRPr lang="en-US" b="1"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 name="Picture 27" descr="Picture 29.png"/>
          <p:cNvPicPr>
            <a:picLocks noChangeAspect="1"/>
          </p:cNvPicPr>
          <p:nvPr/>
        </p:nvPicPr>
        <p:blipFill>
          <a:blip r:embed="rId2"/>
          <a:srcRect t="19011" r="32857" b="6122"/>
          <a:stretch>
            <a:fillRect/>
          </a:stretch>
        </p:blipFill>
        <p:spPr>
          <a:xfrm>
            <a:off x="5483137" y="4099560"/>
            <a:ext cx="3737063" cy="2734592"/>
          </a:xfrm>
          <a:prstGeom prst="rect">
            <a:avLst/>
          </a:prstGeom>
        </p:spPr>
      </p:pic>
      <p:sp>
        <p:nvSpPr>
          <p:cNvPr id="2"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smtClean="0">
                <a:latin typeface="+mj-lt"/>
                <a:ea typeface="+mj-ea"/>
                <a:cs typeface="+mj-cs"/>
              </a:rPr>
              <a:t>Major Ligaments of the Ankle</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0" name="Rectangle 9"/>
          <p:cNvSpPr/>
          <p:nvPr/>
        </p:nvSpPr>
        <p:spPr>
          <a:xfrm>
            <a:off x="914400" y="1295400"/>
            <a:ext cx="7315200" cy="2031325"/>
          </a:xfrm>
          <a:prstGeom prst="rect">
            <a:avLst/>
          </a:prstGeom>
        </p:spPr>
        <p:txBody>
          <a:bodyPr wrap="square">
            <a:spAutoFit/>
          </a:bodyPr>
          <a:lstStyle/>
          <a:p>
            <a:pPr>
              <a:buNone/>
            </a:pPr>
            <a:r>
              <a:rPr lang="en-US" dirty="0" smtClean="0">
                <a:solidFill>
                  <a:srgbClr val="000000"/>
                </a:solidFill>
              </a:rPr>
              <a:t>Three major ligaments of the ankle joint include the </a:t>
            </a:r>
            <a:r>
              <a:rPr lang="en-US" b="1" dirty="0" smtClean="0">
                <a:solidFill>
                  <a:schemeClr val="accent1">
                    <a:lumMod val="75000"/>
                  </a:schemeClr>
                </a:solidFill>
              </a:rPr>
              <a:t>deltoid ligament</a:t>
            </a:r>
            <a:r>
              <a:rPr lang="en-US" dirty="0" smtClean="0">
                <a:solidFill>
                  <a:srgbClr val="000000"/>
                </a:solidFill>
              </a:rPr>
              <a:t>, </a:t>
            </a:r>
            <a:r>
              <a:rPr lang="en-US" b="1" dirty="0" smtClean="0">
                <a:solidFill>
                  <a:srgbClr val="9142AB"/>
                </a:solidFill>
              </a:rPr>
              <a:t>posterior </a:t>
            </a:r>
            <a:r>
              <a:rPr lang="en-US" b="1" dirty="0" err="1" smtClean="0">
                <a:solidFill>
                  <a:srgbClr val="9142AB"/>
                </a:solidFill>
              </a:rPr>
              <a:t>tibiofibular</a:t>
            </a:r>
            <a:r>
              <a:rPr lang="en-US" b="1" dirty="0" smtClean="0">
                <a:solidFill>
                  <a:srgbClr val="9142AB"/>
                </a:solidFill>
              </a:rPr>
              <a:t> ligament </a:t>
            </a:r>
            <a:r>
              <a:rPr lang="en-US" dirty="0" smtClean="0">
                <a:solidFill>
                  <a:srgbClr val="000000"/>
                </a:solidFill>
              </a:rPr>
              <a:t>and </a:t>
            </a:r>
            <a:r>
              <a:rPr lang="en-US" b="1" dirty="0" err="1" smtClean="0">
                <a:solidFill>
                  <a:schemeClr val="accent3">
                    <a:lumMod val="75000"/>
                  </a:schemeClr>
                </a:solidFill>
              </a:rPr>
              <a:t>calcaneofibular</a:t>
            </a:r>
            <a:r>
              <a:rPr lang="en-US" b="1" dirty="0" smtClean="0">
                <a:solidFill>
                  <a:schemeClr val="accent3">
                    <a:lumMod val="75000"/>
                  </a:schemeClr>
                </a:solidFill>
              </a:rPr>
              <a:t> ligament</a:t>
            </a:r>
            <a:r>
              <a:rPr lang="en-US" dirty="0" smtClean="0">
                <a:solidFill>
                  <a:srgbClr val="000000"/>
                </a:solidFill>
              </a:rPr>
              <a:t>.  What is referred to as the deltoid ligament is actually a group of four smaller ligaments that stabilize the ankle from over </a:t>
            </a:r>
            <a:r>
              <a:rPr lang="en-US" dirty="0" err="1" smtClean="0">
                <a:solidFill>
                  <a:srgbClr val="000000"/>
                </a:solidFill>
              </a:rPr>
              <a:t>everting</a:t>
            </a:r>
            <a:r>
              <a:rPr lang="en-US" dirty="0" smtClean="0">
                <a:solidFill>
                  <a:srgbClr val="000000"/>
                </a:solidFill>
              </a:rPr>
              <a:t> the foot. </a:t>
            </a:r>
          </a:p>
          <a:p>
            <a:pPr>
              <a:buNone/>
            </a:pPr>
            <a:endParaRPr lang="en-US" dirty="0" smtClean="0">
              <a:solidFill>
                <a:srgbClr val="000000"/>
              </a:solidFill>
            </a:endParaRPr>
          </a:p>
          <a:p>
            <a:pPr>
              <a:buNone/>
            </a:pPr>
            <a:r>
              <a:rPr lang="en-US" dirty="0" smtClean="0">
                <a:solidFill>
                  <a:srgbClr val="000000"/>
                </a:solidFill>
              </a:rPr>
              <a:t>These three major ligaments are what are commonly injured or torn when a person sprains their ankle.</a:t>
            </a:r>
          </a:p>
        </p:txBody>
      </p:sp>
      <p:pic>
        <p:nvPicPr>
          <p:cNvPr id="8" name="Picture 7" descr="Fig._26.11_B(4).jpg"/>
          <p:cNvPicPr>
            <a:picLocks noChangeAspect="1"/>
          </p:cNvPicPr>
          <p:nvPr/>
        </p:nvPicPr>
        <p:blipFill>
          <a:blip r:embed="rId3"/>
          <a:srcRect l="10417" t="12798" r="16667" b="33333"/>
          <a:stretch>
            <a:fillRect/>
          </a:stretch>
        </p:blipFill>
        <p:spPr>
          <a:xfrm>
            <a:off x="-228600" y="4099560"/>
            <a:ext cx="3733800" cy="2758440"/>
          </a:xfrm>
          <a:prstGeom prst="rect">
            <a:avLst/>
          </a:prstGeom>
        </p:spPr>
      </p:pic>
      <p:pic>
        <p:nvPicPr>
          <p:cNvPr id="13" name="Picture 12" descr="Fig._26.11_C.jpg"/>
          <p:cNvPicPr>
            <a:picLocks noChangeAspect="1"/>
          </p:cNvPicPr>
          <p:nvPr/>
        </p:nvPicPr>
        <p:blipFill>
          <a:blip r:embed="rId4"/>
          <a:srcRect l="21111" t="21816" r="34444" b="3162"/>
          <a:stretch>
            <a:fillRect/>
          </a:stretch>
        </p:blipFill>
        <p:spPr>
          <a:xfrm>
            <a:off x="3733800" y="4099560"/>
            <a:ext cx="1634156" cy="2758440"/>
          </a:xfrm>
          <a:prstGeom prst="rect">
            <a:avLst/>
          </a:prstGeom>
        </p:spPr>
      </p:pic>
      <p:grpSp>
        <p:nvGrpSpPr>
          <p:cNvPr id="26" name="Group 25"/>
          <p:cNvGrpSpPr/>
          <p:nvPr/>
        </p:nvGrpSpPr>
        <p:grpSpPr>
          <a:xfrm>
            <a:off x="1492956" y="5017911"/>
            <a:ext cx="2789766" cy="845256"/>
            <a:chOff x="1721556" y="5017911"/>
            <a:chExt cx="2789766" cy="845256"/>
          </a:xfrm>
        </p:grpSpPr>
        <p:sp>
          <p:nvSpPr>
            <p:cNvPr id="14" name="Freeform 13"/>
            <p:cNvSpPr/>
            <p:nvPr/>
          </p:nvSpPr>
          <p:spPr>
            <a:xfrm>
              <a:off x="1721556" y="5017911"/>
              <a:ext cx="1260827" cy="845256"/>
            </a:xfrm>
            <a:custGeom>
              <a:avLst/>
              <a:gdLst>
                <a:gd name="connsiteX0" fmla="*/ 1254477 w 1260827"/>
                <a:gd name="connsiteY0" fmla="*/ 498122 h 845256"/>
                <a:gd name="connsiteX1" fmla="*/ 1182511 w 1260827"/>
                <a:gd name="connsiteY1" fmla="*/ 443089 h 845256"/>
                <a:gd name="connsiteX2" fmla="*/ 1135944 w 1260827"/>
                <a:gd name="connsiteY2" fmla="*/ 379589 h 845256"/>
                <a:gd name="connsiteX3" fmla="*/ 1119011 w 1260827"/>
                <a:gd name="connsiteY3" fmla="*/ 261056 h 845256"/>
                <a:gd name="connsiteX4" fmla="*/ 1063977 w 1260827"/>
                <a:gd name="connsiteY4" fmla="*/ 265289 h 845256"/>
                <a:gd name="connsiteX5" fmla="*/ 936977 w 1260827"/>
                <a:gd name="connsiteY5" fmla="*/ 290689 h 845256"/>
                <a:gd name="connsiteX6" fmla="*/ 852311 w 1260827"/>
                <a:gd name="connsiteY6" fmla="*/ 261056 h 845256"/>
                <a:gd name="connsiteX7" fmla="*/ 767644 w 1260827"/>
                <a:gd name="connsiteY7" fmla="*/ 244122 h 845256"/>
                <a:gd name="connsiteX8" fmla="*/ 623711 w 1260827"/>
                <a:gd name="connsiteY8" fmla="*/ 167922 h 845256"/>
                <a:gd name="connsiteX9" fmla="*/ 551744 w 1260827"/>
                <a:gd name="connsiteY9" fmla="*/ 79022 h 845256"/>
                <a:gd name="connsiteX10" fmla="*/ 496711 w 1260827"/>
                <a:gd name="connsiteY10" fmla="*/ 32456 h 845256"/>
                <a:gd name="connsiteX11" fmla="*/ 433211 w 1260827"/>
                <a:gd name="connsiteY11" fmla="*/ 2822 h 845256"/>
                <a:gd name="connsiteX12" fmla="*/ 450144 w 1260827"/>
                <a:gd name="connsiteY12" fmla="*/ 49389 h 845256"/>
                <a:gd name="connsiteX13" fmla="*/ 424744 w 1260827"/>
                <a:gd name="connsiteY13" fmla="*/ 167922 h 845256"/>
                <a:gd name="connsiteX14" fmla="*/ 297744 w 1260827"/>
                <a:gd name="connsiteY14" fmla="*/ 311856 h 845256"/>
                <a:gd name="connsiteX15" fmla="*/ 124177 w 1260827"/>
                <a:gd name="connsiteY15" fmla="*/ 426156 h 845256"/>
                <a:gd name="connsiteX16" fmla="*/ 73377 w 1260827"/>
                <a:gd name="connsiteY16" fmla="*/ 519289 h 845256"/>
                <a:gd name="connsiteX17" fmla="*/ 5644 w 1260827"/>
                <a:gd name="connsiteY17" fmla="*/ 553156 h 845256"/>
                <a:gd name="connsiteX18" fmla="*/ 39511 w 1260827"/>
                <a:gd name="connsiteY18" fmla="*/ 574322 h 845256"/>
                <a:gd name="connsiteX19" fmla="*/ 132644 w 1260827"/>
                <a:gd name="connsiteY19" fmla="*/ 663222 h 845256"/>
                <a:gd name="connsiteX20" fmla="*/ 162277 w 1260827"/>
                <a:gd name="connsiteY20" fmla="*/ 722489 h 845256"/>
                <a:gd name="connsiteX21" fmla="*/ 225777 w 1260827"/>
                <a:gd name="connsiteY21" fmla="*/ 726722 h 845256"/>
                <a:gd name="connsiteX22" fmla="*/ 445911 w 1260827"/>
                <a:gd name="connsiteY22" fmla="*/ 781756 h 845256"/>
                <a:gd name="connsiteX23" fmla="*/ 594077 w 1260827"/>
                <a:gd name="connsiteY23" fmla="*/ 781756 h 845256"/>
                <a:gd name="connsiteX24" fmla="*/ 653344 w 1260827"/>
                <a:gd name="connsiteY24" fmla="*/ 760589 h 845256"/>
                <a:gd name="connsiteX25" fmla="*/ 678744 w 1260827"/>
                <a:gd name="connsiteY25" fmla="*/ 832556 h 845256"/>
                <a:gd name="connsiteX26" fmla="*/ 725311 w 1260827"/>
                <a:gd name="connsiteY26" fmla="*/ 836789 h 845256"/>
                <a:gd name="connsiteX27" fmla="*/ 780344 w 1260827"/>
                <a:gd name="connsiteY27" fmla="*/ 807156 h 845256"/>
                <a:gd name="connsiteX28" fmla="*/ 822677 w 1260827"/>
                <a:gd name="connsiteY28" fmla="*/ 794456 h 845256"/>
                <a:gd name="connsiteX29" fmla="*/ 924277 w 1260827"/>
                <a:gd name="connsiteY29" fmla="*/ 764822 h 845256"/>
                <a:gd name="connsiteX30" fmla="*/ 873477 w 1260827"/>
                <a:gd name="connsiteY30" fmla="*/ 709789 h 845256"/>
                <a:gd name="connsiteX31" fmla="*/ 843844 w 1260827"/>
                <a:gd name="connsiteY31" fmla="*/ 633589 h 845256"/>
                <a:gd name="connsiteX32" fmla="*/ 915811 w 1260827"/>
                <a:gd name="connsiteY32" fmla="*/ 637822 h 845256"/>
                <a:gd name="connsiteX33" fmla="*/ 1017411 w 1260827"/>
                <a:gd name="connsiteY33" fmla="*/ 650522 h 845256"/>
                <a:gd name="connsiteX34" fmla="*/ 1148644 w 1260827"/>
                <a:gd name="connsiteY34" fmla="*/ 680156 h 845256"/>
                <a:gd name="connsiteX35" fmla="*/ 1220611 w 1260827"/>
                <a:gd name="connsiteY35" fmla="*/ 625122 h 845256"/>
                <a:gd name="connsiteX36" fmla="*/ 1254477 w 1260827"/>
                <a:gd name="connsiteY36" fmla="*/ 498122 h 84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60827" h="845256">
                  <a:moveTo>
                    <a:pt x="1254477" y="498122"/>
                  </a:moveTo>
                  <a:cubicBezTo>
                    <a:pt x="1248127" y="467783"/>
                    <a:pt x="1202266" y="462844"/>
                    <a:pt x="1182511" y="443089"/>
                  </a:cubicBezTo>
                  <a:cubicBezTo>
                    <a:pt x="1162756" y="423334"/>
                    <a:pt x="1146527" y="409928"/>
                    <a:pt x="1135944" y="379589"/>
                  </a:cubicBezTo>
                  <a:cubicBezTo>
                    <a:pt x="1125361" y="349250"/>
                    <a:pt x="1131006" y="280106"/>
                    <a:pt x="1119011" y="261056"/>
                  </a:cubicBezTo>
                  <a:cubicBezTo>
                    <a:pt x="1107016" y="242006"/>
                    <a:pt x="1094316" y="260350"/>
                    <a:pt x="1063977" y="265289"/>
                  </a:cubicBezTo>
                  <a:cubicBezTo>
                    <a:pt x="1033638" y="270228"/>
                    <a:pt x="972255" y="291395"/>
                    <a:pt x="936977" y="290689"/>
                  </a:cubicBezTo>
                  <a:cubicBezTo>
                    <a:pt x="901699" y="289984"/>
                    <a:pt x="880533" y="268817"/>
                    <a:pt x="852311" y="261056"/>
                  </a:cubicBezTo>
                  <a:cubicBezTo>
                    <a:pt x="824089" y="253295"/>
                    <a:pt x="805744" y="259644"/>
                    <a:pt x="767644" y="244122"/>
                  </a:cubicBezTo>
                  <a:cubicBezTo>
                    <a:pt x="729544" y="228600"/>
                    <a:pt x="659694" y="195439"/>
                    <a:pt x="623711" y="167922"/>
                  </a:cubicBezTo>
                  <a:cubicBezTo>
                    <a:pt x="587728" y="140405"/>
                    <a:pt x="572911" y="101600"/>
                    <a:pt x="551744" y="79022"/>
                  </a:cubicBezTo>
                  <a:cubicBezTo>
                    <a:pt x="530577" y="56444"/>
                    <a:pt x="516466" y="45156"/>
                    <a:pt x="496711" y="32456"/>
                  </a:cubicBezTo>
                  <a:cubicBezTo>
                    <a:pt x="476956" y="19756"/>
                    <a:pt x="440972" y="0"/>
                    <a:pt x="433211" y="2822"/>
                  </a:cubicBezTo>
                  <a:cubicBezTo>
                    <a:pt x="425450" y="5644"/>
                    <a:pt x="451555" y="21872"/>
                    <a:pt x="450144" y="49389"/>
                  </a:cubicBezTo>
                  <a:cubicBezTo>
                    <a:pt x="448733" y="76906"/>
                    <a:pt x="450144" y="124178"/>
                    <a:pt x="424744" y="167922"/>
                  </a:cubicBezTo>
                  <a:cubicBezTo>
                    <a:pt x="399344" y="211666"/>
                    <a:pt x="347838" y="268817"/>
                    <a:pt x="297744" y="311856"/>
                  </a:cubicBezTo>
                  <a:cubicBezTo>
                    <a:pt x="247650" y="354895"/>
                    <a:pt x="161571" y="391584"/>
                    <a:pt x="124177" y="426156"/>
                  </a:cubicBezTo>
                  <a:cubicBezTo>
                    <a:pt x="86783" y="460728"/>
                    <a:pt x="93132" y="498122"/>
                    <a:pt x="73377" y="519289"/>
                  </a:cubicBezTo>
                  <a:cubicBezTo>
                    <a:pt x="53622" y="540456"/>
                    <a:pt x="11288" y="543984"/>
                    <a:pt x="5644" y="553156"/>
                  </a:cubicBezTo>
                  <a:cubicBezTo>
                    <a:pt x="0" y="562328"/>
                    <a:pt x="18344" y="555978"/>
                    <a:pt x="39511" y="574322"/>
                  </a:cubicBezTo>
                  <a:cubicBezTo>
                    <a:pt x="60678" y="592666"/>
                    <a:pt x="112183" y="638528"/>
                    <a:pt x="132644" y="663222"/>
                  </a:cubicBezTo>
                  <a:cubicBezTo>
                    <a:pt x="153105" y="687917"/>
                    <a:pt x="146755" y="711906"/>
                    <a:pt x="162277" y="722489"/>
                  </a:cubicBezTo>
                  <a:cubicBezTo>
                    <a:pt x="177799" y="733072"/>
                    <a:pt x="178505" y="716844"/>
                    <a:pt x="225777" y="726722"/>
                  </a:cubicBezTo>
                  <a:cubicBezTo>
                    <a:pt x="273049" y="736600"/>
                    <a:pt x="384528" y="772584"/>
                    <a:pt x="445911" y="781756"/>
                  </a:cubicBezTo>
                  <a:cubicBezTo>
                    <a:pt x="507294" y="790928"/>
                    <a:pt x="559505" y="785284"/>
                    <a:pt x="594077" y="781756"/>
                  </a:cubicBezTo>
                  <a:cubicBezTo>
                    <a:pt x="628649" y="778228"/>
                    <a:pt x="639233" y="752122"/>
                    <a:pt x="653344" y="760589"/>
                  </a:cubicBezTo>
                  <a:cubicBezTo>
                    <a:pt x="667455" y="769056"/>
                    <a:pt x="666750" y="819856"/>
                    <a:pt x="678744" y="832556"/>
                  </a:cubicBezTo>
                  <a:cubicBezTo>
                    <a:pt x="690739" y="845256"/>
                    <a:pt x="708378" y="841022"/>
                    <a:pt x="725311" y="836789"/>
                  </a:cubicBezTo>
                  <a:cubicBezTo>
                    <a:pt x="742244" y="832556"/>
                    <a:pt x="764116" y="814212"/>
                    <a:pt x="780344" y="807156"/>
                  </a:cubicBezTo>
                  <a:cubicBezTo>
                    <a:pt x="796572" y="800101"/>
                    <a:pt x="822677" y="794456"/>
                    <a:pt x="822677" y="794456"/>
                  </a:cubicBezTo>
                  <a:cubicBezTo>
                    <a:pt x="846666" y="787400"/>
                    <a:pt x="915810" y="778933"/>
                    <a:pt x="924277" y="764822"/>
                  </a:cubicBezTo>
                  <a:cubicBezTo>
                    <a:pt x="932744" y="750711"/>
                    <a:pt x="886882" y="731661"/>
                    <a:pt x="873477" y="709789"/>
                  </a:cubicBezTo>
                  <a:cubicBezTo>
                    <a:pt x="860072" y="687917"/>
                    <a:pt x="836788" y="645583"/>
                    <a:pt x="843844" y="633589"/>
                  </a:cubicBezTo>
                  <a:cubicBezTo>
                    <a:pt x="850900" y="621595"/>
                    <a:pt x="886883" y="635000"/>
                    <a:pt x="915811" y="637822"/>
                  </a:cubicBezTo>
                  <a:cubicBezTo>
                    <a:pt x="944739" y="640644"/>
                    <a:pt x="978606" y="643466"/>
                    <a:pt x="1017411" y="650522"/>
                  </a:cubicBezTo>
                  <a:cubicBezTo>
                    <a:pt x="1056217" y="657578"/>
                    <a:pt x="1114777" y="684389"/>
                    <a:pt x="1148644" y="680156"/>
                  </a:cubicBezTo>
                  <a:cubicBezTo>
                    <a:pt x="1182511" y="675923"/>
                    <a:pt x="1203678" y="650522"/>
                    <a:pt x="1220611" y="625122"/>
                  </a:cubicBezTo>
                  <a:cubicBezTo>
                    <a:pt x="1237544" y="599722"/>
                    <a:pt x="1260827" y="528461"/>
                    <a:pt x="1254477" y="498122"/>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4274256" y="5030611"/>
              <a:ext cx="237066" cy="811389"/>
            </a:xfrm>
            <a:custGeom>
              <a:avLst/>
              <a:gdLst>
                <a:gd name="connsiteX0" fmla="*/ 170744 w 237066"/>
                <a:gd name="connsiteY0" fmla="*/ 134056 h 811389"/>
                <a:gd name="connsiteX1" fmla="*/ 128411 w 237066"/>
                <a:gd name="connsiteY1" fmla="*/ 62089 h 811389"/>
                <a:gd name="connsiteX2" fmla="*/ 90311 w 237066"/>
                <a:gd name="connsiteY2" fmla="*/ 57856 h 811389"/>
                <a:gd name="connsiteX3" fmla="*/ 31044 w 237066"/>
                <a:gd name="connsiteY3" fmla="*/ 28222 h 811389"/>
                <a:gd name="connsiteX4" fmla="*/ 14111 w 237066"/>
                <a:gd name="connsiteY4" fmla="*/ 11289 h 811389"/>
                <a:gd name="connsiteX5" fmla="*/ 1411 w 237066"/>
                <a:gd name="connsiteY5" fmla="*/ 95956 h 811389"/>
                <a:gd name="connsiteX6" fmla="*/ 22577 w 237066"/>
                <a:gd name="connsiteY6" fmla="*/ 206022 h 811389"/>
                <a:gd name="connsiteX7" fmla="*/ 81844 w 237066"/>
                <a:gd name="connsiteY7" fmla="*/ 333022 h 811389"/>
                <a:gd name="connsiteX8" fmla="*/ 103011 w 237066"/>
                <a:gd name="connsiteY8" fmla="*/ 519289 h 811389"/>
                <a:gd name="connsiteX9" fmla="*/ 103011 w 237066"/>
                <a:gd name="connsiteY9" fmla="*/ 684389 h 811389"/>
                <a:gd name="connsiteX10" fmla="*/ 158044 w 237066"/>
                <a:gd name="connsiteY10" fmla="*/ 764822 h 811389"/>
                <a:gd name="connsiteX11" fmla="*/ 230011 w 237066"/>
                <a:gd name="connsiteY11" fmla="*/ 798689 h 811389"/>
                <a:gd name="connsiteX12" fmla="*/ 200377 w 237066"/>
                <a:gd name="connsiteY12" fmla="*/ 688622 h 811389"/>
                <a:gd name="connsiteX13" fmla="*/ 200377 w 237066"/>
                <a:gd name="connsiteY13" fmla="*/ 570089 h 811389"/>
                <a:gd name="connsiteX14" fmla="*/ 183444 w 237066"/>
                <a:gd name="connsiteY14" fmla="*/ 388056 h 811389"/>
                <a:gd name="connsiteX15" fmla="*/ 166511 w 237066"/>
                <a:gd name="connsiteY15" fmla="*/ 222956 h 811389"/>
                <a:gd name="connsiteX16" fmla="*/ 170744 w 237066"/>
                <a:gd name="connsiteY16" fmla="*/ 134056 h 81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066" h="811389">
                  <a:moveTo>
                    <a:pt x="170744" y="134056"/>
                  </a:moveTo>
                  <a:cubicBezTo>
                    <a:pt x="164394" y="107245"/>
                    <a:pt x="141816" y="74789"/>
                    <a:pt x="128411" y="62089"/>
                  </a:cubicBezTo>
                  <a:cubicBezTo>
                    <a:pt x="115006" y="49389"/>
                    <a:pt x="106539" y="63501"/>
                    <a:pt x="90311" y="57856"/>
                  </a:cubicBezTo>
                  <a:cubicBezTo>
                    <a:pt x="74083" y="52212"/>
                    <a:pt x="43744" y="35983"/>
                    <a:pt x="31044" y="28222"/>
                  </a:cubicBezTo>
                  <a:cubicBezTo>
                    <a:pt x="18344" y="20461"/>
                    <a:pt x="19050" y="0"/>
                    <a:pt x="14111" y="11289"/>
                  </a:cubicBezTo>
                  <a:cubicBezTo>
                    <a:pt x="9172" y="22578"/>
                    <a:pt x="0" y="63501"/>
                    <a:pt x="1411" y="95956"/>
                  </a:cubicBezTo>
                  <a:cubicBezTo>
                    <a:pt x="2822" y="128411"/>
                    <a:pt x="9172" y="166511"/>
                    <a:pt x="22577" y="206022"/>
                  </a:cubicBezTo>
                  <a:cubicBezTo>
                    <a:pt x="35983" y="245533"/>
                    <a:pt x="68438" y="280811"/>
                    <a:pt x="81844" y="333022"/>
                  </a:cubicBezTo>
                  <a:cubicBezTo>
                    <a:pt x="95250" y="385233"/>
                    <a:pt x="99483" y="460728"/>
                    <a:pt x="103011" y="519289"/>
                  </a:cubicBezTo>
                  <a:cubicBezTo>
                    <a:pt x="106539" y="577850"/>
                    <a:pt x="93839" y="643467"/>
                    <a:pt x="103011" y="684389"/>
                  </a:cubicBezTo>
                  <a:cubicBezTo>
                    <a:pt x="112183" y="725311"/>
                    <a:pt x="136878" y="745772"/>
                    <a:pt x="158044" y="764822"/>
                  </a:cubicBezTo>
                  <a:cubicBezTo>
                    <a:pt x="179210" y="783872"/>
                    <a:pt x="222956" y="811389"/>
                    <a:pt x="230011" y="798689"/>
                  </a:cubicBezTo>
                  <a:cubicBezTo>
                    <a:pt x="237066" y="785989"/>
                    <a:pt x="205316" y="726722"/>
                    <a:pt x="200377" y="688622"/>
                  </a:cubicBezTo>
                  <a:cubicBezTo>
                    <a:pt x="195438" y="650522"/>
                    <a:pt x="203199" y="620183"/>
                    <a:pt x="200377" y="570089"/>
                  </a:cubicBezTo>
                  <a:cubicBezTo>
                    <a:pt x="197555" y="519995"/>
                    <a:pt x="189088" y="445912"/>
                    <a:pt x="183444" y="388056"/>
                  </a:cubicBezTo>
                  <a:cubicBezTo>
                    <a:pt x="177800" y="330201"/>
                    <a:pt x="170039" y="263878"/>
                    <a:pt x="166511" y="222956"/>
                  </a:cubicBezTo>
                  <a:cubicBezTo>
                    <a:pt x="162983" y="182034"/>
                    <a:pt x="177094" y="160867"/>
                    <a:pt x="170744" y="134056"/>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5103283" y="5367161"/>
            <a:ext cx="1884539" cy="692856"/>
            <a:chOff x="5331883" y="5367161"/>
            <a:chExt cx="1884539" cy="692856"/>
          </a:xfrm>
          <a:solidFill>
            <a:srgbClr val="008000">
              <a:alpha val="30000"/>
            </a:srgbClr>
          </a:solidFill>
        </p:grpSpPr>
        <p:sp>
          <p:nvSpPr>
            <p:cNvPr id="16" name="Freeform 15"/>
            <p:cNvSpPr/>
            <p:nvPr/>
          </p:nvSpPr>
          <p:spPr>
            <a:xfrm>
              <a:off x="6641395" y="5502628"/>
              <a:ext cx="575027" cy="503060"/>
            </a:xfrm>
            <a:custGeom>
              <a:avLst/>
              <a:gdLst>
                <a:gd name="connsiteX0" fmla="*/ 563738 w 575027"/>
                <a:gd name="connsiteY0" fmla="*/ 9172 h 503060"/>
                <a:gd name="connsiteX1" fmla="*/ 496005 w 575027"/>
                <a:gd name="connsiteY1" fmla="*/ 26105 h 503060"/>
                <a:gd name="connsiteX2" fmla="*/ 432505 w 575027"/>
                <a:gd name="connsiteY2" fmla="*/ 34572 h 503060"/>
                <a:gd name="connsiteX3" fmla="*/ 352072 w 575027"/>
                <a:gd name="connsiteY3" fmla="*/ 4939 h 503060"/>
                <a:gd name="connsiteX4" fmla="*/ 343605 w 575027"/>
                <a:gd name="connsiteY4" fmla="*/ 64205 h 503060"/>
                <a:gd name="connsiteX5" fmla="*/ 275872 w 575027"/>
                <a:gd name="connsiteY5" fmla="*/ 140405 h 503060"/>
                <a:gd name="connsiteX6" fmla="*/ 182738 w 575027"/>
                <a:gd name="connsiteY6" fmla="*/ 229305 h 503060"/>
                <a:gd name="connsiteX7" fmla="*/ 72672 w 575027"/>
                <a:gd name="connsiteY7" fmla="*/ 292805 h 503060"/>
                <a:gd name="connsiteX8" fmla="*/ 9172 w 575027"/>
                <a:gd name="connsiteY8" fmla="*/ 356305 h 503060"/>
                <a:gd name="connsiteX9" fmla="*/ 17638 w 575027"/>
                <a:gd name="connsiteY9" fmla="*/ 466372 h 503060"/>
                <a:gd name="connsiteX10" fmla="*/ 106538 w 575027"/>
                <a:gd name="connsiteY10" fmla="*/ 496005 h 503060"/>
                <a:gd name="connsiteX11" fmla="*/ 220838 w 575027"/>
                <a:gd name="connsiteY11" fmla="*/ 424039 h 503060"/>
                <a:gd name="connsiteX12" fmla="*/ 254705 w 575027"/>
                <a:gd name="connsiteY12" fmla="*/ 339372 h 503060"/>
                <a:gd name="connsiteX13" fmla="*/ 390172 w 575027"/>
                <a:gd name="connsiteY13" fmla="*/ 220839 h 503060"/>
                <a:gd name="connsiteX14" fmla="*/ 512938 w 575027"/>
                <a:gd name="connsiteY14" fmla="*/ 119239 h 503060"/>
                <a:gd name="connsiteX15" fmla="*/ 563738 w 575027"/>
                <a:gd name="connsiteY15" fmla="*/ 64205 h 503060"/>
                <a:gd name="connsiteX16" fmla="*/ 563738 w 575027"/>
                <a:gd name="connsiteY16" fmla="*/ 9172 h 5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5027" h="503060">
                  <a:moveTo>
                    <a:pt x="563738" y="9172"/>
                  </a:moveTo>
                  <a:cubicBezTo>
                    <a:pt x="552449" y="2822"/>
                    <a:pt x="517877" y="21872"/>
                    <a:pt x="496005" y="26105"/>
                  </a:cubicBezTo>
                  <a:cubicBezTo>
                    <a:pt x="474133" y="30338"/>
                    <a:pt x="456494" y="38100"/>
                    <a:pt x="432505" y="34572"/>
                  </a:cubicBezTo>
                  <a:cubicBezTo>
                    <a:pt x="408516" y="31044"/>
                    <a:pt x="366889" y="0"/>
                    <a:pt x="352072" y="4939"/>
                  </a:cubicBezTo>
                  <a:cubicBezTo>
                    <a:pt x="337255" y="9878"/>
                    <a:pt x="356305" y="41627"/>
                    <a:pt x="343605" y="64205"/>
                  </a:cubicBezTo>
                  <a:cubicBezTo>
                    <a:pt x="330905" y="86783"/>
                    <a:pt x="302683" y="112888"/>
                    <a:pt x="275872" y="140405"/>
                  </a:cubicBezTo>
                  <a:cubicBezTo>
                    <a:pt x="249061" y="167922"/>
                    <a:pt x="216605" y="203905"/>
                    <a:pt x="182738" y="229305"/>
                  </a:cubicBezTo>
                  <a:cubicBezTo>
                    <a:pt x="148871" y="254705"/>
                    <a:pt x="101600" y="271638"/>
                    <a:pt x="72672" y="292805"/>
                  </a:cubicBezTo>
                  <a:cubicBezTo>
                    <a:pt x="43744" y="313972"/>
                    <a:pt x="18344" y="327377"/>
                    <a:pt x="9172" y="356305"/>
                  </a:cubicBezTo>
                  <a:cubicBezTo>
                    <a:pt x="0" y="385233"/>
                    <a:pt x="1410" y="443089"/>
                    <a:pt x="17638" y="466372"/>
                  </a:cubicBezTo>
                  <a:cubicBezTo>
                    <a:pt x="33866" y="489655"/>
                    <a:pt x="72671" y="503060"/>
                    <a:pt x="106538" y="496005"/>
                  </a:cubicBezTo>
                  <a:cubicBezTo>
                    <a:pt x="140405" y="488950"/>
                    <a:pt x="196144" y="450144"/>
                    <a:pt x="220838" y="424039"/>
                  </a:cubicBezTo>
                  <a:cubicBezTo>
                    <a:pt x="245532" y="397934"/>
                    <a:pt x="226483" y="373239"/>
                    <a:pt x="254705" y="339372"/>
                  </a:cubicBezTo>
                  <a:cubicBezTo>
                    <a:pt x="282927" y="305505"/>
                    <a:pt x="347133" y="257528"/>
                    <a:pt x="390172" y="220839"/>
                  </a:cubicBezTo>
                  <a:cubicBezTo>
                    <a:pt x="433211" y="184150"/>
                    <a:pt x="484010" y="145345"/>
                    <a:pt x="512938" y="119239"/>
                  </a:cubicBezTo>
                  <a:cubicBezTo>
                    <a:pt x="541866" y="93133"/>
                    <a:pt x="553860" y="80433"/>
                    <a:pt x="563738" y="64205"/>
                  </a:cubicBezTo>
                  <a:cubicBezTo>
                    <a:pt x="573616" y="47977"/>
                    <a:pt x="575027" y="15522"/>
                    <a:pt x="563738" y="9172"/>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5331883" y="5367161"/>
              <a:ext cx="194028" cy="692856"/>
            </a:xfrm>
            <a:custGeom>
              <a:avLst/>
              <a:gdLst>
                <a:gd name="connsiteX0" fmla="*/ 179917 w 194028"/>
                <a:gd name="connsiteY0" fmla="*/ 4939 h 692856"/>
                <a:gd name="connsiteX1" fmla="*/ 91017 w 194028"/>
                <a:gd name="connsiteY1" fmla="*/ 115006 h 692856"/>
                <a:gd name="connsiteX2" fmla="*/ 27517 w 194028"/>
                <a:gd name="connsiteY2" fmla="*/ 144639 h 692856"/>
                <a:gd name="connsiteX3" fmla="*/ 40217 w 194028"/>
                <a:gd name="connsiteY3" fmla="*/ 267406 h 692856"/>
                <a:gd name="connsiteX4" fmla="*/ 10584 w 194028"/>
                <a:gd name="connsiteY4" fmla="*/ 440972 h 692856"/>
                <a:gd name="connsiteX5" fmla="*/ 2117 w 194028"/>
                <a:gd name="connsiteY5" fmla="*/ 576439 h 692856"/>
                <a:gd name="connsiteX6" fmla="*/ 23284 w 194028"/>
                <a:gd name="connsiteY6" fmla="*/ 690739 h 692856"/>
                <a:gd name="connsiteX7" fmla="*/ 65617 w 194028"/>
                <a:gd name="connsiteY7" fmla="*/ 563739 h 692856"/>
                <a:gd name="connsiteX8" fmla="*/ 82550 w 194028"/>
                <a:gd name="connsiteY8" fmla="*/ 381706 h 692856"/>
                <a:gd name="connsiteX9" fmla="*/ 133350 w 194028"/>
                <a:gd name="connsiteY9" fmla="*/ 174272 h 692856"/>
                <a:gd name="connsiteX10" fmla="*/ 175684 w 194028"/>
                <a:gd name="connsiteY10" fmla="*/ 85372 h 692856"/>
                <a:gd name="connsiteX11" fmla="*/ 179917 w 194028"/>
                <a:gd name="connsiteY11" fmla="*/ 4939 h 69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028" h="692856">
                  <a:moveTo>
                    <a:pt x="179917" y="4939"/>
                  </a:moveTo>
                  <a:cubicBezTo>
                    <a:pt x="165806" y="9878"/>
                    <a:pt x="116417" y="91723"/>
                    <a:pt x="91017" y="115006"/>
                  </a:cubicBezTo>
                  <a:cubicBezTo>
                    <a:pt x="65617" y="138289"/>
                    <a:pt x="35984" y="119239"/>
                    <a:pt x="27517" y="144639"/>
                  </a:cubicBezTo>
                  <a:cubicBezTo>
                    <a:pt x="19050" y="170039"/>
                    <a:pt x="43039" y="218017"/>
                    <a:pt x="40217" y="267406"/>
                  </a:cubicBezTo>
                  <a:cubicBezTo>
                    <a:pt x="37395" y="316795"/>
                    <a:pt x="16934" y="389466"/>
                    <a:pt x="10584" y="440972"/>
                  </a:cubicBezTo>
                  <a:cubicBezTo>
                    <a:pt x="4234" y="492478"/>
                    <a:pt x="0" y="534811"/>
                    <a:pt x="2117" y="576439"/>
                  </a:cubicBezTo>
                  <a:cubicBezTo>
                    <a:pt x="4234" y="618067"/>
                    <a:pt x="12701" y="692856"/>
                    <a:pt x="23284" y="690739"/>
                  </a:cubicBezTo>
                  <a:cubicBezTo>
                    <a:pt x="33867" y="688622"/>
                    <a:pt x="55739" y="615245"/>
                    <a:pt x="65617" y="563739"/>
                  </a:cubicBezTo>
                  <a:cubicBezTo>
                    <a:pt x="75495" y="512234"/>
                    <a:pt x="71261" y="446617"/>
                    <a:pt x="82550" y="381706"/>
                  </a:cubicBezTo>
                  <a:cubicBezTo>
                    <a:pt x="93839" y="316795"/>
                    <a:pt x="117828" y="223661"/>
                    <a:pt x="133350" y="174272"/>
                  </a:cubicBezTo>
                  <a:cubicBezTo>
                    <a:pt x="148872" y="124883"/>
                    <a:pt x="168628" y="112889"/>
                    <a:pt x="175684" y="85372"/>
                  </a:cubicBezTo>
                  <a:cubicBezTo>
                    <a:pt x="182740" y="57855"/>
                    <a:pt x="194028" y="0"/>
                    <a:pt x="179917" y="4939"/>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2526594" y="4251678"/>
            <a:ext cx="4096456" cy="1127477"/>
            <a:chOff x="2755194" y="4251678"/>
            <a:chExt cx="4096456" cy="1127477"/>
          </a:xfrm>
        </p:grpSpPr>
        <p:sp>
          <p:nvSpPr>
            <p:cNvPr id="19" name="Freeform 18"/>
            <p:cNvSpPr/>
            <p:nvPr/>
          </p:nvSpPr>
          <p:spPr>
            <a:xfrm>
              <a:off x="6653389" y="4605161"/>
              <a:ext cx="198261" cy="594077"/>
            </a:xfrm>
            <a:custGeom>
              <a:avLst/>
              <a:gdLst>
                <a:gd name="connsiteX0" fmla="*/ 39511 w 198261"/>
                <a:gd name="connsiteY0" fmla="*/ 9172 h 594077"/>
                <a:gd name="connsiteX1" fmla="*/ 81844 w 198261"/>
                <a:gd name="connsiteY1" fmla="*/ 81139 h 594077"/>
                <a:gd name="connsiteX2" fmla="*/ 94544 w 198261"/>
                <a:gd name="connsiteY2" fmla="*/ 153106 h 594077"/>
                <a:gd name="connsiteX3" fmla="*/ 136878 w 198261"/>
                <a:gd name="connsiteY3" fmla="*/ 229306 h 594077"/>
                <a:gd name="connsiteX4" fmla="*/ 162278 w 198261"/>
                <a:gd name="connsiteY4" fmla="*/ 407106 h 594077"/>
                <a:gd name="connsiteX5" fmla="*/ 196144 w 198261"/>
                <a:gd name="connsiteY5" fmla="*/ 567972 h 594077"/>
                <a:gd name="connsiteX6" fmla="*/ 174978 w 198261"/>
                <a:gd name="connsiteY6" fmla="*/ 563739 h 594077"/>
                <a:gd name="connsiteX7" fmla="*/ 107244 w 198261"/>
                <a:gd name="connsiteY7" fmla="*/ 491772 h 594077"/>
                <a:gd name="connsiteX8" fmla="*/ 47978 w 198261"/>
                <a:gd name="connsiteY8" fmla="*/ 369006 h 594077"/>
                <a:gd name="connsiteX9" fmla="*/ 18344 w 198261"/>
                <a:gd name="connsiteY9" fmla="*/ 237772 h 594077"/>
                <a:gd name="connsiteX10" fmla="*/ 1411 w 198261"/>
                <a:gd name="connsiteY10" fmla="*/ 136172 h 594077"/>
                <a:gd name="connsiteX11" fmla="*/ 39511 w 198261"/>
                <a:gd name="connsiteY11" fmla="*/ 9172 h 59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261" h="594077">
                  <a:moveTo>
                    <a:pt x="39511" y="9172"/>
                  </a:moveTo>
                  <a:cubicBezTo>
                    <a:pt x="52916" y="0"/>
                    <a:pt x="72672" y="57150"/>
                    <a:pt x="81844" y="81139"/>
                  </a:cubicBezTo>
                  <a:cubicBezTo>
                    <a:pt x="91016" y="105128"/>
                    <a:pt x="85372" y="128412"/>
                    <a:pt x="94544" y="153106"/>
                  </a:cubicBezTo>
                  <a:cubicBezTo>
                    <a:pt x="103716" y="177800"/>
                    <a:pt x="125589" y="186973"/>
                    <a:pt x="136878" y="229306"/>
                  </a:cubicBezTo>
                  <a:cubicBezTo>
                    <a:pt x="148167" y="271639"/>
                    <a:pt x="152400" y="350662"/>
                    <a:pt x="162278" y="407106"/>
                  </a:cubicBezTo>
                  <a:cubicBezTo>
                    <a:pt x="172156" y="463550"/>
                    <a:pt x="194027" y="541867"/>
                    <a:pt x="196144" y="567972"/>
                  </a:cubicBezTo>
                  <a:cubicBezTo>
                    <a:pt x="198261" y="594077"/>
                    <a:pt x="189795" y="576439"/>
                    <a:pt x="174978" y="563739"/>
                  </a:cubicBezTo>
                  <a:cubicBezTo>
                    <a:pt x="160161" y="551039"/>
                    <a:pt x="128411" y="524227"/>
                    <a:pt x="107244" y="491772"/>
                  </a:cubicBezTo>
                  <a:cubicBezTo>
                    <a:pt x="86077" y="459317"/>
                    <a:pt x="62795" y="411339"/>
                    <a:pt x="47978" y="369006"/>
                  </a:cubicBezTo>
                  <a:cubicBezTo>
                    <a:pt x="33161" y="326673"/>
                    <a:pt x="26105" y="276578"/>
                    <a:pt x="18344" y="237772"/>
                  </a:cubicBezTo>
                  <a:cubicBezTo>
                    <a:pt x="10583" y="198966"/>
                    <a:pt x="0" y="171450"/>
                    <a:pt x="1411" y="136172"/>
                  </a:cubicBezTo>
                  <a:cubicBezTo>
                    <a:pt x="2822" y="100894"/>
                    <a:pt x="26106" y="18344"/>
                    <a:pt x="39511" y="9172"/>
                  </a:cubicBezTo>
                  <a:close/>
                </a:path>
              </a:pathLst>
            </a:custGeom>
            <a:solidFill>
              <a:srgbClr val="800EBC">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4484512" y="4480278"/>
              <a:ext cx="884766" cy="898877"/>
            </a:xfrm>
            <a:custGeom>
              <a:avLst/>
              <a:gdLst>
                <a:gd name="connsiteX0" fmla="*/ 857955 w 884766"/>
                <a:gd name="connsiteY0" fmla="*/ 879122 h 898877"/>
                <a:gd name="connsiteX1" fmla="*/ 832555 w 884766"/>
                <a:gd name="connsiteY1" fmla="*/ 832555 h 898877"/>
                <a:gd name="connsiteX2" fmla="*/ 862188 w 884766"/>
                <a:gd name="connsiteY2" fmla="*/ 794455 h 898877"/>
                <a:gd name="connsiteX3" fmla="*/ 883355 w 884766"/>
                <a:gd name="connsiteY3" fmla="*/ 718255 h 898877"/>
                <a:gd name="connsiteX4" fmla="*/ 870655 w 884766"/>
                <a:gd name="connsiteY4" fmla="*/ 654755 h 898877"/>
                <a:gd name="connsiteX5" fmla="*/ 879121 w 884766"/>
                <a:gd name="connsiteY5" fmla="*/ 603955 h 898877"/>
                <a:gd name="connsiteX6" fmla="*/ 849488 w 884766"/>
                <a:gd name="connsiteY6" fmla="*/ 519289 h 898877"/>
                <a:gd name="connsiteX7" fmla="*/ 815621 w 884766"/>
                <a:gd name="connsiteY7" fmla="*/ 426155 h 898877"/>
                <a:gd name="connsiteX8" fmla="*/ 764821 w 884766"/>
                <a:gd name="connsiteY8" fmla="*/ 324555 h 898877"/>
                <a:gd name="connsiteX9" fmla="*/ 764821 w 884766"/>
                <a:gd name="connsiteY9" fmla="*/ 218722 h 898877"/>
                <a:gd name="connsiteX10" fmla="*/ 718255 w 884766"/>
                <a:gd name="connsiteY10" fmla="*/ 117122 h 898877"/>
                <a:gd name="connsiteX11" fmla="*/ 667455 w 884766"/>
                <a:gd name="connsiteY11" fmla="*/ 15522 h 898877"/>
                <a:gd name="connsiteX12" fmla="*/ 629355 w 884766"/>
                <a:gd name="connsiteY12" fmla="*/ 23989 h 898877"/>
                <a:gd name="connsiteX13" fmla="*/ 599721 w 884766"/>
                <a:gd name="connsiteY13" fmla="*/ 104422 h 898877"/>
                <a:gd name="connsiteX14" fmla="*/ 625121 w 884766"/>
                <a:gd name="connsiteY14" fmla="*/ 150989 h 898877"/>
                <a:gd name="connsiteX15" fmla="*/ 599721 w 884766"/>
                <a:gd name="connsiteY15" fmla="*/ 206022 h 898877"/>
                <a:gd name="connsiteX16" fmla="*/ 582788 w 884766"/>
                <a:gd name="connsiteY16" fmla="*/ 239889 h 898877"/>
                <a:gd name="connsiteX17" fmla="*/ 548921 w 884766"/>
                <a:gd name="connsiteY17" fmla="*/ 256822 h 898877"/>
                <a:gd name="connsiteX18" fmla="*/ 506588 w 884766"/>
                <a:gd name="connsiteY18" fmla="*/ 333022 h 898877"/>
                <a:gd name="connsiteX19" fmla="*/ 472721 w 884766"/>
                <a:gd name="connsiteY19" fmla="*/ 430389 h 898877"/>
                <a:gd name="connsiteX20" fmla="*/ 400755 w 884766"/>
                <a:gd name="connsiteY20" fmla="*/ 523522 h 898877"/>
                <a:gd name="connsiteX21" fmla="*/ 286455 w 884766"/>
                <a:gd name="connsiteY21" fmla="*/ 587022 h 898877"/>
                <a:gd name="connsiteX22" fmla="*/ 214488 w 884766"/>
                <a:gd name="connsiteY22" fmla="*/ 625122 h 898877"/>
                <a:gd name="connsiteX23" fmla="*/ 146755 w 884766"/>
                <a:gd name="connsiteY23" fmla="*/ 625122 h 898877"/>
                <a:gd name="connsiteX24" fmla="*/ 66321 w 884766"/>
                <a:gd name="connsiteY24" fmla="*/ 587022 h 898877"/>
                <a:gd name="connsiteX25" fmla="*/ 23988 w 884766"/>
                <a:gd name="connsiteY25" fmla="*/ 646289 h 898877"/>
                <a:gd name="connsiteX26" fmla="*/ 7055 w 884766"/>
                <a:gd name="connsiteY26" fmla="*/ 735189 h 898877"/>
                <a:gd name="connsiteX27" fmla="*/ 66321 w 884766"/>
                <a:gd name="connsiteY27" fmla="*/ 697089 h 898877"/>
                <a:gd name="connsiteX28" fmla="*/ 129821 w 884766"/>
                <a:gd name="connsiteY28" fmla="*/ 675922 h 898877"/>
                <a:gd name="connsiteX29" fmla="*/ 256821 w 884766"/>
                <a:gd name="connsiteY29" fmla="*/ 697089 h 898877"/>
                <a:gd name="connsiteX30" fmla="*/ 375355 w 884766"/>
                <a:gd name="connsiteY30" fmla="*/ 709789 h 898877"/>
                <a:gd name="connsiteX31" fmla="*/ 587021 w 884766"/>
                <a:gd name="connsiteY31" fmla="*/ 773289 h 898877"/>
                <a:gd name="connsiteX32" fmla="*/ 680155 w 884766"/>
                <a:gd name="connsiteY32" fmla="*/ 866422 h 898877"/>
                <a:gd name="connsiteX33" fmla="*/ 756355 w 884766"/>
                <a:gd name="connsiteY33" fmla="*/ 896055 h 898877"/>
                <a:gd name="connsiteX34" fmla="*/ 857955 w 884766"/>
                <a:gd name="connsiteY34" fmla="*/ 879122 h 89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84766" h="898877">
                  <a:moveTo>
                    <a:pt x="857955" y="879122"/>
                  </a:moveTo>
                  <a:cubicBezTo>
                    <a:pt x="870655" y="868539"/>
                    <a:pt x="831850" y="846666"/>
                    <a:pt x="832555" y="832555"/>
                  </a:cubicBezTo>
                  <a:cubicBezTo>
                    <a:pt x="833261" y="818444"/>
                    <a:pt x="853721" y="813505"/>
                    <a:pt x="862188" y="794455"/>
                  </a:cubicBezTo>
                  <a:cubicBezTo>
                    <a:pt x="870655" y="775405"/>
                    <a:pt x="881944" y="741538"/>
                    <a:pt x="883355" y="718255"/>
                  </a:cubicBezTo>
                  <a:cubicBezTo>
                    <a:pt x="884766" y="694972"/>
                    <a:pt x="871361" y="673805"/>
                    <a:pt x="870655" y="654755"/>
                  </a:cubicBezTo>
                  <a:cubicBezTo>
                    <a:pt x="869949" y="635705"/>
                    <a:pt x="882649" y="626533"/>
                    <a:pt x="879121" y="603955"/>
                  </a:cubicBezTo>
                  <a:cubicBezTo>
                    <a:pt x="875593" y="581377"/>
                    <a:pt x="860071" y="548922"/>
                    <a:pt x="849488" y="519289"/>
                  </a:cubicBezTo>
                  <a:cubicBezTo>
                    <a:pt x="838905" y="489656"/>
                    <a:pt x="829732" y="458611"/>
                    <a:pt x="815621" y="426155"/>
                  </a:cubicBezTo>
                  <a:cubicBezTo>
                    <a:pt x="801510" y="393699"/>
                    <a:pt x="773288" y="359127"/>
                    <a:pt x="764821" y="324555"/>
                  </a:cubicBezTo>
                  <a:cubicBezTo>
                    <a:pt x="756354" y="289983"/>
                    <a:pt x="772582" y="253294"/>
                    <a:pt x="764821" y="218722"/>
                  </a:cubicBezTo>
                  <a:cubicBezTo>
                    <a:pt x="757060" y="184150"/>
                    <a:pt x="734483" y="150989"/>
                    <a:pt x="718255" y="117122"/>
                  </a:cubicBezTo>
                  <a:cubicBezTo>
                    <a:pt x="702027" y="83255"/>
                    <a:pt x="682272" y="31044"/>
                    <a:pt x="667455" y="15522"/>
                  </a:cubicBezTo>
                  <a:cubicBezTo>
                    <a:pt x="652638" y="0"/>
                    <a:pt x="640644" y="9172"/>
                    <a:pt x="629355" y="23989"/>
                  </a:cubicBezTo>
                  <a:cubicBezTo>
                    <a:pt x="618066" y="38806"/>
                    <a:pt x="600427" y="83255"/>
                    <a:pt x="599721" y="104422"/>
                  </a:cubicBezTo>
                  <a:cubicBezTo>
                    <a:pt x="599015" y="125589"/>
                    <a:pt x="625121" y="134056"/>
                    <a:pt x="625121" y="150989"/>
                  </a:cubicBezTo>
                  <a:cubicBezTo>
                    <a:pt x="625121" y="167922"/>
                    <a:pt x="606776" y="191205"/>
                    <a:pt x="599721" y="206022"/>
                  </a:cubicBezTo>
                  <a:cubicBezTo>
                    <a:pt x="592666" y="220839"/>
                    <a:pt x="591255" y="231422"/>
                    <a:pt x="582788" y="239889"/>
                  </a:cubicBezTo>
                  <a:cubicBezTo>
                    <a:pt x="574321" y="248356"/>
                    <a:pt x="561621" y="241300"/>
                    <a:pt x="548921" y="256822"/>
                  </a:cubicBezTo>
                  <a:cubicBezTo>
                    <a:pt x="536221" y="272344"/>
                    <a:pt x="519288" y="304094"/>
                    <a:pt x="506588" y="333022"/>
                  </a:cubicBezTo>
                  <a:cubicBezTo>
                    <a:pt x="493888" y="361950"/>
                    <a:pt x="490360" y="398639"/>
                    <a:pt x="472721" y="430389"/>
                  </a:cubicBezTo>
                  <a:cubicBezTo>
                    <a:pt x="455082" y="462139"/>
                    <a:pt x="431799" y="497417"/>
                    <a:pt x="400755" y="523522"/>
                  </a:cubicBezTo>
                  <a:cubicBezTo>
                    <a:pt x="369711" y="549627"/>
                    <a:pt x="317499" y="570089"/>
                    <a:pt x="286455" y="587022"/>
                  </a:cubicBezTo>
                  <a:cubicBezTo>
                    <a:pt x="255411" y="603955"/>
                    <a:pt x="237771" y="618772"/>
                    <a:pt x="214488" y="625122"/>
                  </a:cubicBezTo>
                  <a:cubicBezTo>
                    <a:pt x="191205" y="631472"/>
                    <a:pt x="171450" y="631472"/>
                    <a:pt x="146755" y="625122"/>
                  </a:cubicBezTo>
                  <a:cubicBezTo>
                    <a:pt x="122060" y="618772"/>
                    <a:pt x="86782" y="583494"/>
                    <a:pt x="66321" y="587022"/>
                  </a:cubicBezTo>
                  <a:cubicBezTo>
                    <a:pt x="45860" y="590550"/>
                    <a:pt x="33866" y="621595"/>
                    <a:pt x="23988" y="646289"/>
                  </a:cubicBezTo>
                  <a:cubicBezTo>
                    <a:pt x="14110" y="670983"/>
                    <a:pt x="0" y="726722"/>
                    <a:pt x="7055" y="735189"/>
                  </a:cubicBezTo>
                  <a:cubicBezTo>
                    <a:pt x="14111" y="743656"/>
                    <a:pt x="45860" y="706967"/>
                    <a:pt x="66321" y="697089"/>
                  </a:cubicBezTo>
                  <a:cubicBezTo>
                    <a:pt x="86782" y="687211"/>
                    <a:pt x="98071" y="675922"/>
                    <a:pt x="129821" y="675922"/>
                  </a:cubicBezTo>
                  <a:cubicBezTo>
                    <a:pt x="161571" y="675922"/>
                    <a:pt x="215899" y="691445"/>
                    <a:pt x="256821" y="697089"/>
                  </a:cubicBezTo>
                  <a:cubicBezTo>
                    <a:pt x="297743" y="702733"/>
                    <a:pt x="320322" y="697089"/>
                    <a:pt x="375355" y="709789"/>
                  </a:cubicBezTo>
                  <a:cubicBezTo>
                    <a:pt x="430388" y="722489"/>
                    <a:pt x="536221" y="747184"/>
                    <a:pt x="587021" y="773289"/>
                  </a:cubicBezTo>
                  <a:cubicBezTo>
                    <a:pt x="637821" y="799394"/>
                    <a:pt x="651933" y="845961"/>
                    <a:pt x="680155" y="866422"/>
                  </a:cubicBezTo>
                  <a:cubicBezTo>
                    <a:pt x="708377" y="886883"/>
                    <a:pt x="726016" y="893233"/>
                    <a:pt x="756355" y="896055"/>
                  </a:cubicBezTo>
                  <a:cubicBezTo>
                    <a:pt x="786694" y="898877"/>
                    <a:pt x="845255" y="889705"/>
                    <a:pt x="857955" y="879122"/>
                  </a:cubicBezTo>
                  <a:close/>
                </a:path>
              </a:pathLst>
            </a:custGeom>
            <a:solidFill>
              <a:srgbClr val="800EBC">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2755194" y="4251678"/>
              <a:ext cx="256117" cy="780344"/>
            </a:xfrm>
            <a:custGeom>
              <a:avLst/>
              <a:gdLst>
                <a:gd name="connsiteX0" fmla="*/ 47273 w 256117"/>
                <a:gd name="connsiteY0" fmla="*/ 11289 h 780344"/>
                <a:gd name="connsiteX1" fmla="*/ 9173 w 256117"/>
                <a:gd name="connsiteY1" fmla="*/ 53622 h 780344"/>
                <a:gd name="connsiteX2" fmla="*/ 4939 w 256117"/>
                <a:gd name="connsiteY2" fmla="*/ 214489 h 780344"/>
                <a:gd name="connsiteX3" fmla="*/ 38806 w 256117"/>
                <a:gd name="connsiteY3" fmla="*/ 426155 h 780344"/>
                <a:gd name="connsiteX4" fmla="*/ 119239 w 256117"/>
                <a:gd name="connsiteY4" fmla="*/ 591255 h 780344"/>
                <a:gd name="connsiteX5" fmla="*/ 148873 w 256117"/>
                <a:gd name="connsiteY5" fmla="*/ 675922 h 780344"/>
                <a:gd name="connsiteX6" fmla="*/ 233539 w 256117"/>
                <a:gd name="connsiteY6" fmla="*/ 777522 h 780344"/>
                <a:gd name="connsiteX7" fmla="*/ 254706 w 256117"/>
                <a:gd name="connsiteY7" fmla="*/ 692855 h 780344"/>
                <a:gd name="connsiteX8" fmla="*/ 242006 w 256117"/>
                <a:gd name="connsiteY8" fmla="*/ 472722 h 780344"/>
                <a:gd name="connsiteX9" fmla="*/ 174273 w 256117"/>
                <a:gd name="connsiteY9" fmla="*/ 299155 h 780344"/>
                <a:gd name="connsiteX10" fmla="*/ 81139 w 256117"/>
                <a:gd name="connsiteY10" fmla="*/ 121355 h 780344"/>
                <a:gd name="connsiteX11" fmla="*/ 47273 w 256117"/>
                <a:gd name="connsiteY11" fmla="*/ 11289 h 78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17" h="780344">
                  <a:moveTo>
                    <a:pt x="47273" y="11289"/>
                  </a:moveTo>
                  <a:cubicBezTo>
                    <a:pt x="35279" y="0"/>
                    <a:pt x="16229" y="19755"/>
                    <a:pt x="9173" y="53622"/>
                  </a:cubicBezTo>
                  <a:cubicBezTo>
                    <a:pt x="2117" y="87489"/>
                    <a:pt x="0" y="152400"/>
                    <a:pt x="4939" y="214489"/>
                  </a:cubicBezTo>
                  <a:cubicBezTo>
                    <a:pt x="9878" y="276578"/>
                    <a:pt x="19756" y="363361"/>
                    <a:pt x="38806" y="426155"/>
                  </a:cubicBezTo>
                  <a:cubicBezTo>
                    <a:pt x="57856" y="488949"/>
                    <a:pt x="100895" y="549627"/>
                    <a:pt x="119239" y="591255"/>
                  </a:cubicBezTo>
                  <a:cubicBezTo>
                    <a:pt x="137583" y="632883"/>
                    <a:pt x="129823" y="644878"/>
                    <a:pt x="148873" y="675922"/>
                  </a:cubicBezTo>
                  <a:cubicBezTo>
                    <a:pt x="167923" y="706966"/>
                    <a:pt x="215900" y="774700"/>
                    <a:pt x="233539" y="777522"/>
                  </a:cubicBezTo>
                  <a:cubicBezTo>
                    <a:pt x="251178" y="780344"/>
                    <a:pt x="253295" y="743655"/>
                    <a:pt x="254706" y="692855"/>
                  </a:cubicBezTo>
                  <a:cubicBezTo>
                    <a:pt x="256117" y="642055"/>
                    <a:pt x="255412" y="538339"/>
                    <a:pt x="242006" y="472722"/>
                  </a:cubicBezTo>
                  <a:cubicBezTo>
                    <a:pt x="228601" y="407105"/>
                    <a:pt x="201084" y="357716"/>
                    <a:pt x="174273" y="299155"/>
                  </a:cubicBezTo>
                  <a:cubicBezTo>
                    <a:pt x="147462" y="240594"/>
                    <a:pt x="101600" y="168627"/>
                    <a:pt x="81139" y="121355"/>
                  </a:cubicBezTo>
                  <a:cubicBezTo>
                    <a:pt x="60678" y="74083"/>
                    <a:pt x="59267" y="22578"/>
                    <a:pt x="47273" y="11289"/>
                  </a:cubicBezTo>
                  <a:close/>
                </a:path>
              </a:pathLst>
            </a:custGeom>
            <a:solidFill>
              <a:srgbClr val="800EBC">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2" name="TextBox 21"/>
          <p:cNvSpPr txBox="1"/>
          <p:nvPr/>
        </p:nvSpPr>
        <p:spPr>
          <a:xfrm>
            <a:off x="2915356" y="4110946"/>
            <a:ext cx="1340556" cy="369332"/>
          </a:xfrm>
          <a:prstGeom prst="rect">
            <a:avLst/>
          </a:prstGeom>
          <a:noFill/>
        </p:spPr>
        <p:txBody>
          <a:bodyPr wrap="square" rtlCol="0">
            <a:spAutoFit/>
          </a:bodyPr>
          <a:lstStyle/>
          <a:p>
            <a:pPr algn="ctr"/>
            <a:r>
              <a:rPr lang="en-US" b="1" dirty="0" smtClean="0"/>
              <a:t>Posterior</a:t>
            </a:r>
            <a:endParaRPr lang="en-US" b="1" dirty="0"/>
          </a:p>
        </p:txBody>
      </p:sp>
      <p:sp>
        <p:nvSpPr>
          <p:cNvPr id="23" name="TextBox 22"/>
          <p:cNvSpPr txBox="1"/>
          <p:nvPr/>
        </p:nvSpPr>
        <p:spPr>
          <a:xfrm>
            <a:off x="0" y="4110946"/>
            <a:ext cx="1340556" cy="369332"/>
          </a:xfrm>
          <a:prstGeom prst="rect">
            <a:avLst/>
          </a:prstGeom>
          <a:noFill/>
        </p:spPr>
        <p:txBody>
          <a:bodyPr wrap="square" rtlCol="0">
            <a:spAutoFit/>
          </a:bodyPr>
          <a:lstStyle/>
          <a:p>
            <a:pPr algn="ctr"/>
            <a:r>
              <a:rPr lang="en-US" b="1" dirty="0" smtClean="0"/>
              <a:t>Medial</a:t>
            </a:r>
            <a:endParaRPr lang="en-US" b="1" dirty="0"/>
          </a:p>
        </p:txBody>
      </p:sp>
      <p:sp>
        <p:nvSpPr>
          <p:cNvPr id="24" name="TextBox 23"/>
          <p:cNvSpPr txBox="1"/>
          <p:nvPr/>
        </p:nvSpPr>
        <p:spPr>
          <a:xfrm>
            <a:off x="7391400" y="4099560"/>
            <a:ext cx="1340556" cy="369332"/>
          </a:xfrm>
          <a:prstGeom prst="rect">
            <a:avLst/>
          </a:prstGeom>
          <a:noFill/>
        </p:spPr>
        <p:txBody>
          <a:bodyPr wrap="square" rtlCol="0">
            <a:spAutoFit/>
          </a:bodyPr>
          <a:lstStyle/>
          <a:p>
            <a:pPr algn="ctr"/>
            <a:r>
              <a:rPr lang="en-US" b="1" dirty="0" smtClean="0"/>
              <a:t>Lateral</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2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3810000" y="-408028"/>
            <a:ext cx="4876800" cy="4370428"/>
          </a:xfrm>
          <a:prstGeom prst="rect">
            <a:avLst/>
          </a:prstGeom>
          <a:noFill/>
        </p:spPr>
        <p:txBody>
          <a:bodyPr wrap="square" rtlCol="0">
            <a:spAutoFit/>
          </a:bodyPr>
          <a:lstStyle/>
          <a:p>
            <a:endParaRPr lang="en-US" sz="1600" b="1" dirty="0" smtClean="0">
              <a:solidFill>
                <a:srgbClr val="0070C0"/>
              </a:solidFill>
            </a:endParaRPr>
          </a:p>
          <a:p>
            <a:r>
              <a:rPr lang="en-US" sz="2400" b="1" dirty="0" smtClean="0">
                <a:solidFill>
                  <a:srgbClr val="0070C0"/>
                </a:solidFill>
              </a:rPr>
              <a:t>             </a:t>
            </a:r>
          </a:p>
          <a:p>
            <a:r>
              <a:rPr lang="en-US" sz="4000" b="1" dirty="0" smtClean="0">
                <a:solidFill>
                  <a:srgbClr val="0070C0"/>
                </a:solidFill>
              </a:rPr>
              <a:t>			</a:t>
            </a:r>
            <a:r>
              <a:rPr lang="en-US" sz="4000" b="1" dirty="0" smtClean="0">
                <a:solidFill>
                  <a:srgbClr val="00BA00"/>
                </a:solidFill>
              </a:rPr>
              <a:t>The Foot</a:t>
            </a:r>
          </a:p>
          <a:p>
            <a:endParaRPr lang="en-US" dirty="0" smtClean="0">
              <a:solidFill>
                <a:srgbClr val="0070C0"/>
              </a:solidFill>
            </a:endParaRPr>
          </a:p>
          <a:p>
            <a:r>
              <a:rPr lang="en-US" dirty="0" smtClean="0"/>
              <a:t>The foot is the most weight baring region of the entire body and is constructed in a way to withstand a great amount of pressure as well as allow for balance while standing or walking.</a:t>
            </a:r>
          </a:p>
          <a:p>
            <a:endParaRPr lang="en-US" dirty="0" smtClean="0"/>
          </a:p>
          <a:p>
            <a:r>
              <a:rPr lang="en-US" dirty="0" smtClean="0"/>
              <a:t>The foot is divided into thee sections, the tarsus, metatarsus and forefoot.  These bones are analogues to the carpal bones, metacarpals and phalanges of the hand. </a:t>
            </a:r>
          </a:p>
          <a:p>
            <a:endParaRPr lang="en-US" dirty="0" smtClean="0"/>
          </a:p>
        </p:txBody>
      </p:sp>
      <p:pic>
        <p:nvPicPr>
          <p:cNvPr id="5" name="Picture 4" descr="Fig._24.1_A-3.jpg"/>
          <p:cNvPicPr>
            <a:picLocks noChangeAspect="1"/>
          </p:cNvPicPr>
          <p:nvPr/>
        </p:nvPicPr>
        <p:blipFill>
          <a:blip r:embed="rId2"/>
          <a:srcRect l="28049" t="-1220" r="29268"/>
          <a:stretch>
            <a:fillRect/>
          </a:stretch>
        </p:blipFill>
        <p:spPr>
          <a:xfrm>
            <a:off x="914400" y="228600"/>
            <a:ext cx="2667000" cy="6324600"/>
          </a:xfrm>
          <a:prstGeom prst="rect">
            <a:avLst/>
          </a:prstGeom>
        </p:spPr>
      </p:pic>
      <p:sp>
        <p:nvSpPr>
          <p:cNvPr id="7" name="Freeform 6"/>
          <p:cNvSpPr/>
          <p:nvPr/>
        </p:nvSpPr>
        <p:spPr>
          <a:xfrm>
            <a:off x="-4343400" y="914400"/>
            <a:ext cx="687799" cy="2353147"/>
          </a:xfrm>
          <a:custGeom>
            <a:avLst/>
            <a:gdLst>
              <a:gd name="connsiteX0" fmla="*/ 135636 w 525780"/>
              <a:gd name="connsiteY0" fmla="*/ 42672 h 2580132"/>
              <a:gd name="connsiteX1" fmla="*/ 53340 w 525780"/>
              <a:gd name="connsiteY1" fmla="*/ 60960 h 2580132"/>
              <a:gd name="connsiteX2" fmla="*/ 7620 w 525780"/>
              <a:gd name="connsiteY2" fmla="*/ 97536 h 2580132"/>
              <a:gd name="connsiteX3" fmla="*/ 7620 w 525780"/>
              <a:gd name="connsiteY3" fmla="*/ 188976 h 2580132"/>
              <a:gd name="connsiteX4" fmla="*/ 25908 w 525780"/>
              <a:gd name="connsiteY4" fmla="*/ 262128 h 2580132"/>
              <a:gd name="connsiteX5" fmla="*/ 53340 w 525780"/>
              <a:gd name="connsiteY5" fmla="*/ 326136 h 2580132"/>
              <a:gd name="connsiteX6" fmla="*/ 80772 w 525780"/>
              <a:gd name="connsiteY6" fmla="*/ 563880 h 2580132"/>
              <a:gd name="connsiteX7" fmla="*/ 126492 w 525780"/>
              <a:gd name="connsiteY7" fmla="*/ 1149096 h 2580132"/>
              <a:gd name="connsiteX8" fmla="*/ 163068 w 525780"/>
              <a:gd name="connsiteY8" fmla="*/ 1652016 h 2580132"/>
              <a:gd name="connsiteX9" fmla="*/ 153924 w 525780"/>
              <a:gd name="connsiteY9" fmla="*/ 2026920 h 2580132"/>
              <a:gd name="connsiteX10" fmla="*/ 80772 w 525780"/>
              <a:gd name="connsiteY10" fmla="*/ 2209800 h 2580132"/>
              <a:gd name="connsiteX11" fmla="*/ 53340 w 525780"/>
              <a:gd name="connsiteY11" fmla="*/ 2337816 h 2580132"/>
              <a:gd name="connsiteX12" fmla="*/ 80772 w 525780"/>
              <a:gd name="connsiteY12" fmla="*/ 2520696 h 2580132"/>
              <a:gd name="connsiteX13" fmla="*/ 281940 w 525780"/>
              <a:gd name="connsiteY13" fmla="*/ 2484120 h 2580132"/>
              <a:gd name="connsiteX14" fmla="*/ 419100 w 525780"/>
              <a:gd name="connsiteY14" fmla="*/ 2575560 h 2580132"/>
              <a:gd name="connsiteX15" fmla="*/ 409956 w 525780"/>
              <a:gd name="connsiteY15" fmla="*/ 2456688 h 2580132"/>
              <a:gd name="connsiteX16" fmla="*/ 510540 w 525780"/>
              <a:gd name="connsiteY16" fmla="*/ 2410968 h 2580132"/>
              <a:gd name="connsiteX17" fmla="*/ 501396 w 525780"/>
              <a:gd name="connsiteY17" fmla="*/ 2328672 h 2580132"/>
              <a:gd name="connsiteX18" fmla="*/ 473964 w 525780"/>
              <a:gd name="connsiteY18" fmla="*/ 2273808 h 2580132"/>
              <a:gd name="connsiteX19" fmla="*/ 428244 w 525780"/>
              <a:gd name="connsiteY19" fmla="*/ 2209800 h 2580132"/>
              <a:gd name="connsiteX20" fmla="*/ 355092 w 525780"/>
              <a:gd name="connsiteY20" fmla="*/ 2081784 h 2580132"/>
              <a:gd name="connsiteX21" fmla="*/ 336804 w 525780"/>
              <a:gd name="connsiteY21" fmla="*/ 1752600 h 2580132"/>
              <a:gd name="connsiteX22" fmla="*/ 309372 w 525780"/>
              <a:gd name="connsiteY22" fmla="*/ 1240536 h 2580132"/>
              <a:gd name="connsiteX23" fmla="*/ 272796 w 525780"/>
              <a:gd name="connsiteY23" fmla="*/ 573024 h 2580132"/>
              <a:gd name="connsiteX24" fmla="*/ 281940 w 525780"/>
              <a:gd name="connsiteY24" fmla="*/ 390144 h 2580132"/>
              <a:gd name="connsiteX25" fmla="*/ 345948 w 525780"/>
              <a:gd name="connsiteY25" fmla="*/ 280416 h 2580132"/>
              <a:gd name="connsiteX26" fmla="*/ 382524 w 525780"/>
              <a:gd name="connsiteY26" fmla="*/ 198120 h 2580132"/>
              <a:gd name="connsiteX27" fmla="*/ 364236 w 525780"/>
              <a:gd name="connsiteY27" fmla="*/ 97536 h 2580132"/>
              <a:gd name="connsiteX28" fmla="*/ 281940 w 525780"/>
              <a:gd name="connsiteY28" fmla="*/ 15240 h 2580132"/>
              <a:gd name="connsiteX29" fmla="*/ 227076 w 525780"/>
              <a:gd name="connsiteY29" fmla="*/ 6096 h 2580132"/>
              <a:gd name="connsiteX30" fmla="*/ 135636 w 525780"/>
              <a:gd name="connsiteY30" fmla="*/ 42672 h 2580132"/>
              <a:gd name="connsiteX0" fmla="*/ 134814 w 524958"/>
              <a:gd name="connsiteY0" fmla="*/ 42672 h 2580132"/>
              <a:gd name="connsiteX1" fmla="*/ 52518 w 524958"/>
              <a:gd name="connsiteY1" fmla="*/ 60960 h 2580132"/>
              <a:gd name="connsiteX2" fmla="*/ 65875 w 524958"/>
              <a:gd name="connsiteY2" fmla="*/ 254573 h 2580132"/>
              <a:gd name="connsiteX3" fmla="*/ 6798 w 524958"/>
              <a:gd name="connsiteY3" fmla="*/ 188976 h 2580132"/>
              <a:gd name="connsiteX4" fmla="*/ 25086 w 524958"/>
              <a:gd name="connsiteY4" fmla="*/ 262128 h 2580132"/>
              <a:gd name="connsiteX5" fmla="*/ 52518 w 524958"/>
              <a:gd name="connsiteY5" fmla="*/ 326136 h 2580132"/>
              <a:gd name="connsiteX6" fmla="*/ 79950 w 524958"/>
              <a:gd name="connsiteY6" fmla="*/ 563880 h 2580132"/>
              <a:gd name="connsiteX7" fmla="*/ 125670 w 524958"/>
              <a:gd name="connsiteY7" fmla="*/ 1149096 h 2580132"/>
              <a:gd name="connsiteX8" fmla="*/ 162246 w 524958"/>
              <a:gd name="connsiteY8" fmla="*/ 1652016 h 2580132"/>
              <a:gd name="connsiteX9" fmla="*/ 153102 w 524958"/>
              <a:gd name="connsiteY9" fmla="*/ 2026920 h 2580132"/>
              <a:gd name="connsiteX10" fmla="*/ 79950 w 524958"/>
              <a:gd name="connsiteY10" fmla="*/ 2209800 h 2580132"/>
              <a:gd name="connsiteX11" fmla="*/ 52518 w 524958"/>
              <a:gd name="connsiteY11" fmla="*/ 2337816 h 2580132"/>
              <a:gd name="connsiteX12" fmla="*/ 79950 w 524958"/>
              <a:gd name="connsiteY12" fmla="*/ 2520696 h 2580132"/>
              <a:gd name="connsiteX13" fmla="*/ 281118 w 524958"/>
              <a:gd name="connsiteY13" fmla="*/ 2484120 h 2580132"/>
              <a:gd name="connsiteX14" fmla="*/ 418278 w 524958"/>
              <a:gd name="connsiteY14" fmla="*/ 2575560 h 2580132"/>
              <a:gd name="connsiteX15" fmla="*/ 409134 w 524958"/>
              <a:gd name="connsiteY15" fmla="*/ 2456688 h 2580132"/>
              <a:gd name="connsiteX16" fmla="*/ 509718 w 524958"/>
              <a:gd name="connsiteY16" fmla="*/ 2410968 h 2580132"/>
              <a:gd name="connsiteX17" fmla="*/ 500574 w 524958"/>
              <a:gd name="connsiteY17" fmla="*/ 2328672 h 2580132"/>
              <a:gd name="connsiteX18" fmla="*/ 473142 w 524958"/>
              <a:gd name="connsiteY18" fmla="*/ 2273808 h 2580132"/>
              <a:gd name="connsiteX19" fmla="*/ 427422 w 524958"/>
              <a:gd name="connsiteY19" fmla="*/ 2209800 h 2580132"/>
              <a:gd name="connsiteX20" fmla="*/ 354270 w 524958"/>
              <a:gd name="connsiteY20" fmla="*/ 2081784 h 2580132"/>
              <a:gd name="connsiteX21" fmla="*/ 335982 w 524958"/>
              <a:gd name="connsiteY21" fmla="*/ 1752600 h 2580132"/>
              <a:gd name="connsiteX22" fmla="*/ 308550 w 524958"/>
              <a:gd name="connsiteY22" fmla="*/ 1240536 h 2580132"/>
              <a:gd name="connsiteX23" fmla="*/ 271974 w 524958"/>
              <a:gd name="connsiteY23" fmla="*/ 573024 h 2580132"/>
              <a:gd name="connsiteX24" fmla="*/ 281118 w 524958"/>
              <a:gd name="connsiteY24" fmla="*/ 390144 h 2580132"/>
              <a:gd name="connsiteX25" fmla="*/ 345126 w 524958"/>
              <a:gd name="connsiteY25" fmla="*/ 280416 h 2580132"/>
              <a:gd name="connsiteX26" fmla="*/ 381702 w 524958"/>
              <a:gd name="connsiteY26" fmla="*/ 198120 h 2580132"/>
              <a:gd name="connsiteX27" fmla="*/ 363414 w 524958"/>
              <a:gd name="connsiteY27" fmla="*/ 97536 h 2580132"/>
              <a:gd name="connsiteX28" fmla="*/ 281118 w 524958"/>
              <a:gd name="connsiteY28" fmla="*/ 15240 h 2580132"/>
              <a:gd name="connsiteX29" fmla="*/ 226254 w 524958"/>
              <a:gd name="connsiteY29" fmla="*/ 6096 h 2580132"/>
              <a:gd name="connsiteX30" fmla="*/ 134814 w 524958"/>
              <a:gd name="connsiteY30" fmla="*/ 42672 h 2580132"/>
              <a:gd name="connsiteX0" fmla="*/ 134814 w 524958"/>
              <a:gd name="connsiteY0" fmla="*/ 42672 h 2580132"/>
              <a:gd name="connsiteX1" fmla="*/ 111595 w 524958"/>
              <a:gd name="connsiteY1" fmla="*/ 139479 h 2580132"/>
              <a:gd name="connsiteX2" fmla="*/ 65875 w 524958"/>
              <a:gd name="connsiteY2" fmla="*/ 254573 h 2580132"/>
              <a:gd name="connsiteX3" fmla="*/ 6798 w 524958"/>
              <a:gd name="connsiteY3" fmla="*/ 188976 h 2580132"/>
              <a:gd name="connsiteX4" fmla="*/ 25086 w 524958"/>
              <a:gd name="connsiteY4" fmla="*/ 262128 h 2580132"/>
              <a:gd name="connsiteX5" fmla="*/ 52518 w 524958"/>
              <a:gd name="connsiteY5" fmla="*/ 326136 h 2580132"/>
              <a:gd name="connsiteX6" fmla="*/ 79950 w 524958"/>
              <a:gd name="connsiteY6" fmla="*/ 563880 h 2580132"/>
              <a:gd name="connsiteX7" fmla="*/ 125670 w 524958"/>
              <a:gd name="connsiteY7" fmla="*/ 1149096 h 2580132"/>
              <a:gd name="connsiteX8" fmla="*/ 162246 w 524958"/>
              <a:gd name="connsiteY8" fmla="*/ 1652016 h 2580132"/>
              <a:gd name="connsiteX9" fmla="*/ 153102 w 524958"/>
              <a:gd name="connsiteY9" fmla="*/ 2026920 h 2580132"/>
              <a:gd name="connsiteX10" fmla="*/ 79950 w 524958"/>
              <a:gd name="connsiteY10" fmla="*/ 2209800 h 2580132"/>
              <a:gd name="connsiteX11" fmla="*/ 52518 w 524958"/>
              <a:gd name="connsiteY11" fmla="*/ 2337816 h 2580132"/>
              <a:gd name="connsiteX12" fmla="*/ 79950 w 524958"/>
              <a:gd name="connsiteY12" fmla="*/ 2520696 h 2580132"/>
              <a:gd name="connsiteX13" fmla="*/ 281118 w 524958"/>
              <a:gd name="connsiteY13" fmla="*/ 2484120 h 2580132"/>
              <a:gd name="connsiteX14" fmla="*/ 418278 w 524958"/>
              <a:gd name="connsiteY14" fmla="*/ 2575560 h 2580132"/>
              <a:gd name="connsiteX15" fmla="*/ 409134 w 524958"/>
              <a:gd name="connsiteY15" fmla="*/ 2456688 h 2580132"/>
              <a:gd name="connsiteX16" fmla="*/ 509718 w 524958"/>
              <a:gd name="connsiteY16" fmla="*/ 2410968 h 2580132"/>
              <a:gd name="connsiteX17" fmla="*/ 500574 w 524958"/>
              <a:gd name="connsiteY17" fmla="*/ 2328672 h 2580132"/>
              <a:gd name="connsiteX18" fmla="*/ 473142 w 524958"/>
              <a:gd name="connsiteY18" fmla="*/ 2273808 h 2580132"/>
              <a:gd name="connsiteX19" fmla="*/ 427422 w 524958"/>
              <a:gd name="connsiteY19" fmla="*/ 2209800 h 2580132"/>
              <a:gd name="connsiteX20" fmla="*/ 354270 w 524958"/>
              <a:gd name="connsiteY20" fmla="*/ 2081784 h 2580132"/>
              <a:gd name="connsiteX21" fmla="*/ 335982 w 524958"/>
              <a:gd name="connsiteY21" fmla="*/ 1752600 h 2580132"/>
              <a:gd name="connsiteX22" fmla="*/ 308550 w 524958"/>
              <a:gd name="connsiteY22" fmla="*/ 1240536 h 2580132"/>
              <a:gd name="connsiteX23" fmla="*/ 271974 w 524958"/>
              <a:gd name="connsiteY23" fmla="*/ 573024 h 2580132"/>
              <a:gd name="connsiteX24" fmla="*/ 281118 w 524958"/>
              <a:gd name="connsiteY24" fmla="*/ 390144 h 2580132"/>
              <a:gd name="connsiteX25" fmla="*/ 345126 w 524958"/>
              <a:gd name="connsiteY25" fmla="*/ 280416 h 2580132"/>
              <a:gd name="connsiteX26" fmla="*/ 381702 w 524958"/>
              <a:gd name="connsiteY26" fmla="*/ 198120 h 2580132"/>
              <a:gd name="connsiteX27" fmla="*/ 363414 w 524958"/>
              <a:gd name="connsiteY27" fmla="*/ 97536 h 2580132"/>
              <a:gd name="connsiteX28" fmla="*/ 281118 w 524958"/>
              <a:gd name="connsiteY28" fmla="*/ 15240 h 2580132"/>
              <a:gd name="connsiteX29" fmla="*/ 226254 w 524958"/>
              <a:gd name="connsiteY29" fmla="*/ 6096 h 2580132"/>
              <a:gd name="connsiteX30" fmla="*/ 134814 w 524958"/>
              <a:gd name="connsiteY30" fmla="*/ 42672 h 2580132"/>
              <a:gd name="connsiteX0" fmla="*/ 193891 w 524958"/>
              <a:gd name="connsiteY0" fmla="*/ 224359 h 2604781"/>
              <a:gd name="connsiteX1" fmla="*/ 111595 w 524958"/>
              <a:gd name="connsiteY1" fmla="*/ 164128 h 2604781"/>
              <a:gd name="connsiteX2" fmla="*/ 65875 w 524958"/>
              <a:gd name="connsiteY2" fmla="*/ 279222 h 2604781"/>
              <a:gd name="connsiteX3" fmla="*/ 6798 w 524958"/>
              <a:gd name="connsiteY3" fmla="*/ 213625 h 2604781"/>
              <a:gd name="connsiteX4" fmla="*/ 25086 w 524958"/>
              <a:gd name="connsiteY4" fmla="*/ 286777 h 2604781"/>
              <a:gd name="connsiteX5" fmla="*/ 52518 w 524958"/>
              <a:gd name="connsiteY5" fmla="*/ 350785 h 2604781"/>
              <a:gd name="connsiteX6" fmla="*/ 79950 w 524958"/>
              <a:gd name="connsiteY6" fmla="*/ 588529 h 2604781"/>
              <a:gd name="connsiteX7" fmla="*/ 125670 w 524958"/>
              <a:gd name="connsiteY7" fmla="*/ 1173745 h 2604781"/>
              <a:gd name="connsiteX8" fmla="*/ 162246 w 524958"/>
              <a:gd name="connsiteY8" fmla="*/ 1676665 h 2604781"/>
              <a:gd name="connsiteX9" fmla="*/ 153102 w 524958"/>
              <a:gd name="connsiteY9" fmla="*/ 2051569 h 2604781"/>
              <a:gd name="connsiteX10" fmla="*/ 79950 w 524958"/>
              <a:gd name="connsiteY10" fmla="*/ 2234449 h 2604781"/>
              <a:gd name="connsiteX11" fmla="*/ 52518 w 524958"/>
              <a:gd name="connsiteY11" fmla="*/ 2362465 h 2604781"/>
              <a:gd name="connsiteX12" fmla="*/ 79950 w 524958"/>
              <a:gd name="connsiteY12" fmla="*/ 2545345 h 2604781"/>
              <a:gd name="connsiteX13" fmla="*/ 281118 w 524958"/>
              <a:gd name="connsiteY13" fmla="*/ 2508769 h 2604781"/>
              <a:gd name="connsiteX14" fmla="*/ 418278 w 524958"/>
              <a:gd name="connsiteY14" fmla="*/ 2600209 h 2604781"/>
              <a:gd name="connsiteX15" fmla="*/ 409134 w 524958"/>
              <a:gd name="connsiteY15" fmla="*/ 2481337 h 2604781"/>
              <a:gd name="connsiteX16" fmla="*/ 509718 w 524958"/>
              <a:gd name="connsiteY16" fmla="*/ 2435617 h 2604781"/>
              <a:gd name="connsiteX17" fmla="*/ 500574 w 524958"/>
              <a:gd name="connsiteY17" fmla="*/ 2353321 h 2604781"/>
              <a:gd name="connsiteX18" fmla="*/ 473142 w 524958"/>
              <a:gd name="connsiteY18" fmla="*/ 2298457 h 2604781"/>
              <a:gd name="connsiteX19" fmla="*/ 427422 w 524958"/>
              <a:gd name="connsiteY19" fmla="*/ 2234449 h 2604781"/>
              <a:gd name="connsiteX20" fmla="*/ 354270 w 524958"/>
              <a:gd name="connsiteY20" fmla="*/ 2106433 h 2604781"/>
              <a:gd name="connsiteX21" fmla="*/ 335982 w 524958"/>
              <a:gd name="connsiteY21" fmla="*/ 1777249 h 2604781"/>
              <a:gd name="connsiteX22" fmla="*/ 308550 w 524958"/>
              <a:gd name="connsiteY22" fmla="*/ 1265185 h 2604781"/>
              <a:gd name="connsiteX23" fmla="*/ 271974 w 524958"/>
              <a:gd name="connsiteY23" fmla="*/ 597673 h 2604781"/>
              <a:gd name="connsiteX24" fmla="*/ 281118 w 524958"/>
              <a:gd name="connsiteY24" fmla="*/ 414793 h 2604781"/>
              <a:gd name="connsiteX25" fmla="*/ 345126 w 524958"/>
              <a:gd name="connsiteY25" fmla="*/ 305065 h 2604781"/>
              <a:gd name="connsiteX26" fmla="*/ 381702 w 524958"/>
              <a:gd name="connsiteY26" fmla="*/ 222769 h 2604781"/>
              <a:gd name="connsiteX27" fmla="*/ 363414 w 524958"/>
              <a:gd name="connsiteY27" fmla="*/ 122185 h 2604781"/>
              <a:gd name="connsiteX28" fmla="*/ 281118 w 524958"/>
              <a:gd name="connsiteY28" fmla="*/ 39889 h 2604781"/>
              <a:gd name="connsiteX29" fmla="*/ 226254 w 524958"/>
              <a:gd name="connsiteY29" fmla="*/ 30745 h 2604781"/>
              <a:gd name="connsiteX30" fmla="*/ 193891 w 524958"/>
              <a:gd name="connsiteY30" fmla="*/ 224359 h 2604781"/>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81702 w 524958"/>
              <a:gd name="connsiteY26" fmla="*/ 203661 h 2585673"/>
              <a:gd name="connsiteX27" fmla="*/ 363414 w 524958"/>
              <a:gd name="connsiteY27" fmla="*/ 103077 h 2585673"/>
              <a:gd name="connsiteX28" fmla="*/ 281118 w 524958"/>
              <a:gd name="connsiteY28" fmla="*/ 20781 h 2585673"/>
              <a:gd name="connsiteX29" fmla="*/ 226254 w 524958"/>
              <a:gd name="connsiteY29" fmla="*/ 11637 h 2585673"/>
              <a:gd name="connsiteX30" fmla="*/ 221536 w 524958"/>
              <a:gd name="connsiteY30" fmla="*/ 90604 h 2585673"/>
              <a:gd name="connsiteX31" fmla="*/ 193891 w 524958"/>
              <a:gd name="connsiteY31"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349535 w 524958"/>
              <a:gd name="connsiteY26" fmla="*/ 273815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285957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395685 h 2585673"/>
              <a:gd name="connsiteX25" fmla="*/ 345126 w 524958"/>
              <a:gd name="connsiteY25" fmla="*/ 364476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345126 w 524958"/>
              <a:gd name="connsiteY25" fmla="*/ 364476 h 2585673"/>
              <a:gd name="connsiteX26" fmla="*/ 290459 w 524958"/>
              <a:gd name="connsiteY26" fmla="*/ 352334 h 2585673"/>
              <a:gd name="connsiteX27" fmla="*/ 381702 w 524958"/>
              <a:gd name="connsiteY27" fmla="*/ 203661 h 2585673"/>
              <a:gd name="connsiteX28" fmla="*/ 363414 w 524958"/>
              <a:gd name="connsiteY28" fmla="*/ 103077 h 2585673"/>
              <a:gd name="connsiteX29" fmla="*/ 281118 w 524958"/>
              <a:gd name="connsiteY29" fmla="*/ 20781 h 2585673"/>
              <a:gd name="connsiteX30" fmla="*/ 226254 w 524958"/>
              <a:gd name="connsiteY30" fmla="*/ 11637 h 2585673"/>
              <a:gd name="connsiteX31" fmla="*/ 221536 w 524958"/>
              <a:gd name="connsiteY31" fmla="*/ 90604 h 2585673"/>
              <a:gd name="connsiteX32" fmla="*/ 193891 w 524958"/>
              <a:gd name="connsiteY32"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345126 w 524958"/>
              <a:gd name="connsiteY25" fmla="*/ 364476 h 2585673"/>
              <a:gd name="connsiteX26" fmla="*/ 280613 w 524958"/>
              <a:gd name="connsiteY26" fmla="*/ 359878 h 2585673"/>
              <a:gd name="connsiteX27" fmla="*/ 290459 w 524958"/>
              <a:gd name="connsiteY27" fmla="*/ 352334 h 2585673"/>
              <a:gd name="connsiteX28" fmla="*/ 381702 w 524958"/>
              <a:gd name="connsiteY28" fmla="*/ 203661 h 2585673"/>
              <a:gd name="connsiteX29" fmla="*/ 363414 w 524958"/>
              <a:gd name="connsiteY29" fmla="*/ 103077 h 2585673"/>
              <a:gd name="connsiteX30" fmla="*/ 281118 w 524958"/>
              <a:gd name="connsiteY30" fmla="*/ 20781 h 2585673"/>
              <a:gd name="connsiteX31" fmla="*/ 226254 w 524958"/>
              <a:gd name="connsiteY31" fmla="*/ 11637 h 2585673"/>
              <a:gd name="connsiteX32" fmla="*/ 221536 w 524958"/>
              <a:gd name="connsiteY32" fmla="*/ 90604 h 2585673"/>
              <a:gd name="connsiteX33" fmla="*/ 193891 w 524958"/>
              <a:gd name="connsiteY33" fmla="*/ 205251 h 2585673"/>
              <a:gd name="connsiteX0" fmla="*/ 193891 w 524958"/>
              <a:gd name="connsiteY0" fmla="*/ 205251 h 2585673"/>
              <a:gd name="connsiteX1" fmla="*/ 111595 w 524958"/>
              <a:gd name="connsiteY1" fmla="*/ 145020 h 2585673"/>
              <a:gd name="connsiteX2" fmla="*/ 65875 w 524958"/>
              <a:gd name="connsiteY2" fmla="*/ 260114 h 2585673"/>
              <a:gd name="connsiteX3" fmla="*/ 6798 w 524958"/>
              <a:gd name="connsiteY3" fmla="*/ 194517 h 2585673"/>
              <a:gd name="connsiteX4" fmla="*/ 25086 w 524958"/>
              <a:gd name="connsiteY4" fmla="*/ 267669 h 2585673"/>
              <a:gd name="connsiteX5" fmla="*/ 52518 w 524958"/>
              <a:gd name="connsiteY5" fmla="*/ 331677 h 2585673"/>
              <a:gd name="connsiteX6" fmla="*/ 79950 w 524958"/>
              <a:gd name="connsiteY6" fmla="*/ 569421 h 2585673"/>
              <a:gd name="connsiteX7" fmla="*/ 125670 w 524958"/>
              <a:gd name="connsiteY7" fmla="*/ 1154637 h 2585673"/>
              <a:gd name="connsiteX8" fmla="*/ 162246 w 524958"/>
              <a:gd name="connsiteY8" fmla="*/ 1657557 h 2585673"/>
              <a:gd name="connsiteX9" fmla="*/ 153102 w 524958"/>
              <a:gd name="connsiteY9" fmla="*/ 2032461 h 2585673"/>
              <a:gd name="connsiteX10" fmla="*/ 79950 w 524958"/>
              <a:gd name="connsiteY10" fmla="*/ 2215341 h 2585673"/>
              <a:gd name="connsiteX11" fmla="*/ 52518 w 524958"/>
              <a:gd name="connsiteY11" fmla="*/ 2343357 h 2585673"/>
              <a:gd name="connsiteX12" fmla="*/ 79950 w 524958"/>
              <a:gd name="connsiteY12" fmla="*/ 2526237 h 2585673"/>
              <a:gd name="connsiteX13" fmla="*/ 281118 w 524958"/>
              <a:gd name="connsiteY13" fmla="*/ 2489661 h 2585673"/>
              <a:gd name="connsiteX14" fmla="*/ 418278 w 524958"/>
              <a:gd name="connsiteY14" fmla="*/ 2581101 h 2585673"/>
              <a:gd name="connsiteX15" fmla="*/ 409134 w 524958"/>
              <a:gd name="connsiteY15" fmla="*/ 2462229 h 2585673"/>
              <a:gd name="connsiteX16" fmla="*/ 509718 w 524958"/>
              <a:gd name="connsiteY16" fmla="*/ 2416509 h 2585673"/>
              <a:gd name="connsiteX17" fmla="*/ 500574 w 524958"/>
              <a:gd name="connsiteY17" fmla="*/ 2334213 h 2585673"/>
              <a:gd name="connsiteX18" fmla="*/ 473142 w 524958"/>
              <a:gd name="connsiteY18" fmla="*/ 2279349 h 2585673"/>
              <a:gd name="connsiteX19" fmla="*/ 427422 w 524958"/>
              <a:gd name="connsiteY19" fmla="*/ 2215341 h 2585673"/>
              <a:gd name="connsiteX20" fmla="*/ 354270 w 524958"/>
              <a:gd name="connsiteY20" fmla="*/ 2087325 h 2585673"/>
              <a:gd name="connsiteX21" fmla="*/ 335982 w 524958"/>
              <a:gd name="connsiteY21" fmla="*/ 1758141 h 2585673"/>
              <a:gd name="connsiteX22" fmla="*/ 308550 w 524958"/>
              <a:gd name="connsiteY22" fmla="*/ 1246077 h 2585673"/>
              <a:gd name="connsiteX23" fmla="*/ 271974 w 524958"/>
              <a:gd name="connsiteY23" fmla="*/ 578565 h 2585673"/>
              <a:gd name="connsiteX24" fmla="*/ 281118 w 524958"/>
              <a:gd name="connsiteY24" fmla="*/ 552723 h 2585673"/>
              <a:gd name="connsiteX25" fmla="*/ 286050 w 524958"/>
              <a:gd name="connsiteY25" fmla="*/ 442995 h 2585673"/>
              <a:gd name="connsiteX26" fmla="*/ 280613 w 524958"/>
              <a:gd name="connsiteY26" fmla="*/ 359878 h 2585673"/>
              <a:gd name="connsiteX27" fmla="*/ 290459 w 524958"/>
              <a:gd name="connsiteY27" fmla="*/ 352334 h 2585673"/>
              <a:gd name="connsiteX28" fmla="*/ 381702 w 524958"/>
              <a:gd name="connsiteY28" fmla="*/ 203661 h 2585673"/>
              <a:gd name="connsiteX29" fmla="*/ 363414 w 524958"/>
              <a:gd name="connsiteY29" fmla="*/ 103077 h 2585673"/>
              <a:gd name="connsiteX30" fmla="*/ 281118 w 524958"/>
              <a:gd name="connsiteY30" fmla="*/ 20781 h 2585673"/>
              <a:gd name="connsiteX31" fmla="*/ 226254 w 524958"/>
              <a:gd name="connsiteY31" fmla="*/ 11637 h 2585673"/>
              <a:gd name="connsiteX32" fmla="*/ 221536 w 524958"/>
              <a:gd name="connsiteY32" fmla="*/ 90604 h 2585673"/>
              <a:gd name="connsiteX33" fmla="*/ 193891 w 524958"/>
              <a:gd name="connsiteY33" fmla="*/ 205251 h 2585673"/>
              <a:gd name="connsiteX0" fmla="*/ 193891 w 603487"/>
              <a:gd name="connsiteY0" fmla="*/ 205251 h 2585673"/>
              <a:gd name="connsiteX1" fmla="*/ 111595 w 603487"/>
              <a:gd name="connsiteY1" fmla="*/ 145020 h 2585673"/>
              <a:gd name="connsiteX2" fmla="*/ 65875 w 603487"/>
              <a:gd name="connsiteY2" fmla="*/ 260114 h 2585673"/>
              <a:gd name="connsiteX3" fmla="*/ 6798 w 603487"/>
              <a:gd name="connsiteY3" fmla="*/ 194517 h 2585673"/>
              <a:gd name="connsiteX4" fmla="*/ 25086 w 603487"/>
              <a:gd name="connsiteY4" fmla="*/ 267669 h 2585673"/>
              <a:gd name="connsiteX5" fmla="*/ 52518 w 603487"/>
              <a:gd name="connsiteY5" fmla="*/ 331677 h 2585673"/>
              <a:gd name="connsiteX6" fmla="*/ 79950 w 603487"/>
              <a:gd name="connsiteY6" fmla="*/ 569421 h 2585673"/>
              <a:gd name="connsiteX7" fmla="*/ 125670 w 603487"/>
              <a:gd name="connsiteY7" fmla="*/ 1154637 h 2585673"/>
              <a:gd name="connsiteX8" fmla="*/ 162246 w 603487"/>
              <a:gd name="connsiteY8" fmla="*/ 1657557 h 2585673"/>
              <a:gd name="connsiteX9" fmla="*/ 153102 w 603487"/>
              <a:gd name="connsiteY9" fmla="*/ 2032461 h 2585673"/>
              <a:gd name="connsiteX10" fmla="*/ 79950 w 603487"/>
              <a:gd name="connsiteY10" fmla="*/ 2215341 h 2585673"/>
              <a:gd name="connsiteX11" fmla="*/ 52518 w 603487"/>
              <a:gd name="connsiteY11" fmla="*/ 2343357 h 2585673"/>
              <a:gd name="connsiteX12" fmla="*/ 79950 w 603487"/>
              <a:gd name="connsiteY12" fmla="*/ 2526237 h 2585673"/>
              <a:gd name="connsiteX13" fmla="*/ 281118 w 603487"/>
              <a:gd name="connsiteY13" fmla="*/ 2489661 h 2585673"/>
              <a:gd name="connsiteX14" fmla="*/ 418278 w 603487"/>
              <a:gd name="connsiteY14" fmla="*/ 2581101 h 2585673"/>
              <a:gd name="connsiteX15" fmla="*/ 409134 w 603487"/>
              <a:gd name="connsiteY15" fmla="*/ 2462229 h 2585673"/>
              <a:gd name="connsiteX16" fmla="*/ 509718 w 603487"/>
              <a:gd name="connsiteY16" fmla="*/ 2416509 h 2585673"/>
              <a:gd name="connsiteX17" fmla="*/ 500574 w 603487"/>
              <a:gd name="connsiteY17" fmla="*/ 2334213 h 2585673"/>
              <a:gd name="connsiteX18" fmla="*/ 591295 w 603487"/>
              <a:gd name="connsiteY18" fmla="*/ 2200830 h 2585673"/>
              <a:gd name="connsiteX19" fmla="*/ 427422 w 603487"/>
              <a:gd name="connsiteY19" fmla="*/ 2215341 h 2585673"/>
              <a:gd name="connsiteX20" fmla="*/ 354270 w 603487"/>
              <a:gd name="connsiteY20" fmla="*/ 2087325 h 2585673"/>
              <a:gd name="connsiteX21" fmla="*/ 335982 w 603487"/>
              <a:gd name="connsiteY21" fmla="*/ 1758141 h 2585673"/>
              <a:gd name="connsiteX22" fmla="*/ 308550 w 603487"/>
              <a:gd name="connsiteY22" fmla="*/ 1246077 h 2585673"/>
              <a:gd name="connsiteX23" fmla="*/ 271974 w 603487"/>
              <a:gd name="connsiteY23" fmla="*/ 578565 h 2585673"/>
              <a:gd name="connsiteX24" fmla="*/ 281118 w 603487"/>
              <a:gd name="connsiteY24" fmla="*/ 552723 h 2585673"/>
              <a:gd name="connsiteX25" fmla="*/ 286050 w 603487"/>
              <a:gd name="connsiteY25" fmla="*/ 442995 h 2585673"/>
              <a:gd name="connsiteX26" fmla="*/ 280613 w 603487"/>
              <a:gd name="connsiteY26" fmla="*/ 359878 h 2585673"/>
              <a:gd name="connsiteX27" fmla="*/ 290459 w 603487"/>
              <a:gd name="connsiteY27" fmla="*/ 352334 h 2585673"/>
              <a:gd name="connsiteX28" fmla="*/ 381702 w 603487"/>
              <a:gd name="connsiteY28" fmla="*/ 203661 h 2585673"/>
              <a:gd name="connsiteX29" fmla="*/ 363414 w 603487"/>
              <a:gd name="connsiteY29" fmla="*/ 103077 h 2585673"/>
              <a:gd name="connsiteX30" fmla="*/ 281118 w 603487"/>
              <a:gd name="connsiteY30" fmla="*/ 20781 h 2585673"/>
              <a:gd name="connsiteX31" fmla="*/ 226254 w 603487"/>
              <a:gd name="connsiteY31" fmla="*/ 11637 h 2585673"/>
              <a:gd name="connsiteX32" fmla="*/ 221536 w 603487"/>
              <a:gd name="connsiteY32" fmla="*/ 90604 h 2585673"/>
              <a:gd name="connsiteX33" fmla="*/ 193891 w 603487"/>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354270 w 598795"/>
              <a:gd name="connsiteY20" fmla="*/ 2087325 h 2585673"/>
              <a:gd name="connsiteX21" fmla="*/ 335982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472423 w 598795"/>
              <a:gd name="connsiteY20" fmla="*/ 2008806 h 2585673"/>
              <a:gd name="connsiteX21" fmla="*/ 335982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8795"/>
              <a:gd name="connsiteY0" fmla="*/ 205251 h 2585673"/>
              <a:gd name="connsiteX1" fmla="*/ 111595 w 598795"/>
              <a:gd name="connsiteY1" fmla="*/ 145020 h 2585673"/>
              <a:gd name="connsiteX2" fmla="*/ 65875 w 598795"/>
              <a:gd name="connsiteY2" fmla="*/ 260114 h 2585673"/>
              <a:gd name="connsiteX3" fmla="*/ 6798 w 598795"/>
              <a:gd name="connsiteY3" fmla="*/ 194517 h 2585673"/>
              <a:gd name="connsiteX4" fmla="*/ 25086 w 598795"/>
              <a:gd name="connsiteY4" fmla="*/ 267669 h 2585673"/>
              <a:gd name="connsiteX5" fmla="*/ 52518 w 598795"/>
              <a:gd name="connsiteY5" fmla="*/ 331677 h 2585673"/>
              <a:gd name="connsiteX6" fmla="*/ 79950 w 598795"/>
              <a:gd name="connsiteY6" fmla="*/ 569421 h 2585673"/>
              <a:gd name="connsiteX7" fmla="*/ 125670 w 598795"/>
              <a:gd name="connsiteY7" fmla="*/ 1154637 h 2585673"/>
              <a:gd name="connsiteX8" fmla="*/ 162246 w 598795"/>
              <a:gd name="connsiteY8" fmla="*/ 1657557 h 2585673"/>
              <a:gd name="connsiteX9" fmla="*/ 153102 w 598795"/>
              <a:gd name="connsiteY9" fmla="*/ 2032461 h 2585673"/>
              <a:gd name="connsiteX10" fmla="*/ 79950 w 598795"/>
              <a:gd name="connsiteY10" fmla="*/ 2215341 h 2585673"/>
              <a:gd name="connsiteX11" fmla="*/ 52518 w 598795"/>
              <a:gd name="connsiteY11" fmla="*/ 2343357 h 2585673"/>
              <a:gd name="connsiteX12" fmla="*/ 79950 w 598795"/>
              <a:gd name="connsiteY12" fmla="*/ 2526237 h 2585673"/>
              <a:gd name="connsiteX13" fmla="*/ 281118 w 598795"/>
              <a:gd name="connsiteY13" fmla="*/ 2489661 h 2585673"/>
              <a:gd name="connsiteX14" fmla="*/ 418278 w 598795"/>
              <a:gd name="connsiteY14" fmla="*/ 2581101 h 2585673"/>
              <a:gd name="connsiteX15" fmla="*/ 409134 w 598795"/>
              <a:gd name="connsiteY15" fmla="*/ 2462229 h 2585673"/>
              <a:gd name="connsiteX16" fmla="*/ 509718 w 598795"/>
              <a:gd name="connsiteY16" fmla="*/ 2416509 h 2585673"/>
              <a:gd name="connsiteX17" fmla="*/ 500574 w 598795"/>
              <a:gd name="connsiteY17" fmla="*/ 2334213 h 2585673"/>
              <a:gd name="connsiteX18" fmla="*/ 591295 w 598795"/>
              <a:gd name="connsiteY18" fmla="*/ 2200830 h 2585673"/>
              <a:gd name="connsiteX19" fmla="*/ 545575 w 598795"/>
              <a:gd name="connsiteY19" fmla="*/ 2136822 h 2585673"/>
              <a:gd name="connsiteX20" fmla="*/ 472423 w 598795"/>
              <a:gd name="connsiteY20" fmla="*/ 2008806 h 2585673"/>
              <a:gd name="connsiteX21" fmla="*/ 395058 w 598795"/>
              <a:gd name="connsiteY21" fmla="*/ 1758141 h 2585673"/>
              <a:gd name="connsiteX22" fmla="*/ 308550 w 598795"/>
              <a:gd name="connsiteY22" fmla="*/ 1246077 h 2585673"/>
              <a:gd name="connsiteX23" fmla="*/ 271974 w 598795"/>
              <a:gd name="connsiteY23" fmla="*/ 578565 h 2585673"/>
              <a:gd name="connsiteX24" fmla="*/ 281118 w 598795"/>
              <a:gd name="connsiteY24" fmla="*/ 552723 h 2585673"/>
              <a:gd name="connsiteX25" fmla="*/ 286050 w 598795"/>
              <a:gd name="connsiteY25" fmla="*/ 442995 h 2585673"/>
              <a:gd name="connsiteX26" fmla="*/ 280613 w 598795"/>
              <a:gd name="connsiteY26" fmla="*/ 359878 h 2585673"/>
              <a:gd name="connsiteX27" fmla="*/ 290459 w 598795"/>
              <a:gd name="connsiteY27" fmla="*/ 352334 h 2585673"/>
              <a:gd name="connsiteX28" fmla="*/ 381702 w 598795"/>
              <a:gd name="connsiteY28" fmla="*/ 203661 h 2585673"/>
              <a:gd name="connsiteX29" fmla="*/ 363414 w 598795"/>
              <a:gd name="connsiteY29" fmla="*/ 103077 h 2585673"/>
              <a:gd name="connsiteX30" fmla="*/ 281118 w 598795"/>
              <a:gd name="connsiteY30" fmla="*/ 20781 h 2585673"/>
              <a:gd name="connsiteX31" fmla="*/ 226254 w 598795"/>
              <a:gd name="connsiteY31" fmla="*/ 11637 h 2585673"/>
              <a:gd name="connsiteX32" fmla="*/ 221536 w 598795"/>
              <a:gd name="connsiteY32" fmla="*/ 90604 h 2585673"/>
              <a:gd name="connsiteX33" fmla="*/ 193891 w 598795"/>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85673"/>
              <a:gd name="connsiteX1" fmla="*/ 111595 w 593641"/>
              <a:gd name="connsiteY1" fmla="*/ 145020 h 2585673"/>
              <a:gd name="connsiteX2" fmla="*/ 65875 w 593641"/>
              <a:gd name="connsiteY2" fmla="*/ 260114 h 2585673"/>
              <a:gd name="connsiteX3" fmla="*/ 6798 w 593641"/>
              <a:gd name="connsiteY3" fmla="*/ 194517 h 2585673"/>
              <a:gd name="connsiteX4" fmla="*/ 25086 w 593641"/>
              <a:gd name="connsiteY4" fmla="*/ 267669 h 2585673"/>
              <a:gd name="connsiteX5" fmla="*/ 52518 w 593641"/>
              <a:gd name="connsiteY5" fmla="*/ 331677 h 2585673"/>
              <a:gd name="connsiteX6" fmla="*/ 79950 w 593641"/>
              <a:gd name="connsiteY6" fmla="*/ 569421 h 2585673"/>
              <a:gd name="connsiteX7" fmla="*/ 125670 w 593641"/>
              <a:gd name="connsiteY7" fmla="*/ 1154637 h 2585673"/>
              <a:gd name="connsiteX8" fmla="*/ 162246 w 593641"/>
              <a:gd name="connsiteY8" fmla="*/ 1657557 h 2585673"/>
              <a:gd name="connsiteX9" fmla="*/ 153102 w 593641"/>
              <a:gd name="connsiteY9" fmla="*/ 2032461 h 2585673"/>
              <a:gd name="connsiteX10" fmla="*/ 79950 w 593641"/>
              <a:gd name="connsiteY10" fmla="*/ 2215341 h 2585673"/>
              <a:gd name="connsiteX11" fmla="*/ 52518 w 593641"/>
              <a:gd name="connsiteY11" fmla="*/ 2343357 h 2585673"/>
              <a:gd name="connsiteX12" fmla="*/ 79950 w 593641"/>
              <a:gd name="connsiteY12" fmla="*/ 2526237 h 2585673"/>
              <a:gd name="connsiteX13" fmla="*/ 281118 w 593641"/>
              <a:gd name="connsiteY13" fmla="*/ 2489661 h 2585673"/>
              <a:gd name="connsiteX14" fmla="*/ 418278 w 593641"/>
              <a:gd name="connsiteY14" fmla="*/ 2581101 h 2585673"/>
              <a:gd name="connsiteX15" fmla="*/ 409134 w 593641"/>
              <a:gd name="connsiteY15" fmla="*/ 2462229 h 2585673"/>
              <a:gd name="connsiteX16" fmla="*/ 509718 w 593641"/>
              <a:gd name="connsiteY16" fmla="*/ 2416509 h 2585673"/>
              <a:gd name="connsiteX17" fmla="*/ 559650 w 593641"/>
              <a:gd name="connsiteY17" fmla="*/ 2334214 h 2585673"/>
              <a:gd name="connsiteX18" fmla="*/ 591295 w 593641"/>
              <a:gd name="connsiteY18" fmla="*/ 2200830 h 2585673"/>
              <a:gd name="connsiteX19" fmla="*/ 545575 w 593641"/>
              <a:gd name="connsiteY19" fmla="*/ 2136822 h 2585673"/>
              <a:gd name="connsiteX20" fmla="*/ 472423 w 593641"/>
              <a:gd name="connsiteY20" fmla="*/ 2008806 h 2585673"/>
              <a:gd name="connsiteX21" fmla="*/ 395058 w 593641"/>
              <a:gd name="connsiteY21" fmla="*/ 1758141 h 2585673"/>
              <a:gd name="connsiteX22" fmla="*/ 308550 w 593641"/>
              <a:gd name="connsiteY22" fmla="*/ 1246077 h 2585673"/>
              <a:gd name="connsiteX23" fmla="*/ 271974 w 593641"/>
              <a:gd name="connsiteY23" fmla="*/ 578565 h 2585673"/>
              <a:gd name="connsiteX24" fmla="*/ 281118 w 593641"/>
              <a:gd name="connsiteY24" fmla="*/ 552723 h 2585673"/>
              <a:gd name="connsiteX25" fmla="*/ 286050 w 593641"/>
              <a:gd name="connsiteY25" fmla="*/ 442995 h 2585673"/>
              <a:gd name="connsiteX26" fmla="*/ 280613 w 593641"/>
              <a:gd name="connsiteY26" fmla="*/ 359878 h 2585673"/>
              <a:gd name="connsiteX27" fmla="*/ 290459 w 593641"/>
              <a:gd name="connsiteY27" fmla="*/ 352334 h 2585673"/>
              <a:gd name="connsiteX28" fmla="*/ 381702 w 593641"/>
              <a:gd name="connsiteY28" fmla="*/ 203661 h 2585673"/>
              <a:gd name="connsiteX29" fmla="*/ 363414 w 593641"/>
              <a:gd name="connsiteY29" fmla="*/ 103077 h 2585673"/>
              <a:gd name="connsiteX30" fmla="*/ 281118 w 593641"/>
              <a:gd name="connsiteY30" fmla="*/ 20781 h 2585673"/>
              <a:gd name="connsiteX31" fmla="*/ 226254 w 593641"/>
              <a:gd name="connsiteY31" fmla="*/ 11637 h 2585673"/>
              <a:gd name="connsiteX32" fmla="*/ 221536 w 593641"/>
              <a:gd name="connsiteY32" fmla="*/ 90604 h 2585673"/>
              <a:gd name="connsiteX33" fmla="*/ 193891 w 593641"/>
              <a:gd name="connsiteY33" fmla="*/ 205251 h 2585673"/>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09134 w 593641"/>
              <a:gd name="connsiteY15" fmla="*/ 2462229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462229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383711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550621"/>
              <a:gd name="connsiteX1" fmla="*/ 111595 w 593641"/>
              <a:gd name="connsiteY1" fmla="*/ 145020 h 2550621"/>
              <a:gd name="connsiteX2" fmla="*/ 65875 w 593641"/>
              <a:gd name="connsiteY2" fmla="*/ 260114 h 2550621"/>
              <a:gd name="connsiteX3" fmla="*/ 6798 w 593641"/>
              <a:gd name="connsiteY3" fmla="*/ 194517 h 2550621"/>
              <a:gd name="connsiteX4" fmla="*/ 25086 w 593641"/>
              <a:gd name="connsiteY4" fmla="*/ 267669 h 2550621"/>
              <a:gd name="connsiteX5" fmla="*/ 52518 w 593641"/>
              <a:gd name="connsiteY5" fmla="*/ 331677 h 2550621"/>
              <a:gd name="connsiteX6" fmla="*/ 79950 w 593641"/>
              <a:gd name="connsiteY6" fmla="*/ 569421 h 2550621"/>
              <a:gd name="connsiteX7" fmla="*/ 125670 w 593641"/>
              <a:gd name="connsiteY7" fmla="*/ 1154637 h 2550621"/>
              <a:gd name="connsiteX8" fmla="*/ 162246 w 593641"/>
              <a:gd name="connsiteY8" fmla="*/ 1657557 h 2550621"/>
              <a:gd name="connsiteX9" fmla="*/ 153102 w 593641"/>
              <a:gd name="connsiteY9" fmla="*/ 2032461 h 2550621"/>
              <a:gd name="connsiteX10" fmla="*/ 79950 w 593641"/>
              <a:gd name="connsiteY10" fmla="*/ 2215341 h 2550621"/>
              <a:gd name="connsiteX11" fmla="*/ 52518 w 593641"/>
              <a:gd name="connsiteY11" fmla="*/ 2343357 h 2550621"/>
              <a:gd name="connsiteX12" fmla="*/ 79950 w 593641"/>
              <a:gd name="connsiteY12" fmla="*/ 2526237 h 2550621"/>
              <a:gd name="connsiteX13" fmla="*/ 281118 w 593641"/>
              <a:gd name="connsiteY13" fmla="*/ 2489661 h 2550621"/>
              <a:gd name="connsiteX14" fmla="*/ 359202 w 593641"/>
              <a:gd name="connsiteY14" fmla="*/ 2345544 h 2550621"/>
              <a:gd name="connsiteX15" fmla="*/ 468211 w 593641"/>
              <a:gd name="connsiteY15" fmla="*/ 2383711 h 2550621"/>
              <a:gd name="connsiteX16" fmla="*/ 509718 w 593641"/>
              <a:gd name="connsiteY16" fmla="*/ 2416509 h 2550621"/>
              <a:gd name="connsiteX17" fmla="*/ 559650 w 593641"/>
              <a:gd name="connsiteY17" fmla="*/ 2334214 h 2550621"/>
              <a:gd name="connsiteX18" fmla="*/ 591295 w 593641"/>
              <a:gd name="connsiteY18" fmla="*/ 2200830 h 2550621"/>
              <a:gd name="connsiteX19" fmla="*/ 545575 w 593641"/>
              <a:gd name="connsiteY19" fmla="*/ 2136822 h 2550621"/>
              <a:gd name="connsiteX20" fmla="*/ 472423 w 593641"/>
              <a:gd name="connsiteY20" fmla="*/ 2008806 h 2550621"/>
              <a:gd name="connsiteX21" fmla="*/ 395058 w 593641"/>
              <a:gd name="connsiteY21" fmla="*/ 1758141 h 2550621"/>
              <a:gd name="connsiteX22" fmla="*/ 308550 w 593641"/>
              <a:gd name="connsiteY22" fmla="*/ 1246077 h 2550621"/>
              <a:gd name="connsiteX23" fmla="*/ 271974 w 593641"/>
              <a:gd name="connsiteY23" fmla="*/ 578565 h 2550621"/>
              <a:gd name="connsiteX24" fmla="*/ 281118 w 593641"/>
              <a:gd name="connsiteY24" fmla="*/ 552723 h 2550621"/>
              <a:gd name="connsiteX25" fmla="*/ 286050 w 593641"/>
              <a:gd name="connsiteY25" fmla="*/ 442995 h 2550621"/>
              <a:gd name="connsiteX26" fmla="*/ 280613 w 593641"/>
              <a:gd name="connsiteY26" fmla="*/ 359878 h 2550621"/>
              <a:gd name="connsiteX27" fmla="*/ 290459 w 593641"/>
              <a:gd name="connsiteY27" fmla="*/ 352334 h 2550621"/>
              <a:gd name="connsiteX28" fmla="*/ 381702 w 593641"/>
              <a:gd name="connsiteY28" fmla="*/ 203661 h 2550621"/>
              <a:gd name="connsiteX29" fmla="*/ 363414 w 593641"/>
              <a:gd name="connsiteY29" fmla="*/ 103077 h 2550621"/>
              <a:gd name="connsiteX30" fmla="*/ 281118 w 593641"/>
              <a:gd name="connsiteY30" fmla="*/ 20781 h 2550621"/>
              <a:gd name="connsiteX31" fmla="*/ 226254 w 593641"/>
              <a:gd name="connsiteY31" fmla="*/ 11637 h 2550621"/>
              <a:gd name="connsiteX32" fmla="*/ 221536 w 593641"/>
              <a:gd name="connsiteY32" fmla="*/ 90604 h 2550621"/>
              <a:gd name="connsiteX33" fmla="*/ 193891 w 593641"/>
              <a:gd name="connsiteY33" fmla="*/ 205251 h 2550621"/>
              <a:gd name="connsiteX0" fmla="*/ 193891 w 593641"/>
              <a:gd name="connsiteY0" fmla="*/ 205251 h 2493603"/>
              <a:gd name="connsiteX1" fmla="*/ 111595 w 593641"/>
              <a:gd name="connsiteY1" fmla="*/ 145020 h 2493603"/>
              <a:gd name="connsiteX2" fmla="*/ 65875 w 593641"/>
              <a:gd name="connsiteY2" fmla="*/ 260114 h 2493603"/>
              <a:gd name="connsiteX3" fmla="*/ 6798 w 593641"/>
              <a:gd name="connsiteY3" fmla="*/ 194517 h 2493603"/>
              <a:gd name="connsiteX4" fmla="*/ 25086 w 593641"/>
              <a:gd name="connsiteY4" fmla="*/ 267669 h 2493603"/>
              <a:gd name="connsiteX5" fmla="*/ 52518 w 593641"/>
              <a:gd name="connsiteY5" fmla="*/ 331677 h 2493603"/>
              <a:gd name="connsiteX6" fmla="*/ 79950 w 593641"/>
              <a:gd name="connsiteY6" fmla="*/ 569421 h 2493603"/>
              <a:gd name="connsiteX7" fmla="*/ 125670 w 593641"/>
              <a:gd name="connsiteY7" fmla="*/ 1154637 h 2493603"/>
              <a:gd name="connsiteX8" fmla="*/ 162246 w 593641"/>
              <a:gd name="connsiteY8" fmla="*/ 1657557 h 2493603"/>
              <a:gd name="connsiteX9" fmla="*/ 153102 w 593641"/>
              <a:gd name="connsiteY9" fmla="*/ 2032461 h 2493603"/>
              <a:gd name="connsiteX10" fmla="*/ 79950 w 593641"/>
              <a:gd name="connsiteY10" fmla="*/ 2215341 h 2493603"/>
              <a:gd name="connsiteX11" fmla="*/ 52518 w 593641"/>
              <a:gd name="connsiteY11" fmla="*/ 2343357 h 2493603"/>
              <a:gd name="connsiteX12" fmla="*/ 257179 w 593641"/>
              <a:gd name="connsiteY12" fmla="*/ 2369199 h 2493603"/>
              <a:gd name="connsiteX13" fmla="*/ 281118 w 593641"/>
              <a:gd name="connsiteY13" fmla="*/ 2489661 h 2493603"/>
              <a:gd name="connsiteX14" fmla="*/ 359202 w 593641"/>
              <a:gd name="connsiteY14" fmla="*/ 2345544 h 2493603"/>
              <a:gd name="connsiteX15" fmla="*/ 468211 w 593641"/>
              <a:gd name="connsiteY15" fmla="*/ 2383711 h 2493603"/>
              <a:gd name="connsiteX16" fmla="*/ 509718 w 593641"/>
              <a:gd name="connsiteY16" fmla="*/ 2416509 h 2493603"/>
              <a:gd name="connsiteX17" fmla="*/ 559650 w 593641"/>
              <a:gd name="connsiteY17" fmla="*/ 2334214 h 2493603"/>
              <a:gd name="connsiteX18" fmla="*/ 591295 w 593641"/>
              <a:gd name="connsiteY18" fmla="*/ 2200830 h 2493603"/>
              <a:gd name="connsiteX19" fmla="*/ 545575 w 593641"/>
              <a:gd name="connsiteY19" fmla="*/ 2136822 h 2493603"/>
              <a:gd name="connsiteX20" fmla="*/ 472423 w 593641"/>
              <a:gd name="connsiteY20" fmla="*/ 2008806 h 2493603"/>
              <a:gd name="connsiteX21" fmla="*/ 395058 w 593641"/>
              <a:gd name="connsiteY21" fmla="*/ 1758141 h 2493603"/>
              <a:gd name="connsiteX22" fmla="*/ 308550 w 593641"/>
              <a:gd name="connsiteY22" fmla="*/ 1246077 h 2493603"/>
              <a:gd name="connsiteX23" fmla="*/ 271974 w 593641"/>
              <a:gd name="connsiteY23" fmla="*/ 578565 h 2493603"/>
              <a:gd name="connsiteX24" fmla="*/ 281118 w 593641"/>
              <a:gd name="connsiteY24" fmla="*/ 552723 h 2493603"/>
              <a:gd name="connsiteX25" fmla="*/ 286050 w 593641"/>
              <a:gd name="connsiteY25" fmla="*/ 442995 h 2493603"/>
              <a:gd name="connsiteX26" fmla="*/ 280613 w 593641"/>
              <a:gd name="connsiteY26" fmla="*/ 359878 h 2493603"/>
              <a:gd name="connsiteX27" fmla="*/ 290459 w 593641"/>
              <a:gd name="connsiteY27" fmla="*/ 352334 h 2493603"/>
              <a:gd name="connsiteX28" fmla="*/ 381702 w 593641"/>
              <a:gd name="connsiteY28" fmla="*/ 203661 h 2493603"/>
              <a:gd name="connsiteX29" fmla="*/ 363414 w 593641"/>
              <a:gd name="connsiteY29" fmla="*/ 103077 h 2493603"/>
              <a:gd name="connsiteX30" fmla="*/ 281118 w 593641"/>
              <a:gd name="connsiteY30" fmla="*/ 20781 h 2493603"/>
              <a:gd name="connsiteX31" fmla="*/ 226254 w 593641"/>
              <a:gd name="connsiteY31" fmla="*/ 11637 h 2493603"/>
              <a:gd name="connsiteX32" fmla="*/ 221536 w 593641"/>
              <a:gd name="connsiteY32" fmla="*/ 90604 h 2493603"/>
              <a:gd name="connsiteX33" fmla="*/ 193891 w 593641"/>
              <a:gd name="connsiteY33" fmla="*/ 205251 h 2493603"/>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79950 w 593641"/>
              <a:gd name="connsiteY10" fmla="*/ 2215341 h 2424759"/>
              <a:gd name="connsiteX11" fmla="*/ 52518 w 593641"/>
              <a:gd name="connsiteY11" fmla="*/ 2343357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79950 w 593641"/>
              <a:gd name="connsiteY10" fmla="*/ 2215341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153102 w 593641"/>
              <a:gd name="connsiteY9" fmla="*/ 2032461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162246 w 593641"/>
              <a:gd name="connsiteY8" fmla="*/ 1657557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25670 w 593641"/>
              <a:gd name="connsiteY7" fmla="*/ 1154637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79950 w 593641"/>
              <a:gd name="connsiteY6" fmla="*/ 569421 h 2424759"/>
              <a:gd name="connsiteX7" fmla="*/ 184746 w 593641"/>
              <a:gd name="connsiteY7" fmla="*/ 997600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3891 w 593641"/>
              <a:gd name="connsiteY0" fmla="*/ 205251 h 2424759"/>
              <a:gd name="connsiteX1" fmla="*/ 111595 w 593641"/>
              <a:gd name="connsiteY1" fmla="*/ 145020 h 2424759"/>
              <a:gd name="connsiteX2" fmla="*/ 65875 w 593641"/>
              <a:gd name="connsiteY2" fmla="*/ 260114 h 2424759"/>
              <a:gd name="connsiteX3" fmla="*/ 6798 w 593641"/>
              <a:gd name="connsiteY3" fmla="*/ 194517 h 2424759"/>
              <a:gd name="connsiteX4" fmla="*/ 25086 w 593641"/>
              <a:gd name="connsiteY4" fmla="*/ 267669 h 2424759"/>
              <a:gd name="connsiteX5" fmla="*/ 52518 w 593641"/>
              <a:gd name="connsiteY5" fmla="*/ 331677 h 2424759"/>
              <a:gd name="connsiteX6" fmla="*/ 139026 w 593641"/>
              <a:gd name="connsiteY6" fmla="*/ 569421 h 2424759"/>
              <a:gd name="connsiteX7" fmla="*/ 184746 w 593641"/>
              <a:gd name="connsiteY7" fmla="*/ 997600 h 2424759"/>
              <a:gd name="connsiteX8" fmla="*/ 221322 w 593641"/>
              <a:gd name="connsiteY8" fmla="*/ 1422000 h 2424759"/>
              <a:gd name="connsiteX9" fmla="*/ 271254 w 593641"/>
              <a:gd name="connsiteY9" fmla="*/ 1718385 h 2424759"/>
              <a:gd name="connsiteX10" fmla="*/ 316256 w 593641"/>
              <a:gd name="connsiteY10" fmla="*/ 1979784 h 2424759"/>
              <a:gd name="connsiteX11" fmla="*/ 288824 w 593641"/>
              <a:gd name="connsiteY11" fmla="*/ 2186319 h 2424759"/>
              <a:gd name="connsiteX12" fmla="*/ 257179 w 593641"/>
              <a:gd name="connsiteY12" fmla="*/ 2369199 h 2424759"/>
              <a:gd name="connsiteX13" fmla="*/ 281118 w 593641"/>
              <a:gd name="connsiteY13" fmla="*/ 2411143 h 2424759"/>
              <a:gd name="connsiteX14" fmla="*/ 359202 w 593641"/>
              <a:gd name="connsiteY14" fmla="*/ 2345544 h 2424759"/>
              <a:gd name="connsiteX15" fmla="*/ 468211 w 593641"/>
              <a:gd name="connsiteY15" fmla="*/ 2383711 h 2424759"/>
              <a:gd name="connsiteX16" fmla="*/ 509718 w 593641"/>
              <a:gd name="connsiteY16" fmla="*/ 2416509 h 2424759"/>
              <a:gd name="connsiteX17" fmla="*/ 559650 w 593641"/>
              <a:gd name="connsiteY17" fmla="*/ 2334214 h 2424759"/>
              <a:gd name="connsiteX18" fmla="*/ 591295 w 593641"/>
              <a:gd name="connsiteY18" fmla="*/ 2200830 h 2424759"/>
              <a:gd name="connsiteX19" fmla="*/ 545575 w 593641"/>
              <a:gd name="connsiteY19" fmla="*/ 2136822 h 2424759"/>
              <a:gd name="connsiteX20" fmla="*/ 472423 w 593641"/>
              <a:gd name="connsiteY20" fmla="*/ 2008806 h 2424759"/>
              <a:gd name="connsiteX21" fmla="*/ 395058 w 593641"/>
              <a:gd name="connsiteY21" fmla="*/ 1758141 h 2424759"/>
              <a:gd name="connsiteX22" fmla="*/ 308550 w 593641"/>
              <a:gd name="connsiteY22" fmla="*/ 1246077 h 2424759"/>
              <a:gd name="connsiteX23" fmla="*/ 271974 w 593641"/>
              <a:gd name="connsiteY23" fmla="*/ 578565 h 2424759"/>
              <a:gd name="connsiteX24" fmla="*/ 281118 w 593641"/>
              <a:gd name="connsiteY24" fmla="*/ 552723 h 2424759"/>
              <a:gd name="connsiteX25" fmla="*/ 286050 w 593641"/>
              <a:gd name="connsiteY25" fmla="*/ 442995 h 2424759"/>
              <a:gd name="connsiteX26" fmla="*/ 280613 w 593641"/>
              <a:gd name="connsiteY26" fmla="*/ 359878 h 2424759"/>
              <a:gd name="connsiteX27" fmla="*/ 290459 w 593641"/>
              <a:gd name="connsiteY27" fmla="*/ 352334 h 2424759"/>
              <a:gd name="connsiteX28" fmla="*/ 381702 w 593641"/>
              <a:gd name="connsiteY28" fmla="*/ 203661 h 2424759"/>
              <a:gd name="connsiteX29" fmla="*/ 363414 w 593641"/>
              <a:gd name="connsiteY29" fmla="*/ 103077 h 2424759"/>
              <a:gd name="connsiteX30" fmla="*/ 281118 w 593641"/>
              <a:gd name="connsiteY30" fmla="*/ 20781 h 2424759"/>
              <a:gd name="connsiteX31" fmla="*/ 226254 w 593641"/>
              <a:gd name="connsiteY31" fmla="*/ 11637 h 2424759"/>
              <a:gd name="connsiteX32" fmla="*/ 221536 w 593641"/>
              <a:gd name="connsiteY32" fmla="*/ 90604 h 2424759"/>
              <a:gd name="connsiteX33" fmla="*/ 193891 w 593641"/>
              <a:gd name="connsiteY33"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54433 w 595556"/>
              <a:gd name="connsiteY6" fmla="*/ 331677 h 2424759"/>
              <a:gd name="connsiteX7" fmla="*/ 140941 w 595556"/>
              <a:gd name="connsiteY7" fmla="*/ 569421 h 2424759"/>
              <a:gd name="connsiteX8" fmla="*/ 186661 w 595556"/>
              <a:gd name="connsiteY8" fmla="*/ 997600 h 2424759"/>
              <a:gd name="connsiteX9" fmla="*/ 223237 w 595556"/>
              <a:gd name="connsiteY9" fmla="*/ 1422000 h 2424759"/>
              <a:gd name="connsiteX10" fmla="*/ 273169 w 595556"/>
              <a:gd name="connsiteY10" fmla="*/ 1718385 h 2424759"/>
              <a:gd name="connsiteX11" fmla="*/ 318171 w 595556"/>
              <a:gd name="connsiteY11" fmla="*/ 1979784 h 2424759"/>
              <a:gd name="connsiteX12" fmla="*/ 290739 w 595556"/>
              <a:gd name="connsiteY12" fmla="*/ 2186319 h 2424759"/>
              <a:gd name="connsiteX13" fmla="*/ 259094 w 595556"/>
              <a:gd name="connsiteY13" fmla="*/ 2369199 h 2424759"/>
              <a:gd name="connsiteX14" fmla="*/ 283033 w 595556"/>
              <a:gd name="connsiteY14" fmla="*/ 2411143 h 2424759"/>
              <a:gd name="connsiteX15" fmla="*/ 361117 w 595556"/>
              <a:gd name="connsiteY15" fmla="*/ 2345544 h 2424759"/>
              <a:gd name="connsiteX16" fmla="*/ 470126 w 595556"/>
              <a:gd name="connsiteY16" fmla="*/ 2383711 h 2424759"/>
              <a:gd name="connsiteX17" fmla="*/ 511633 w 595556"/>
              <a:gd name="connsiteY17" fmla="*/ 2416509 h 2424759"/>
              <a:gd name="connsiteX18" fmla="*/ 561565 w 595556"/>
              <a:gd name="connsiteY18" fmla="*/ 2334214 h 2424759"/>
              <a:gd name="connsiteX19" fmla="*/ 593210 w 595556"/>
              <a:gd name="connsiteY19" fmla="*/ 2200830 h 2424759"/>
              <a:gd name="connsiteX20" fmla="*/ 547490 w 595556"/>
              <a:gd name="connsiteY20" fmla="*/ 2136822 h 2424759"/>
              <a:gd name="connsiteX21" fmla="*/ 474338 w 595556"/>
              <a:gd name="connsiteY21" fmla="*/ 2008806 h 2424759"/>
              <a:gd name="connsiteX22" fmla="*/ 396973 w 595556"/>
              <a:gd name="connsiteY22" fmla="*/ 1758141 h 2424759"/>
              <a:gd name="connsiteX23" fmla="*/ 310465 w 595556"/>
              <a:gd name="connsiteY23" fmla="*/ 1246077 h 2424759"/>
              <a:gd name="connsiteX24" fmla="*/ 273889 w 595556"/>
              <a:gd name="connsiteY24" fmla="*/ 578565 h 2424759"/>
              <a:gd name="connsiteX25" fmla="*/ 283033 w 595556"/>
              <a:gd name="connsiteY25" fmla="*/ 552723 h 2424759"/>
              <a:gd name="connsiteX26" fmla="*/ 287965 w 595556"/>
              <a:gd name="connsiteY26" fmla="*/ 442995 h 2424759"/>
              <a:gd name="connsiteX27" fmla="*/ 282528 w 595556"/>
              <a:gd name="connsiteY27" fmla="*/ 359878 h 2424759"/>
              <a:gd name="connsiteX28" fmla="*/ 292374 w 595556"/>
              <a:gd name="connsiteY28" fmla="*/ 352334 h 2424759"/>
              <a:gd name="connsiteX29" fmla="*/ 383617 w 595556"/>
              <a:gd name="connsiteY29" fmla="*/ 203661 h 2424759"/>
              <a:gd name="connsiteX30" fmla="*/ 365329 w 595556"/>
              <a:gd name="connsiteY30" fmla="*/ 103077 h 2424759"/>
              <a:gd name="connsiteX31" fmla="*/ 283033 w 595556"/>
              <a:gd name="connsiteY31" fmla="*/ 20781 h 2424759"/>
              <a:gd name="connsiteX32" fmla="*/ 228169 w 595556"/>
              <a:gd name="connsiteY32" fmla="*/ 11637 h 2424759"/>
              <a:gd name="connsiteX33" fmla="*/ 223451 w 595556"/>
              <a:gd name="connsiteY33" fmla="*/ 90604 h 2424759"/>
              <a:gd name="connsiteX34" fmla="*/ 195806 w 595556"/>
              <a:gd name="connsiteY34"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80683 w 595556"/>
              <a:gd name="connsiteY6" fmla="*/ 340250 h 2424759"/>
              <a:gd name="connsiteX7" fmla="*/ 54433 w 595556"/>
              <a:gd name="connsiteY7" fmla="*/ 331677 h 2424759"/>
              <a:gd name="connsiteX8" fmla="*/ 140941 w 595556"/>
              <a:gd name="connsiteY8" fmla="*/ 569421 h 2424759"/>
              <a:gd name="connsiteX9" fmla="*/ 186661 w 595556"/>
              <a:gd name="connsiteY9" fmla="*/ 997600 h 2424759"/>
              <a:gd name="connsiteX10" fmla="*/ 223237 w 595556"/>
              <a:gd name="connsiteY10" fmla="*/ 1422000 h 2424759"/>
              <a:gd name="connsiteX11" fmla="*/ 273169 w 595556"/>
              <a:gd name="connsiteY11" fmla="*/ 1718385 h 2424759"/>
              <a:gd name="connsiteX12" fmla="*/ 318171 w 595556"/>
              <a:gd name="connsiteY12" fmla="*/ 1979784 h 2424759"/>
              <a:gd name="connsiteX13" fmla="*/ 290739 w 595556"/>
              <a:gd name="connsiteY13" fmla="*/ 2186319 h 2424759"/>
              <a:gd name="connsiteX14" fmla="*/ 259094 w 595556"/>
              <a:gd name="connsiteY14" fmla="*/ 2369199 h 2424759"/>
              <a:gd name="connsiteX15" fmla="*/ 283033 w 595556"/>
              <a:gd name="connsiteY15" fmla="*/ 2411143 h 2424759"/>
              <a:gd name="connsiteX16" fmla="*/ 361117 w 595556"/>
              <a:gd name="connsiteY16" fmla="*/ 2345544 h 2424759"/>
              <a:gd name="connsiteX17" fmla="*/ 470126 w 595556"/>
              <a:gd name="connsiteY17" fmla="*/ 2383711 h 2424759"/>
              <a:gd name="connsiteX18" fmla="*/ 511633 w 595556"/>
              <a:gd name="connsiteY18" fmla="*/ 2416509 h 2424759"/>
              <a:gd name="connsiteX19" fmla="*/ 561565 w 595556"/>
              <a:gd name="connsiteY19" fmla="*/ 2334214 h 2424759"/>
              <a:gd name="connsiteX20" fmla="*/ 593210 w 595556"/>
              <a:gd name="connsiteY20" fmla="*/ 2200830 h 2424759"/>
              <a:gd name="connsiteX21" fmla="*/ 547490 w 595556"/>
              <a:gd name="connsiteY21" fmla="*/ 2136822 h 2424759"/>
              <a:gd name="connsiteX22" fmla="*/ 474338 w 595556"/>
              <a:gd name="connsiteY22" fmla="*/ 2008806 h 2424759"/>
              <a:gd name="connsiteX23" fmla="*/ 396973 w 595556"/>
              <a:gd name="connsiteY23" fmla="*/ 1758141 h 2424759"/>
              <a:gd name="connsiteX24" fmla="*/ 310465 w 595556"/>
              <a:gd name="connsiteY24" fmla="*/ 1246077 h 2424759"/>
              <a:gd name="connsiteX25" fmla="*/ 273889 w 595556"/>
              <a:gd name="connsiteY25" fmla="*/ 578565 h 2424759"/>
              <a:gd name="connsiteX26" fmla="*/ 283033 w 595556"/>
              <a:gd name="connsiteY26" fmla="*/ 552723 h 2424759"/>
              <a:gd name="connsiteX27" fmla="*/ 287965 w 595556"/>
              <a:gd name="connsiteY27" fmla="*/ 442995 h 2424759"/>
              <a:gd name="connsiteX28" fmla="*/ 282528 w 595556"/>
              <a:gd name="connsiteY28" fmla="*/ 359878 h 2424759"/>
              <a:gd name="connsiteX29" fmla="*/ 292374 w 595556"/>
              <a:gd name="connsiteY29" fmla="*/ 352334 h 2424759"/>
              <a:gd name="connsiteX30" fmla="*/ 383617 w 595556"/>
              <a:gd name="connsiteY30" fmla="*/ 203661 h 2424759"/>
              <a:gd name="connsiteX31" fmla="*/ 365329 w 595556"/>
              <a:gd name="connsiteY31" fmla="*/ 103077 h 2424759"/>
              <a:gd name="connsiteX32" fmla="*/ 283033 w 595556"/>
              <a:gd name="connsiteY32" fmla="*/ 20781 h 2424759"/>
              <a:gd name="connsiteX33" fmla="*/ 228169 w 595556"/>
              <a:gd name="connsiteY33" fmla="*/ 11637 h 2424759"/>
              <a:gd name="connsiteX34" fmla="*/ 223451 w 595556"/>
              <a:gd name="connsiteY34" fmla="*/ 90604 h 2424759"/>
              <a:gd name="connsiteX35" fmla="*/ 195806 w 595556"/>
              <a:gd name="connsiteY35" fmla="*/ 205251 h 2424759"/>
              <a:gd name="connsiteX0" fmla="*/ 195806 w 595556"/>
              <a:gd name="connsiteY0" fmla="*/ 205251 h 2424759"/>
              <a:gd name="connsiteX1" fmla="*/ 113510 w 595556"/>
              <a:gd name="connsiteY1" fmla="*/ 145020 h 2424759"/>
              <a:gd name="connsiteX2" fmla="*/ 67790 w 595556"/>
              <a:gd name="connsiteY2" fmla="*/ 260114 h 2424759"/>
              <a:gd name="connsiteX3" fmla="*/ 8713 w 595556"/>
              <a:gd name="connsiteY3" fmla="*/ 194517 h 2424759"/>
              <a:gd name="connsiteX4" fmla="*/ 120068 w 595556"/>
              <a:gd name="connsiteY4" fmla="*/ 346793 h 2424759"/>
              <a:gd name="connsiteX5" fmla="*/ 27001 w 595556"/>
              <a:gd name="connsiteY5" fmla="*/ 267669 h 2424759"/>
              <a:gd name="connsiteX6" fmla="*/ 80683 w 595556"/>
              <a:gd name="connsiteY6" fmla="*/ 340250 h 2424759"/>
              <a:gd name="connsiteX7" fmla="*/ 113510 w 595556"/>
              <a:gd name="connsiteY7" fmla="*/ 488715 h 2424759"/>
              <a:gd name="connsiteX8" fmla="*/ 140941 w 595556"/>
              <a:gd name="connsiteY8" fmla="*/ 569421 h 2424759"/>
              <a:gd name="connsiteX9" fmla="*/ 186661 w 595556"/>
              <a:gd name="connsiteY9" fmla="*/ 997600 h 2424759"/>
              <a:gd name="connsiteX10" fmla="*/ 223237 w 595556"/>
              <a:gd name="connsiteY10" fmla="*/ 1422000 h 2424759"/>
              <a:gd name="connsiteX11" fmla="*/ 273169 w 595556"/>
              <a:gd name="connsiteY11" fmla="*/ 1718385 h 2424759"/>
              <a:gd name="connsiteX12" fmla="*/ 318171 w 595556"/>
              <a:gd name="connsiteY12" fmla="*/ 1979784 h 2424759"/>
              <a:gd name="connsiteX13" fmla="*/ 290739 w 595556"/>
              <a:gd name="connsiteY13" fmla="*/ 2186319 h 2424759"/>
              <a:gd name="connsiteX14" fmla="*/ 259094 w 595556"/>
              <a:gd name="connsiteY14" fmla="*/ 2369199 h 2424759"/>
              <a:gd name="connsiteX15" fmla="*/ 283033 w 595556"/>
              <a:gd name="connsiteY15" fmla="*/ 2411143 h 2424759"/>
              <a:gd name="connsiteX16" fmla="*/ 361117 w 595556"/>
              <a:gd name="connsiteY16" fmla="*/ 2345544 h 2424759"/>
              <a:gd name="connsiteX17" fmla="*/ 470126 w 595556"/>
              <a:gd name="connsiteY17" fmla="*/ 2383711 h 2424759"/>
              <a:gd name="connsiteX18" fmla="*/ 511633 w 595556"/>
              <a:gd name="connsiteY18" fmla="*/ 2416509 h 2424759"/>
              <a:gd name="connsiteX19" fmla="*/ 561565 w 595556"/>
              <a:gd name="connsiteY19" fmla="*/ 2334214 h 2424759"/>
              <a:gd name="connsiteX20" fmla="*/ 593210 w 595556"/>
              <a:gd name="connsiteY20" fmla="*/ 2200830 h 2424759"/>
              <a:gd name="connsiteX21" fmla="*/ 547490 w 595556"/>
              <a:gd name="connsiteY21" fmla="*/ 2136822 h 2424759"/>
              <a:gd name="connsiteX22" fmla="*/ 474338 w 595556"/>
              <a:gd name="connsiteY22" fmla="*/ 2008806 h 2424759"/>
              <a:gd name="connsiteX23" fmla="*/ 396973 w 595556"/>
              <a:gd name="connsiteY23" fmla="*/ 1758141 h 2424759"/>
              <a:gd name="connsiteX24" fmla="*/ 310465 w 595556"/>
              <a:gd name="connsiteY24" fmla="*/ 1246077 h 2424759"/>
              <a:gd name="connsiteX25" fmla="*/ 273889 w 595556"/>
              <a:gd name="connsiteY25" fmla="*/ 578565 h 2424759"/>
              <a:gd name="connsiteX26" fmla="*/ 283033 w 595556"/>
              <a:gd name="connsiteY26" fmla="*/ 552723 h 2424759"/>
              <a:gd name="connsiteX27" fmla="*/ 287965 w 595556"/>
              <a:gd name="connsiteY27" fmla="*/ 442995 h 2424759"/>
              <a:gd name="connsiteX28" fmla="*/ 282528 w 595556"/>
              <a:gd name="connsiteY28" fmla="*/ 359878 h 2424759"/>
              <a:gd name="connsiteX29" fmla="*/ 292374 w 595556"/>
              <a:gd name="connsiteY29" fmla="*/ 352334 h 2424759"/>
              <a:gd name="connsiteX30" fmla="*/ 383617 w 595556"/>
              <a:gd name="connsiteY30" fmla="*/ 203661 h 2424759"/>
              <a:gd name="connsiteX31" fmla="*/ 365329 w 595556"/>
              <a:gd name="connsiteY31" fmla="*/ 103077 h 2424759"/>
              <a:gd name="connsiteX32" fmla="*/ 283033 w 595556"/>
              <a:gd name="connsiteY32" fmla="*/ 20781 h 2424759"/>
              <a:gd name="connsiteX33" fmla="*/ 228169 w 595556"/>
              <a:gd name="connsiteY33" fmla="*/ 11637 h 2424759"/>
              <a:gd name="connsiteX34" fmla="*/ 223451 w 595556"/>
              <a:gd name="connsiteY34" fmla="*/ 90604 h 2424759"/>
              <a:gd name="connsiteX35" fmla="*/ 195806 w 595556"/>
              <a:gd name="connsiteY35" fmla="*/ 205251 h 2424759"/>
              <a:gd name="connsiteX0" fmla="*/ 188226 w 587976"/>
              <a:gd name="connsiteY0" fmla="*/ 205251 h 2424759"/>
              <a:gd name="connsiteX1" fmla="*/ 105930 w 587976"/>
              <a:gd name="connsiteY1" fmla="*/ 145020 h 2424759"/>
              <a:gd name="connsiteX2" fmla="*/ 60210 w 587976"/>
              <a:gd name="connsiteY2" fmla="*/ 260114 h 2424759"/>
              <a:gd name="connsiteX3" fmla="*/ 1133 w 587976"/>
              <a:gd name="connsiteY3" fmla="*/ 194517 h 2424759"/>
              <a:gd name="connsiteX4" fmla="*/ 53411 w 587976"/>
              <a:gd name="connsiteY4" fmla="*/ 268274 h 2424759"/>
              <a:gd name="connsiteX5" fmla="*/ 19421 w 587976"/>
              <a:gd name="connsiteY5" fmla="*/ 267669 h 2424759"/>
              <a:gd name="connsiteX6" fmla="*/ 73103 w 587976"/>
              <a:gd name="connsiteY6" fmla="*/ 340250 h 2424759"/>
              <a:gd name="connsiteX7" fmla="*/ 105930 w 587976"/>
              <a:gd name="connsiteY7" fmla="*/ 488715 h 2424759"/>
              <a:gd name="connsiteX8" fmla="*/ 133361 w 587976"/>
              <a:gd name="connsiteY8" fmla="*/ 569421 h 2424759"/>
              <a:gd name="connsiteX9" fmla="*/ 179081 w 587976"/>
              <a:gd name="connsiteY9" fmla="*/ 997600 h 2424759"/>
              <a:gd name="connsiteX10" fmla="*/ 215657 w 587976"/>
              <a:gd name="connsiteY10" fmla="*/ 1422000 h 2424759"/>
              <a:gd name="connsiteX11" fmla="*/ 265589 w 587976"/>
              <a:gd name="connsiteY11" fmla="*/ 1718385 h 2424759"/>
              <a:gd name="connsiteX12" fmla="*/ 310591 w 587976"/>
              <a:gd name="connsiteY12" fmla="*/ 1979784 h 2424759"/>
              <a:gd name="connsiteX13" fmla="*/ 283159 w 587976"/>
              <a:gd name="connsiteY13" fmla="*/ 2186319 h 2424759"/>
              <a:gd name="connsiteX14" fmla="*/ 251514 w 587976"/>
              <a:gd name="connsiteY14" fmla="*/ 2369199 h 2424759"/>
              <a:gd name="connsiteX15" fmla="*/ 275453 w 587976"/>
              <a:gd name="connsiteY15" fmla="*/ 2411143 h 2424759"/>
              <a:gd name="connsiteX16" fmla="*/ 353537 w 587976"/>
              <a:gd name="connsiteY16" fmla="*/ 2345544 h 2424759"/>
              <a:gd name="connsiteX17" fmla="*/ 462546 w 587976"/>
              <a:gd name="connsiteY17" fmla="*/ 2383711 h 2424759"/>
              <a:gd name="connsiteX18" fmla="*/ 504053 w 587976"/>
              <a:gd name="connsiteY18" fmla="*/ 2416509 h 2424759"/>
              <a:gd name="connsiteX19" fmla="*/ 553985 w 587976"/>
              <a:gd name="connsiteY19" fmla="*/ 2334214 h 2424759"/>
              <a:gd name="connsiteX20" fmla="*/ 585630 w 587976"/>
              <a:gd name="connsiteY20" fmla="*/ 2200830 h 2424759"/>
              <a:gd name="connsiteX21" fmla="*/ 539910 w 587976"/>
              <a:gd name="connsiteY21" fmla="*/ 2136822 h 2424759"/>
              <a:gd name="connsiteX22" fmla="*/ 466758 w 587976"/>
              <a:gd name="connsiteY22" fmla="*/ 2008806 h 2424759"/>
              <a:gd name="connsiteX23" fmla="*/ 389393 w 587976"/>
              <a:gd name="connsiteY23" fmla="*/ 1758141 h 2424759"/>
              <a:gd name="connsiteX24" fmla="*/ 302885 w 587976"/>
              <a:gd name="connsiteY24" fmla="*/ 1246077 h 2424759"/>
              <a:gd name="connsiteX25" fmla="*/ 266309 w 587976"/>
              <a:gd name="connsiteY25" fmla="*/ 578565 h 2424759"/>
              <a:gd name="connsiteX26" fmla="*/ 275453 w 587976"/>
              <a:gd name="connsiteY26" fmla="*/ 552723 h 2424759"/>
              <a:gd name="connsiteX27" fmla="*/ 280385 w 587976"/>
              <a:gd name="connsiteY27" fmla="*/ 442995 h 2424759"/>
              <a:gd name="connsiteX28" fmla="*/ 274948 w 587976"/>
              <a:gd name="connsiteY28" fmla="*/ 359878 h 2424759"/>
              <a:gd name="connsiteX29" fmla="*/ 284794 w 587976"/>
              <a:gd name="connsiteY29" fmla="*/ 352334 h 2424759"/>
              <a:gd name="connsiteX30" fmla="*/ 376037 w 587976"/>
              <a:gd name="connsiteY30" fmla="*/ 203661 h 2424759"/>
              <a:gd name="connsiteX31" fmla="*/ 357749 w 587976"/>
              <a:gd name="connsiteY31" fmla="*/ 103077 h 2424759"/>
              <a:gd name="connsiteX32" fmla="*/ 275453 w 587976"/>
              <a:gd name="connsiteY32" fmla="*/ 20781 h 2424759"/>
              <a:gd name="connsiteX33" fmla="*/ 220589 w 587976"/>
              <a:gd name="connsiteY33" fmla="*/ 11637 h 2424759"/>
              <a:gd name="connsiteX34" fmla="*/ 215871 w 587976"/>
              <a:gd name="connsiteY34" fmla="*/ 90604 h 2424759"/>
              <a:gd name="connsiteX35" fmla="*/ 188226 w 587976"/>
              <a:gd name="connsiteY35"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33237 w 587852"/>
              <a:gd name="connsiteY9" fmla="*/ 569421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92313 w 587852"/>
              <a:gd name="connsiteY9" fmla="*/ 804978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19297 w 587852"/>
              <a:gd name="connsiteY6" fmla="*/ 267669 h 2424759"/>
              <a:gd name="connsiteX7" fmla="*/ 72979 w 587852"/>
              <a:gd name="connsiteY7" fmla="*/ 340250 h 2424759"/>
              <a:gd name="connsiteX8" fmla="*/ 105806 w 587852"/>
              <a:gd name="connsiteY8" fmla="*/ 488715 h 2424759"/>
              <a:gd name="connsiteX9" fmla="*/ 133237 w 587852"/>
              <a:gd name="connsiteY9" fmla="*/ 647940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88102 w 587852"/>
              <a:gd name="connsiteY0" fmla="*/ 205251 h 2424759"/>
              <a:gd name="connsiteX1" fmla="*/ 105806 w 587852"/>
              <a:gd name="connsiteY1" fmla="*/ 145020 h 2424759"/>
              <a:gd name="connsiteX2" fmla="*/ 60086 w 587852"/>
              <a:gd name="connsiteY2" fmla="*/ 260114 h 2424759"/>
              <a:gd name="connsiteX3" fmla="*/ 1009 w 587852"/>
              <a:gd name="connsiteY3" fmla="*/ 194517 h 2424759"/>
              <a:gd name="connsiteX4" fmla="*/ 66141 w 587852"/>
              <a:gd name="connsiteY4" fmla="*/ 268273 h 2424759"/>
              <a:gd name="connsiteX5" fmla="*/ 53287 w 587852"/>
              <a:gd name="connsiteY5" fmla="*/ 268274 h 2424759"/>
              <a:gd name="connsiteX6" fmla="*/ 78373 w 587852"/>
              <a:gd name="connsiteY6" fmla="*/ 267669 h 2424759"/>
              <a:gd name="connsiteX7" fmla="*/ 72979 w 587852"/>
              <a:gd name="connsiteY7" fmla="*/ 340250 h 2424759"/>
              <a:gd name="connsiteX8" fmla="*/ 105806 w 587852"/>
              <a:gd name="connsiteY8" fmla="*/ 488715 h 2424759"/>
              <a:gd name="connsiteX9" fmla="*/ 133237 w 587852"/>
              <a:gd name="connsiteY9" fmla="*/ 647940 h 2424759"/>
              <a:gd name="connsiteX10" fmla="*/ 178957 w 587852"/>
              <a:gd name="connsiteY10" fmla="*/ 997600 h 2424759"/>
              <a:gd name="connsiteX11" fmla="*/ 215533 w 587852"/>
              <a:gd name="connsiteY11" fmla="*/ 1422000 h 2424759"/>
              <a:gd name="connsiteX12" fmla="*/ 265465 w 587852"/>
              <a:gd name="connsiteY12" fmla="*/ 1718385 h 2424759"/>
              <a:gd name="connsiteX13" fmla="*/ 310467 w 587852"/>
              <a:gd name="connsiteY13" fmla="*/ 1979784 h 2424759"/>
              <a:gd name="connsiteX14" fmla="*/ 283035 w 587852"/>
              <a:gd name="connsiteY14" fmla="*/ 2186319 h 2424759"/>
              <a:gd name="connsiteX15" fmla="*/ 251390 w 587852"/>
              <a:gd name="connsiteY15" fmla="*/ 2369199 h 2424759"/>
              <a:gd name="connsiteX16" fmla="*/ 275329 w 587852"/>
              <a:gd name="connsiteY16" fmla="*/ 2411143 h 2424759"/>
              <a:gd name="connsiteX17" fmla="*/ 353413 w 587852"/>
              <a:gd name="connsiteY17" fmla="*/ 2345544 h 2424759"/>
              <a:gd name="connsiteX18" fmla="*/ 462422 w 587852"/>
              <a:gd name="connsiteY18" fmla="*/ 2383711 h 2424759"/>
              <a:gd name="connsiteX19" fmla="*/ 503929 w 587852"/>
              <a:gd name="connsiteY19" fmla="*/ 2416509 h 2424759"/>
              <a:gd name="connsiteX20" fmla="*/ 553861 w 587852"/>
              <a:gd name="connsiteY20" fmla="*/ 2334214 h 2424759"/>
              <a:gd name="connsiteX21" fmla="*/ 585506 w 587852"/>
              <a:gd name="connsiteY21" fmla="*/ 2200830 h 2424759"/>
              <a:gd name="connsiteX22" fmla="*/ 539786 w 587852"/>
              <a:gd name="connsiteY22" fmla="*/ 2136822 h 2424759"/>
              <a:gd name="connsiteX23" fmla="*/ 466634 w 587852"/>
              <a:gd name="connsiteY23" fmla="*/ 2008806 h 2424759"/>
              <a:gd name="connsiteX24" fmla="*/ 389269 w 587852"/>
              <a:gd name="connsiteY24" fmla="*/ 1758141 h 2424759"/>
              <a:gd name="connsiteX25" fmla="*/ 302761 w 587852"/>
              <a:gd name="connsiteY25" fmla="*/ 1246077 h 2424759"/>
              <a:gd name="connsiteX26" fmla="*/ 266185 w 587852"/>
              <a:gd name="connsiteY26" fmla="*/ 578565 h 2424759"/>
              <a:gd name="connsiteX27" fmla="*/ 275329 w 587852"/>
              <a:gd name="connsiteY27" fmla="*/ 552723 h 2424759"/>
              <a:gd name="connsiteX28" fmla="*/ 280261 w 587852"/>
              <a:gd name="connsiteY28" fmla="*/ 442995 h 2424759"/>
              <a:gd name="connsiteX29" fmla="*/ 274824 w 587852"/>
              <a:gd name="connsiteY29" fmla="*/ 359878 h 2424759"/>
              <a:gd name="connsiteX30" fmla="*/ 284670 w 587852"/>
              <a:gd name="connsiteY30" fmla="*/ 352334 h 2424759"/>
              <a:gd name="connsiteX31" fmla="*/ 375913 w 587852"/>
              <a:gd name="connsiteY31" fmla="*/ 203661 h 2424759"/>
              <a:gd name="connsiteX32" fmla="*/ 357625 w 587852"/>
              <a:gd name="connsiteY32" fmla="*/ 103077 h 2424759"/>
              <a:gd name="connsiteX33" fmla="*/ 275329 w 587852"/>
              <a:gd name="connsiteY33" fmla="*/ 20781 h 2424759"/>
              <a:gd name="connsiteX34" fmla="*/ 220465 w 587852"/>
              <a:gd name="connsiteY34" fmla="*/ 11637 h 2424759"/>
              <a:gd name="connsiteX35" fmla="*/ 215747 w 587852"/>
              <a:gd name="connsiteY35" fmla="*/ 90604 h 2424759"/>
              <a:gd name="connsiteX36" fmla="*/ 188102 w 587852"/>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578565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340250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36854 w 536604"/>
              <a:gd name="connsiteY0" fmla="*/ 205251 h 2424759"/>
              <a:gd name="connsiteX1" fmla="*/ 54558 w 536604"/>
              <a:gd name="connsiteY1" fmla="*/ 145020 h 2424759"/>
              <a:gd name="connsiteX2" fmla="*/ 8838 w 536604"/>
              <a:gd name="connsiteY2" fmla="*/ 260114 h 2424759"/>
              <a:gd name="connsiteX3" fmla="*/ 8837 w 536604"/>
              <a:gd name="connsiteY3" fmla="*/ 194517 h 2424759"/>
              <a:gd name="connsiteX4" fmla="*/ 14893 w 536604"/>
              <a:gd name="connsiteY4" fmla="*/ 268273 h 2424759"/>
              <a:gd name="connsiteX5" fmla="*/ 2039 w 536604"/>
              <a:gd name="connsiteY5" fmla="*/ 268274 h 2424759"/>
              <a:gd name="connsiteX6" fmla="*/ 27125 w 536604"/>
              <a:gd name="connsiteY6" fmla="*/ 267669 h 2424759"/>
              <a:gd name="connsiteX7" fmla="*/ 21731 w 536604"/>
              <a:gd name="connsiteY7" fmla="*/ 418769 h 2424759"/>
              <a:gd name="connsiteX8" fmla="*/ 54558 w 536604"/>
              <a:gd name="connsiteY8" fmla="*/ 488715 h 2424759"/>
              <a:gd name="connsiteX9" fmla="*/ 81989 w 536604"/>
              <a:gd name="connsiteY9" fmla="*/ 647940 h 2424759"/>
              <a:gd name="connsiteX10" fmla="*/ 127709 w 536604"/>
              <a:gd name="connsiteY10" fmla="*/ 997600 h 2424759"/>
              <a:gd name="connsiteX11" fmla="*/ 164285 w 536604"/>
              <a:gd name="connsiteY11" fmla="*/ 1422000 h 2424759"/>
              <a:gd name="connsiteX12" fmla="*/ 214217 w 536604"/>
              <a:gd name="connsiteY12" fmla="*/ 1718385 h 2424759"/>
              <a:gd name="connsiteX13" fmla="*/ 259219 w 536604"/>
              <a:gd name="connsiteY13" fmla="*/ 1979784 h 2424759"/>
              <a:gd name="connsiteX14" fmla="*/ 231787 w 536604"/>
              <a:gd name="connsiteY14" fmla="*/ 2186319 h 2424759"/>
              <a:gd name="connsiteX15" fmla="*/ 200142 w 536604"/>
              <a:gd name="connsiteY15" fmla="*/ 2369199 h 2424759"/>
              <a:gd name="connsiteX16" fmla="*/ 224081 w 536604"/>
              <a:gd name="connsiteY16" fmla="*/ 2411143 h 2424759"/>
              <a:gd name="connsiteX17" fmla="*/ 302165 w 536604"/>
              <a:gd name="connsiteY17" fmla="*/ 2345544 h 2424759"/>
              <a:gd name="connsiteX18" fmla="*/ 411174 w 536604"/>
              <a:gd name="connsiteY18" fmla="*/ 2383711 h 2424759"/>
              <a:gd name="connsiteX19" fmla="*/ 452681 w 536604"/>
              <a:gd name="connsiteY19" fmla="*/ 2416509 h 2424759"/>
              <a:gd name="connsiteX20" fmla="*/ 502613 w 536604"/>
              <a:gd name="connsiteY20" fmla="*/ 2334214 h 2424759"/>
              <a:gd name="connsiteX21" fmla="*/ 534258 w 536604"/>
              <a:gd name="connsiteY21" fmla="*/ 2200830 h 2424759"/>
              <a:gd name="connsiteX22" fmla="*/ 488538 w 536604"/>
              <a:gd name="connsiteY22" fmla="*/ 2136822 h 2424759"/>
              <a:gd name="connsiteX23" fmla="*/ 415386 w 536604"/>
              <a:gd name="connsiteY23" fmla="*/ 2008806 h 2424759"/>
              <a:gd name="connsiteX24" fmla="*/ 338021 w 536604"/>
              <a:gd name="connsiteY24" fmla="*/ 1758141 h 2424759"/>
              <a:gd name="connsiteX25" fmla="*/ 251513 w 536604"/>
              <a:gd name="connsiteY25" fmla="*/ 1246077 h 2424759"/>
              <a:gd name="connsiteX26" fmla="*/ 214937 w 536604"/>
              <a:gd name="connsiteY26" fmla="*/ 814122 h 2424759"/>
              <a:gd name="connsiteX27" fmla="*/ 224081 w 536604"/>
              <a:gd name="connsiteY27" fmla="*/ 552723 h 2424759"/>
              <a:gd name="connsiteX28" fmla="*/ 229013 w 536604"/>
              <a:gd name="connsiteY28" fmla="*/ 442995 h 2424759"/>
              <a:gd name="connsiteX29" fmla="*/ 223576 w 536604"/>
              <a:gd name="connsiteY29" fmla="*/ 359878 h 2424759"/>
              <a:gd name="connsiteX30" fmla="*/ 233422 w 536604"/>
              <a:gd name="connsiteY30" fmla="*/ 352334 h 2424759"/>
              <a:gd name="connsiteX31" fmla="*/ 324665 w 536604"/>
              <a:gd name="connsiteY31" fmla="*/ 203661 h 2424759"/>
              <a:gd name="connsiteX32" fmla="*/ 306377 w 536604"/>
              <a:gd name="connsiteY32" fmla="*/ 103077 h 2424759"/>
              <a:gd name="connsiteX33" fmla="*/ 224081 w 536604"/>
              <a:gd name="connsiteY33" fmla="*/ 20781 h 2424759"/>
              <a:gd name="connsiteX34" fmla="*/ 169217 w 536604"/>
              <a:gd name="connsiteY34" fmla="*/ 11637 h 2424759"/>
              <a:gd name="connsiteX35" fmla="*/ 164499 w 536604"/>
              <a:gd name="connsiteY35" fmla="*/ 90604 h 2424759"/>
              <a:gd name="connsiteX36" fmla="*/ 136854 w 536604"/>
              <a:gd name="connsiteY36" fmla="*/ 205251 h 2424759"/>
              <a:gd name="connsiteX0" fmla="*/ 172088 w 571838"/>
              <a:gd name="connsiteY0" fmla="*/ 205251 h 2424759"/>
              <a:gd name="connsiteX1" fmla="*/ 89792 w 571838"/>
              <a:gd name="connsiteY1" fmla="*/ 145020 h 2424759"/>
              <a:gd name="connsiteX2" fmla="*/ 44072 w 571838"/>
              <a:gd name="connsiteY2" fmla="*/ 260114 h 2424759"/>
              <a:gd name="connsiteX3" fmla="*/ 44071 w 571838"/>
              <a:gd name="connsiteY3" fmla="*/ 194517 h 2424759"/>
              <a:gd name="connsiteX4" fmla="*/ 50127 w 571838"/>
              <a:gd name="connsiteY4" fmla="*/ 268273 h 2424759"/>
              <a:gd name="connsiteX5" fmla="*/ 37273 w 571838"/>
              <a:gd name="connsiteY5" fmla="*/ 268274 h 2424759"/>
              <a:gd name="connsiteX6" fmla="*/ 3282 w 571838"/>
              <a:gd name="connsiteY6" fmla="*/ 346188 h 2424759"/>
              <a:gd name="connsiteX7" fmla="*/ 56965 w 571838"/>
              <a:gd name="connsiteY7" fmla="*/ 418769 h 2424759"/>
              <a:gd name="connsiteX8" fmla="*/ 89792 w 571838"/>
              <a:gd name="connsiteY8" fmla="*/ 488715 h 2424759"/>
              <a:gd name="connsiteX9" fmla="*/ 117223 w 571838"/>
              <a:gd name="connsiteY9" fmla="*/ 647940 h 2424759"/>
              <a:gd name="connsiteX10" fmla="*/ 162943 w 571838"/>
              <a:gd name="connsiteY10" fmla="*/ 997600 h 2424759"/>
              <a:gd name="connsiteX11" fmla="*/ 199519 w 571838"/>
              <a:gd name="connsiteY11" fmla="*/ 1422000 h 2424759"/>
              <a:gd name="connsiteX12" fmla="*/ 249451 w 571838"/>
              <a:gd name="connsiteY12" fmla="*/ 1718385 h 2424759"/>
              <a:gd name="connsiteX13" fmla="*/ 294453 w 571838"/>
              <a:gd name="connsiteY13" fmla="*/ 1979784 h 2424759"/>
              <a:gd name="connsiteX14" fmla="*/ 267021 w 571838"/>
              <a:gd name="connsiteY14" fmla="*/ 2186319 h 2424759"/>
              <a:gd name="connsiteX15" fmla="*/ 235376 w 571838"/>
              <a:gd name="connsiteY15" fmla="*/ 2369199 h 2424759"/>
              <a:gd name="connsiteX16" fmla="*/ 259315 w 571838"/>
              <a:gd name="connsiteY16" fmla="*/ 2411143 h 2424759"/>
              <a:gd name="connsiteX17" fmla="*/ 337399 w 571838"/>
              <a:gd name="connsiteY17" fmla="*/ 2345544 h 2424759"/>
              <a:gd name="connsiteX18" fmla="*/ 446408 w 571838"/>
              <a:gd name="connsiteY18" fmla="*/ 2383711 h 2424759"/>
              <a:gd name="connsiteX19" fmla="*/ 487915 w 571838"/>
              <a:gd name="connsiteY19" fmla="*/ 2416509 h 2424759"/>
              <a:gd name="connsiteX20" fmla="*/ 537847 w 571838"/>
              <a:gd name="connsiteY20" fmla="*/ 2334214 h 2424759"/>
              <a:gd name="connsiteX21" fmla="*/ 569492 w 571838"/>
              <a:gd name="connsiteY21" fmla="*/ 2200830 h 2424759"/>
              <a:gd name="connsiteX22" fmla="*/ 523772 w 571838"/>
              <a:gd name="connsiteY22" fmla="*/ 2136822 h 2424759"/>
              <a:gd name="connsiteX23" fmla="*/ 450620 w 571838"/>
              <a:gd name="connsiteY23" fmla="*/ 2008806 h 2424759"/>
              <a:gd name="connsiteX24" fmla="*/ 373255 w 571838"/>
              <a:gd name="connsiteY24" fmla="*/ 1758141 h 2424759"/>
              <a:gd name="connsiteX25" fmla="*/ 286747 w 571838"/>
              <a:gd name="connsiteY25" fmla="*/ 1246077 h 2424759"/>
              <a:gd name="connsiteX26" fmla="*/ 250171 w 571838"/>
              <a:gd name="connsiteY26" fmla="*/ 814122 h 2424759"/>
              <a:gd name="connsiteX27" fmla="*/ 259315 w 571838"/>
              <a:gd name="connsiteY27" fmla="*/ 552723 h 2424759"/>
              <a:gd name="connsiteX28" fmla="*/ 264247 w 571838"/>
              <a:gd name="connsiteY28" fmla="*/ 442995 h 2424759"/>
              <a:gd name="connsiteX29" fmla="*/ 258810 w 571838"/>
              <a:gd name="connsiteY29" fmla="*/ 359878 h 2424759"/>
              <a:gd name="connsiteX30" fmla="*/ 268656 w 571838"/>
              <a:gd name="connsiteY30" fmla="*/ 352334 h 2424759"/>
              <a:gd name="connsiteX31" fmla="*/ 359899 w 571838"/>
              <a:gd name="connsiteY31" fmla="*/ 203661 h 2424759"/>
              <a:gd name="connsiteX32" fmla="*/ 341611 w 571838"/>
              <a:gd name="connsiteY32" fmla="*/ 103077 h 2424759"/>
              <a:gd name="connsiteX33" fmla="*/ 259315 w 571838"/>
              <a:gd name="connsiteY33" fmla="*/ 20781 h 2424759"/>
              <a:gd name="connsiteX34" fmla="*/ 204451 w 571838"/>
              <a:gd name="connsiteY34" fmla="*/ 11637 h 2424759"/>
              <a:gd name="connsiteX35" fmla="*/ 199733 w 571838"/>
              <a:gd name="connsiteY35" fmla="*/ 90604 h 2424759"/>
              <a:gd name="connsiteX36" fmla="*/ 172088 w 571838"/>
              <a:gd name="connsiteY36" fmla="*/ 205251 h 2424759"/>
              <a:gd name="connsiteX0" fmla="*/ 182170 w 581920"/>
              <a:gd name="connsiteY0" fmla="*/ 205251 h 2424759"/>
              <a:gd name="connsiteX1" fmla="*/ 99874 w 581920"/>
              <a:gd name="connsiteY1" fmla="*/ 145020 h 2424759"/>
              <a:gd name="connsiteX2" fmla="*/ 54154 w 581920"/>
              <a:gd name="connsiteY2" fmla="*/ 260114 h 2424759"/>
              <a:gd name="connsiteX3" fmla="*/ 54153 w 581920"/>
              <a:gd name="connsiteY3" fmla="*/ 194517 h 2424759"/>
              <a:gd name="connsiteX4" fmla="*/ 1133 w 581920"/>
              <a:gd name="connsiteY4" fmla="*/ 268273 h 2424759"/>
              <a:gd name="connsiteX5" fmla="*/ 47355 w 581920"/>
              <a:gd name="connsiteY5" fmla="*/ 268274 h 2424759"/>
              <a:gd name="connsiteX6" fmla="*/ 13364 w 581920"/>
              <a:gd name="connsiteY6" fmla="*/ 346188 h 2424759"/>
              <a:gd name="connsiteX7" fmla="*/ 67047 w 581920"/>
              <a:gd name="connsiteY7" fmla="*/ 418769 h 2424759"/>
              <a:gd name="connsiteX8" fmla="*/ 99874 w 581920"/>
              <a:gd name="connsiteY8" fmla="*/ 488715 h 2424759"/>
              <a:gd name="connsiteX9" fmla="*/ 127305 w 581920"/>
              <a:gd name="connsiteY9" fmla="*/ 647940 h 2424759"/>
              <a:gd name="connsiteX10" fmla="*/ 173025 w 581920"/>
              <a:gd name="connsiteY10" fmla="*/ 997600 h 2424759"/>
              <a:gd name="connsiteX11" fmla="*/ 209601 w 581920"/>
              <a:gd name="connsiteY11" fmla="*/ 1422000 h 2424759"/>
              <a:gd name="connsiteX12" fmla="*/ 259533 w 581920"/>
              <a:gd name="connsiteY12" fmla="*/ 1718385 h 2424759"/>
              <a:gd name="connsiteX13" fmla="*/ 304535 w 581920"/>
              <a:gd name="connsiteY13" fmla="*/ 1979784 h 2424759"/>
              <a:gd name="connsiteX14" fmla="*/ 277103 w 581920"/>
              <a:gd name="connsiteY14" fmla="*/ 2186319 h 2424759"/>
              <a:gd name="connsiteX15" fmla="*/ 245458 w 581920"/>
              <a:gd name="connsiteY15" fmla="*/ 2369199 h 2424759"/>
              <a:gd name="connsiteX16" fmla="*/ 269397 w 581920"/>
              <a:gd name="connsiteY16" fmla="*/ 2411143 h 2424759"/>
              <a:gd name="connsiteX17" fmla="*/ 347481 w 581920"/>
              <a:gd name="connsiteY17" fmla="*/ 2345544 h 2424759"/>
              <a:gd name="connsiteX18" fmla="*/ 456490 w 581920"/>
              <a:gd name="connsiteY18" fmla="*/ 2383711 h 2424759"/>
              <a:gd name="connsiteX19" fmla="*/ 497997 w 581920"/>
              <a:gd name="connsiteY19" fmla="*/ 2416509 h 2424759"/>
              <a:gd name="connsiteX20" fmla="*/ 547929 w 581920"/>
              <a:gd name="connsiteY20" fmla="*/ 2334214 h 2424759"/>
              <a:gd name="connsiteX21" fmla="*/ 579574 w 581920"/>
              <a:gd name="connsiteY21" fmla="*/ 2200830 h 2424759"/>
              <a:gd name="connsiteX22" fmla="*/ 533854 w 581920"/>
              <a:gd name="connsiteY22" fmla="*/ 2136822 h 2424759"/>
              <a:gd name="connsiteX23" fmla="*/ 460702 w 581920"/>
              <a:gd name="connsiteY23" fmla="*/ 2008806 h 2424759"/>
              <a:gd name="connsiteX24" fmla="*/ 383337 w 581920"/>
              <a:gd name="connsiteY24" fmla="*/ 1758141 h 2424759"/>
              <a:gd name="connsiteX25" fmla="*/ 296829 w 581920"/>
              <a:gd name="connsiteY25" fmla="*/ 1246077 h 2424759"/>
              <a:gd name="connsiteX26" fmla="*/ 260253 w 581920"/>
              <a:gd name="connsiteY26" fmla="*/ 814122 h 2424759"/>
              <a:gd name="connsiteX27" fmla="*/ 269397 w 581920"/>
              <a:gd name="connsiteY27" fmla="*/ 552723 h 2424759"/>
              <a:gd name="connsiteX28" fmla="*/ 274329 w 581920"/>
              <a:gd name="connsiteY28" fmla="*/ 442995 h 2424759"/>
              <a:gd name="connsiteX29" fmla="*/ 268892 w 581920"/>
              <a:gd name="connsiteY29" fmla="*/ 359878 h 2424759"/>
              <a:gd name="connsiteX30" fmla="*/ 278738 w 581920"/>
              <a:gd name="connsiteY30" fmla="*/ 352334 h 2424759"/>
              <a:gd name="connsiteX31" fmla="*/ 369981 w 581920"/>
              <a:gd name="connsiteY31" fmla="*/ 203661 h 2424759"/>
              <a:gd name="connsiteX32" fmla="*/ 351693 w 581920"/>
              <a:gd name="connsiteY32" fmla="*/ 103077 h 2424759"/>
              <a:gd name="connsiteX33" fmla="*/ 269397 w 581920"/>
              <a:gd name="connsiteY33" fmla="*/ 20781 h 2424759"/>
              <a:gd name="connsiteX34" fmla="*/ 214533 w 581920"/>
              <a:gd name="connsiteY34" fmla="*/ 11637 h 2424759"/>
              <a:gd name="connsiteX35" fmla="*/ 209815 w 581920"/>
              <a:gd name="connsiteY35" fmla="*/ 90604 h 2424759"/>
              <a:gd name="connsiteX36" fmla="*/ 182170 w 581920"/>
              <a:gd name="connsiteY36" fmla="*/ 205251 h 2424759"/>
              <a:gd name="connsiteX0" fmla="*/ 255007 w 654757"/>
              <a:gd name="connsiteY0" fmla="*/ 205251 h 2424759"/>
              <a:gd name="connsiteX1" fmla="*/ 172711 w 654757"/>
              <a:gd name="connsiteY1" fmla="*/ 145020 h 2424759"/>
              <a:gd name="connsiteX2" fmla="*/ 126991 w 654757"/>
              <a:gd name="connsiteY2" fmla="*/ 260114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1 w 654757"/>
              <a:gd name="connsiteY2" fmla="*/ 24557 h 2424759"/>
              <a:gd name="connsiteX3" fmla="*/ 126990 w 654757"/>
              <a:gd name="connsiteY3" fmla="*/ 194517 h 2424759"/>
              <a:gd name="connsiteX4" fmla="*/ 73970 w 654757"/>
              <a:gd name="connsiteY4" fmla="*/ 268273 h 2424759"/>
              <a:gd name="connsiteX5" fmla="*/ 2039 w 654757"/>
              <a:gd name="connsiteY5" fmla="*/ 268274 h 2424759"/>
              <a:gd name="connsiteX6" fmla="*/ 86201 w 654757"/>
              <a:gd name="connsiteY6" fmla="*/ 346188 h 2424759"/>
              <a:gd name="connsiteX7" fmla="*/ 139884 w 654757"/>
              <a:gd name="connsiteY7" fmla="*/ 418769 h 2424759"/>
              <a:gd name="connsiteX8" fmla="*/ 172711 w 654757"/>
              <a:gd name="connsiteY8" fmla="*/ 488715 h 2424759"/>
              <a:gd name="connsiteX9" fmla="*/ 200142 w 654757"/>
              <a:gd name="connsiteY9" fmla="*/ 647940 h 2424759"/>
              <a:gd name="connsiteX10" fmla="*/ 245862 w 654757"/>
              <a:gd name="connsiteY10" fmla="*/ 997600 h 2424759"/>
              <a:gd name="connsiteX11" fmla="*/ 282438 w 654757"/>
              <a:gd name="connsiteY11" fmla="*/ 1422000 h 2424759"/>
              <a:gd name="connsiteX12" fmla="*/ 332370 w 654757"/>
              <a:gd name="connsiteY12" fmla="*/ 1718385 h 2424759"/>
              <a:gd name="connsiteX13" fmla="*/ 377372 w 654757"/>
              <a:gd name="connsiteY13" fmla="*/ 1979784 h 2424759"/>
              <a:gd name="connsiteX14" fmla="*/ 349940 w 654757"/>
              <a:gd name="connsiteY14" fmla="*/ 2186319 h 2424759"/>
              <a:gd name="connsiteX15" fmla="*/ 318295 w 654757"/>
              <a:gd name="connsiteY15" fmla="*/ 2369199 h 2424759"/>
              <a:gd name="connsiteX16" fmla="*/ 342234 w 654757"/>
              <a:gd name="connsiteY16" fmla="*/ 2411143 h 2424759"/>
              <a:gd name="connsiteX17" fmla="*/ 420318 w 654757"/>
              <a:gd name="connsiteY17" fmla="*/ 2345544 h 2424759"/>
              <a:gd name="connsiteX18" fmla="*/ 529327 w 654757"/>
              <a:gd name="connsiteY18" fmla="*/ 2383711 h 2424759"/>
              <a:gd name="connsiteX19" fmla="*/ 570834 w 654757"/>
              <a:gd name="connsiteY19" fmla="*/ 2416509 h 2424759"/>
              <a:gd name="connsiteX20" fmla="*/ 620766 w 654757"/>
              <a:gd name="connsiteY20" fmla="*/ 2334214 h 2424759"/>
              <a:gd name="connsiteX21" fmla="*/ 652411 w 654757"/>
              <a:gd name="connsiteY21" fmla="*/ 2200830 h 2424759"/>
              <a:gd name="connsiteX22" fmla="*/ 606691 w 654757"/>
              <a:gd name="connsiteY22" fmla="*/ 2136822 h 2424759"/>
              <a:gd name="connsiteX23" fmla="*/ 533539 w 654757"/>
              <a:gd name="connsiteY23" fmla="*/ 2008806 h 2424759"/>
              <a:gd name="connsiteX24" fmla="*/ 456174 w 654757"/>
              <a:gd name="connsiteY24" fmla="*/ 1758141 h 2424759"/>
              <a:gd name="connsiteX25" fmla="*/ 369666 w 654757"/>
              <a:gd name="connsiteY25" fmla="*/ 1246077 h 2424759"/>
              <a:gd name="connsiteX26" fmla="*/ 333090 w 654757"/>
              <a:gd name="connsiteY26" fmla="*/ 814122 h 2424759"/>
              <a:gd name="connsiteX27" fmla="*/ 342234 w 654757"/>
              <a:gd name="connsiteY27" fmla="*/ 552723 h 2424759"/>
              <a:gd name="connsiteX28" fmla="*/ 347166 w 654757"/>
              <a:gd name="connsiteY28" fmla="*/ 442995 h 2424759"/>
              <a:gd name="connsiteX29" fmla="*/ 341729 w 654757"/>
              <a:gd name="connsiteY29" fmla="*/ 359878 h 2424759"/>
              <a:gd name="connsiteX30" fmla="*/ 351575 w 654757"/>
              <a:gd name="connsiteY30" fmla="*/ 352334 h 2424759"/>
              <a:gd name="connsiteX31" fmla="*/ 442818 w 654757"/>
              <a:gd name="connsiteY31" fmla="*/ 203661 h 2424759"/>
              <a:gd name="connsiteX32" fmla="*/ 424530 w 654757"/>
              <a:gd name="connsiteY32" fmla="*/ 103077 h 2424759"/>
              <a:gd name="connsiteX33" fmla="*/ 342234 w 654757"/>
              <a:gd name="connsiteY33" fmla="*/ 20781 h 2424759"/>
              <a:gd name="connsiteX34" fmla="*/ 287370 w 654757"/>
              <a:gd name="connsiteY34" fmla="*/ 11637 h 2424759"/>
              <a:gd name="connsiteX35" fmla="*/ 282652 w 654757"/>
              <a:gd name="connsiteY35" fmla="*/ 90604 h 2424759"/>
              <a:gd name="connsiteX36" fmla="*/ 255007 w 654757"/>
              <a:gd name="connsiteY36" fmla="*/ 205251 h 2424759"/>
              <a:gd name="connsiteX0" fmla="*/ 255007 w 654757"/>
              <a:gd name="connsiteY0" fmla="*/ 205251 h 2424759"/>
              <a:gd name="connsiteX1" fmla="*/ 172711 w 654757"/>
              <a:gd name="connsiteY1" fmla="*/ 145020 h 2424759"/>
              <a:gd name="connsiteX2" fmla="*/ 126990 w 654757"/>
              <a:gd name="connsiteY2" fmla="*/ 194517 h 2424759"/>
              <a:gd name="connsiteX3" fmla="*/ 73970 w 654757"/>
              <a:gd name="connsiteY3" fmla="*/ 268273 h 2424759"/>
              <a:gd name="connsiteX4" fmla="*/ 2039 w 654757"/>
              <a:gd name="connsiteY4" fmla="*/ 268274 h 2424759"/>
              <a:gd name="connsiteX5" fmla="*/ 86201 w 654757"/>
              <a:gd name="connsiteY5" fmla="*/ 346188 h 2424759"/>
              <a:gd name="connsiteX6" fmla="*/ 139884 w 654757"/>
              <a:gd name="connsiteY6" fmla="*/ 418769 h 2424759"/>
              <a:gd name="connsiteX7" fmla="*/ 172711 w 654757"/>
              <a:gd name="connsiteY7" fmla="*/ 488715 h 2424759"/>
              <a:gd name="connsiteX8" fmla="*/ 200142 w 654757"/>
              <a:gd name="connsiteY8" fmla="*/ 647940 h 2424759"/>
              <a:gd name="connsiteX9" fmla="*/ 245862 w 654757"/>
              <a:gd name="connsiteY9" fmla="*/ 997600 h 2424759"/>
              <a:gd name="connsiteX10" fmla="*/ 282438 w 654757"/>
              <a:gd name="connsiteY10" fmla="*/ 1422000 h 2424759"/>
              <a:gd name="connsiteX11" fmla="*/ 332370 w 654757"/>
              <a:gd name="connsiteY11" fmla="*/ 1718385 h 2424759"/>
              <a:gd name="connsiteX12" fmla="*/ 377372 w 654757"/>
              <a:gd name="connsiteY12" fmla="*/ 1979784 h 2424759"/>
              <a:gd name="connsiteX13" fmla="*/ 349940 w 654757"/>
              <a:gd name="connsiteY13" fmla="*/ 2186319 h 2424759"/>
              <a:gd name="connsiteX14" fmla="*/ 318295 w 654757"/>
              <a:gd name="connsiteY14" fmla="*/ 2369199 h 2424759"/>
              <a:gd name="connsiteX15" fmla="*/ 342234 w 654757"/>
              <a:gd name="connsiteY15" fmla="*/ 2411143 h 2424759"/>
              <a:gd name="connsiteX16" fmla="*/ 420318 w 654757"/>
              <a:gd name="connsiteY16" fmla="*/ 2345544 h 2424759"/>
              <a:gd name="connsiteX17" fmla="*/ 529327 w 654757"/>
              <a:gd name="connsiteY17" fmla="*/ 2383711 h 2424759"/>
              <a:gd name="connsiteX18" fmla="*/ 570834 w 654757"/>
              <a:gd name="connsiteY18" fmla="*/ 2416509 h 2424759"/>
              <a:gd name="connsiteX19" fmla="*/ 620766 w 654757"/>
              <a:gd name="connsiteY19" fmla="*/ 2334214 h 2424759"/>
              <a:gd name="connsiteX20" fmla="*/ 652411 w 654757"/>
              <a:gd name="connsiteY20" fmla="*/ 2200830 h 2424759"/>
              <a:gd name="connsiteX21" fmla="*/ 606691 w 654757"/>
              <a:gd name="connsiteY21" fmla="*/ 2136822 h 2424759"/>
              <a:gd name="connsiteX22" fmla="*/ 533539 w 654757"/>
              <a:gd name="connsiteY22" fmla="*/ 2008806 h 2424759"/>
              <a:gd name="connsiteX23" fmla="*/ 456174 w 654757"/>
              <a:gd name="connsiteY23" fmla="*/ 1758141 h 2424759"/>
              <a:gd name="connsiteX24" fmla="*/ 369666 w 654757"/>
              <a:gd name="connsiteY24" fmla="*/ 1246077 h 2424759"/>
              <a:gd name="connsiteX25" fmla="*/ 333090 w 654757"/>
              <a:gd name="connsiteY25" fmla="*/ 814122 h 2424759"/>
              <a:gd name="connsiteX26" fmla="*/ 342234 w 654757"/>
              <a:gd name="connsiteY26" fmla="*/ 552723 h 2424759"/>
              <a:gd name="connsiteX27" fmla="*/ 347166 w 654757"/>
              <a:gd name="connsiteY27" fmla="*/ 442995 h 2424759"/>
              <a:gd name="connsiteX28" fmla="*/ 341729 w 654757"/>
              <a:gd name="connsiteY28" fmla="*/ 359878 h 2424759"/>
              <a:gd name="connsiteX29" fmla="*/ 351575 w 654757"/>
              <a:gd name="connsiteY29" fmla="*/ 352334 h 2424759"/>
              <a:gd name="connsiteX30" fmla="*/ 442818 w 654757"/>
              <a:gd name="connsiteY30" fmla="*/ 203661 h 2424759"/>
              <a:gd name="connsiteX31" fmla="*/ 424530 w 654757"/>
              <a:gd name="connsiteY31" fmla="*/ 103077 h 2424759"/>
              <a:gd name="connsiteX32" fmla="*/ 342234 w 654757"/>
              <a:gd name="connsiteY32" fmla="*/ 20781 h 2424759"/>
              <a:gd name="connsiteX33" fmla="*/ 287370 w 654757"/>
              <a:gd name="connsiteY33" fmla="*/ 11637 h 2424759"/>
              <a:gd name="connsiteX34" fmla="*/ 282652 w 654757"/>
              <a:gd name="connsiteY34" fmla="*/ 90604 h 2424759"/>
              <a:gd name="connsiteX35" fmla="*/ 255007 w 654757"/>
              <a:gd name="connsiteY35" fmla="*/ 205251 h 2424759"/>
              <a:gd name="connsiteX0" fmla="*/ 187835 w 587585"/>
              <a:gd name="connsiteY0" fmla="*/ 205251 h 2424759"/>
              <a:gd name="connsiteX1" fmla="*/ 105539 w 587585"/>
              <a:gd name="connsiteY1" fmla="*/ 145020 h 2424759"/>
              <a:gd name="connsiteX2" fmla="*/ 59818 w 587585"/>
              <a:gd name="connsiteY2" fmla="*/ 194517 h 2424759"/>
              <a:gd name="connsiteX3" fmla="*/ 6798 w 587585"/>
              <a:gd name="connsiteY3" fmla="*/ 268273 h 2424759"/>
              <a:gd name="connsiteX4" fmla="*/ 19029 w 587585"/>
              <a:gd name="connsiteY4" fmla="*/ 346188 h 2424759"/>
              <a:gd name="connsiteX5" fmla="*/ 72712 w 587585"/>
              <a:gd name="connsiteY5" fmla="*/ 418769 h 2424759"/>
              <a:gd name="connsiteX6" fmla="*/ 105539 w 587585"/>
              <a:gd name="connsiteY6" fmla="*/ 488715 h 2424759"/>
              <a:gd name="connsiteX7" fmla="*/ 132970 w 587585"/>
              <a:gd name="connsiteY7" fmla="*/ 647940 h 2424759"/>
              <a:gd name="connsiteX8" fmla="*/ 178690 w 587585"/>
              <a:gd name="connsiteY8" fmla="*/ 997600 h 2424759"/>
              <a:gd name="connsiteX9" fmla="*/ 215266 w 587585"/>
              <a:gd name="connsiteY9" fmla="*/ 1422000 h 2424759"/>
              <a:gd name="connsiteX10" fmla="*/ 265198 w 587585"/>
              <a:gd name="connsiteY10" fmla="*/ 1718385 h 2424759"/>
              <a:gd name="connsiteX11" fmla="*/ 310200 w 587585"/>
              <a:gd name="connsiteY11" fmla="*/ 1979784 h 2424759"/>
              <a:gd name="connsiteX12" fmla="*/ 282768 w 587585"/>
              <a:gd name="connsiteY12" fmla="*/ 2186319 h 2424759"/>
              <a:gd name="connsiteX13" fmla="*/ 251123 w 587585"/>
              <a:gd name="connsiteY13" fmla="*/ 2369199 h 2424759"/>
              <a:gd name="connsiteX14" fmla="*/ 275062 w 587585"/>
              <a:gd name="connsiteY14" fmla="*/ 2411143 h 2424759"/>
              <a:gd name="connsiteX15" fmla="*/ 353146 w 587585"/>
              <a:gd name="connsiteY15" fmla="*/ 2345544 h 2424759"/>
              <a:gd name="connsiteX16" fmla="*/ 462155 w 587585"/>
              <a:gd name="connsiteY16" fmla="*/ 2383711 h 2424759"/>
              <a:gd name="connsiteX17" fmla="*/ 503662 w 587585"/>
              <a:gd name="connsiteY17" fmla="*/ 2416509 h 2424759"/>
              <a:gd name="connsiteX18" fmla="*/ 553594 w 587585"/>
              <a:gd name="connsiteY18" fmla="*/ 2334214 h 2424759"/>
              <a:gd name="connsiteX19" fmla="*/ 585239 w 587585"/>
              <a:gd name="connsiteY19" fmla="*/ 2200830 h 2424759"/>
              <a:gd name="connsiteX20" fmla="*/ 539519 w 587585"/>
              <a:gd name="connsiteY20" fmla="*/ 2136822 h 2424759"/>
              <a:gd name="connsiteX21" fmla="*/ 466367 w 587585"/>
              <a:gd name="connsiteY21" fmla="*/ 2008806 h 2424759"/>
              <a:gd name="connsiteX22" fmla="*/ 389002 w 587585"/>
              <a:gd name="connsiteY22" fmla="*/ 1758141 h 2424759"/>
              <a:gd name="connsiteX23" fmla="*/ 302494 w 587585"/>
              <a:gd name="connsiteY23" fmla="*/ 1246077 h 2424759"/>
              <a:gd name="connsiteX24" fmla="*/ 265918 w 587585"/>
              <a:gd name="connsiteY24" fmla="*/ 814122 h 2424759"/>
              <a:gd name="connsiteX25" fmla="*/ 275062 w 587585"/>
              <a:gd name="connsiteY25" fmla="*/ 552723 h 2424759"/>
              <a:gd name="connsiteX26" fmla="*/ 279994 w 587585"/>
              <a:gd name="connsiteY26" fmla="*/ 442995 h 2424759"/>
              <a:gd name="connsiteX27" fmla="*/ 274557 w 587585"/>
              <a:gd name="connsiteY27" fmla="*/ 359878 h 2424759"/>
              <a:gd name="connsiteX28" fmla="*/ 284403 w 587585"/>
              <a:gd name="connsiteY28" fmla="*/ 352334 h 2424759"/>
              <a:gd name="connsiteX29" fmla="*/ 375646 w 587585"/>
              <a:gd name="connsiteY29" fmla="*/ 203661 h 2424759"/>
              <a:gd name="connsiteX30" fmla="*/ 357358 w 587585"/>
              <a:gd name="connsiteY30" fmla="*/ 103077 h 2424759"/>
              <a:gd name="connsiteX31" fmla="*/ 275062 w 587585"/>
              <a:gd name="connsiteY31" fmla="*/ 20781 h 2424759"/>
              <a:gd name="connsiteX32" fmla="*/ 220198 w 587585"/>
              <a:gd name="connsiteY32" fmla="*/ 11637 h 2424759"/>
              <a:gd name="connsiteX33" fmla="*/ 215480 w 587585"/>
              <a:gd name="connsiteY33" fmla="*/ 90604 h 2424759"/>
              <a:gd name="connsiteX34" fmla="*/ 187835 w 587585"/>
              <a:gd name="connsiteY34" fmla="*/ 205251 h 2424759"/>
              <a:gd name="connsiteX0" fmla="*/ 183186 w 582936"/>
              <a:gd name="connsiteY0" fmla="*/ 205251 h 2424759"/>
              <a:gd name="connsiteX1" fmla="*/ 100890 w 582936"/>
              <a:gd name="connsiteY1" fmla="*/ 145020 h 2424759"/>
              <a:gd name="connsiteX2" fmla="*/ 55169 w 582936"/>
              <a:gd name="connsiteY2" fmla="*/ 194517 h 2424759"/>
              <a:gd name="connsiteX3" fmla="*/ 2149 w 582936"/>
              <a:gd name="connsiteY3" fmla="*/ 268273 h 2424759"/>
              <a:gd name="connsiteX4" fmla="*/ 68063 w 582936"/>
              <a:gd name="connsiteY4" fmla="*/ 418769 h 2424759"/>
              <a:gd name="connsiteX5" fmla="*/ 100890 w 582936"/>
              <a:gd name="connsiteY5" fmla="*/ 488715 h 2424759"/>
              <a:gd name="connsiteX6" fmla="*/ 128321 w 582936"/>
              <a:gd name="connsiteY6" fmla="*/ 647940 h 2424759"/>
              <a:gd name="connsiteX7" fmla="*/ 174041 w 582936"/>
              <a:gd name="connsiteY7" fmla="*/ 997600 h 2424759"/>
              <a:gd name="connsiteX8" fmla="*/ 210617 w 582936"/>
              <a:gd name="connsiteY8" fmla="*/ 1422000 h 2424759"/>
              <a:gd name="connsiteX9" fmla="*/ 260549 w 582936"/>
              <a:gd name="connsiteY9" fmla="*/ 1718385 h 2424759"/>
              <a:gd name="connsiteX10" fmla="*/ 305551 w 582936"/>
              <a:gd name="connsiteY10" fmla="*/ 1979784 h 2424759"/>
              <a:gd name="connsiteX11" fmla="*/ 278119 w 582936"/>
              <a:gd name="connsiteY11" fmla="*/ 2186319 h 2424759"/>
              <a:gd name="connsiteX12" fmla="*/ 246474 w 582936"/>
              <a:gd name="connsiteY12" fmla="*/ 2369199 h 2424759"/>
              <a:gd name="connsiteX13" fmla="*/ 270413 w 582936"/>
              <a:gd name="connsiteY13" fmla="*/ 2411143 h 2424759"/>
              <a:gd name="connsiteX14" fmla="*/ 348497 w 582936"/>
              <a:gd name="connsiteY14" fmla="*/ 2345544 h 2424759"/>
              <a:gd name="connsiteX15" fmla="*/ 457506 w 582936"/>
              <a:gd name="connsiteY15" fmla="*/ 2383711 h 2424759"/>
              <a:gd name="connsiteX16" fmla="*/ 499013 w 582936"/>
              <a:gd name="connsiteY16" fmla="*/ 2416509 h 2424759"/>
              <a:gd name="connsiteX17" fmla="*/ 548945 w 582936"/>
              <a:gd name="connsiteY17" fmla="*/ 2334214 h 2424759"/>
              <a:gd name="connsiteX18" fmla="*/ 580590 w 582936"/>
              <a:gd name="connsiteY18" fmla="*/ 2200830 h 2424759"/>
              <a:gd name="connsiteX19" fmla="*/ 534870 w 582936"/>
              <a:gd name="connsiteY19" fmla="*/ 2136822 h 2424759"/>
              <a:gd name="connsiteX20" fmla="*/ 461718 w 582936"/>
              <a:gd name="connsiteY20" fmla="*/ 2008806 h 2424759"/>
              <a:gd name="connsiteX21" fmla="*/ 384353 w 582936"/>
              <a:gd name="connsiteY21" fmla="*/ 1758141 h 2424759"/>
              <a:gd name="connsiteX22" fmla="*/ 297845 w 582936"/>
              <a:gd name="connsiteY22" fmla="*/ 1246077 h 2424759"/>
              <a:gd name="connsiteX23" fmla="*/ 261269 w 582936"/>
              <a:gd name="connsiteY23" fmla="*/ 814122 h 2424759"/>
              <a:gd name="connsiteX24" fmla="*/ 270413 w 582936"/>
              <a:gd name="connsiteY24" fmla="*/ 552723 h 2424759"/>
              <a:gd name="connsiteX25" fmla="*/ 275345 w 582936"/>
              <a:gd name="connsiteY25" fmla="*/ 442995 h 2424759"/>
              <a:gd name="connsiteX26" fmla="*/ 269908 w 582936"/>
              <a:gd name="connsiteY26" fmla="*/ 359878 h 2424759"/>
              <a:gd name="connsiteX27" fmla="*/ 279754 w 582936"/>
              <a:gd name="connsiteY27" fmla="*/ 352334 h 2424759"/>
              <a:gd name="connsiteX28" fmla="*/ 370997 w 582936"/>
              <a:gd name="connsiteY28" fmla="*/ 203661 h 2424759"/>
              <a:gd name="connsiteX29" fmla="*/ 352709 w 582936"/>
              <a:gd name="connsiteY29" fmla="*/ 103077 h 2424759"/>
              <a:gd name="connsiteX30" fmla="*/ 270413 w 582936"/>
              <a:gd name="connsiteY30" fmla="*/ 20781 h 2424759"/>
              <a:gd name="connsiteX31" fmla="*/ 215549 w 582936"/>
              <a:gd name="connsiteY31" fmla="*/ 11637 h 2424759"/>
              <a:gd name="connsiteX32" fmla="*/ 210831 w 582936"/>
              <a:gd name="connsiteY32" fmla="*/ 90604 h 2424759"/>
              <a:gd name="connsiteX33" fmla="*/ 183186 w 582936"/>
              <a:gd name="connsiteY33"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418769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340250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 name="connsiteX0" fmla="*/ 133488 w 533238"/>
              <a:gd name="connsiteY0" fmla="*/ 205251 h 2424759"/>
              <a:gd name="connsiteX1" fmla="*/ 51192 w 533238"/>
              <a:gd name="connsiteY1" fmla="*/ 145020 h 2424759"/>
              <a:gd name="connsiteX2" fmla="*/ 5471 w 533238"/>
              <a:gd name="connsiteY2" fmla="*/ 194517 h 2424759"/>
              <a:gd name="connsiteX3" fmla="*/ 18365 w 533238"/>
              <a:gd name="connsiteY3" fmla="*/ 340250 h 2424759"/>
              <a:gd name="connsiteX4" fmla="*/ 51192 w 533238"/>
              <a:gd name="connsiteY4" fmla="*/ 488715 h 2424759"/>
              <a:gd name="connsiteX5" fmla="*/ 78623 w 533238"/>
              <a:gd name="connsiteY5" fmla="*/ 647940 h 2424759"/>
              <a:gd name="connsiteX6" fmla="*/ 124343 w 533238"/>
              <a:gd name="connsiteY6" fmla="*/ 997600 h 2424759"/>
              <a:gd name="connsiteX7" fmla="*/ 160919 w 533238"/>
              <a:gd name="connsiteY7" fmla="*/ 1422000 h 2424759"/>
              <a:gd name="connsiteX8" fmla="*/ 210851 w 533238"/>
              <a:gd name="connsiteY8" fmla="*/ 1718385 h 2424759"/>
              <a:gd name="connsiteX9" fmla="*/ 255853 w 533238"/>
              <a:gd name="connsiteY9" fmla="*/ 1979784 h 2424759"/>
              <a:gd name="connsiteX10" fmla="*/ 228421 w 533238"/>
              <a:gd name="connsiteY10" fmla="*/ 2186319 h 2424759"/>
              <a:gd name="connsiteX11" fmla="*/ 196776 w 533238"/>
              <a:gd name="connsiteY11" fmla="*/ 2369199 h 2424759"/>
              <a:gd name="connsiteX12" fmla="*/ 220715 w 533238"/>
              <a:gd name="connsiteY12" fmla="*/ 2411143 h 2424759"/>
              <a:gd name="connsiteX13" fmla="*/ 298799 w 533238"/>
              <a:gd name="connsiteY13" fmla="*/ 2345544 h 2424759"/>
              <a:gd name="connsiteX14" fmla="*/ 407808 w 533238"/>
              <a:gd name="connsiteY14" fmla="*/ 2383711 h 2424759"/>
              <a:gd name="connsiteX15" fmla="*/ 449315 w 533238"/>
              <a:gd name="connsiteY15" fmla="*/ 2416509 h 2424759"/>
              <a:gd name="connsiteX16" fmla="*/ 499247 w 533238"/>
              <a:gd name="connsiteY16" fmla="*/ 2334214 h 2424759"/>
              <a:gd name="connsiteX17" fmla="*/ 530892 w 533238"/>
              <a:gd name="connsiteY17" fmla="*/ 2200830 h 2424759"/>
              <a:gd name="connsiteX18" fmla="*/ 485172 w 533238"/>
              <a:gd name="connsiteY18" fmla="*/ 2136822 h 2424759"/>
              <a:gd name="connsiteX19" fmla="*/ 412020 w 533238"/>
              <a:gd name="connsiteY19" fmla="*/ 2008806 h 2424759"/>
              <a:gd name="connsiteX20" fmla="*/ 334655 w 533238"/>
              <a:gd name="connsiteY20" fmla="*/ 1758141 h 2424759"/>
              <a:gd name="connsiteX21" fmla="*/ 248147 w 533238"/>
              <a:gd name="connsiteY21" fmla="*/ 1246077 h 2424759"/>
              <a:gd name="connsiteX22" fmla="*/ 211571 w 533238"/>
              <a:gd name="connsiteY22" fmla="*/ 814122 h 2424759"/>
              <a:gd name="connsiteX23" fmla="*/ 220715 w 533238"/>
              <a:gd name="connsiteY23" fmla="*/ 552723 h 2424759"/>
              <a:gd name="connsiteX24" fmla="*/ 225647 w 533238"/>
              <a:gd name="connsiteY24" fmla="*/ 442995 h 2424759"/>
              <a:gd name="connsiteX25" fmla="*/ 220210 w 533238"/>
              <a:gd name="connsiteY25" fmla="*/ 359878 h 2424759"/>
              <a:gd name="connsiteX26" fmla="*/ 230056 w 533238"/>
              <a:gd name="connsiteY26" fmla="*/ 352334 h 2424759"/>
              <a:gd name="connsiteX27" fmla="*/ 321299 w 533238"/>
              <a:gd name="connsiteY27" fmla="*/ 203661 h 2424759"/>
              <a:gd name="connsiteX28" fmla="*/ 303011 w 533238"/>
              <a:gd name="connsiteY28" fmla="*/ 103077 h 2424759"/>
              <a:gd name="connsiteX29" fmla="*/ 220715 w 533238"/>
              <a:gd name="connsiteY29" fmla="*/ 20781 h 2424759"/>
              <a:gd name="connsiteX30" fmla="*/ 165851 w 533238"/>
              <a:gd name="connsiteY30" fmla="*/ 11637 h 2424759"/>
              <a:gd name="connsiteX31" fmla="*/ 161133 w 533238"/>
              <a:gd name="connsiteY31" fmla="*/ 90604 h 2424759"/>
              <a:gd name="connsiteX32" fmla="*/ 133488 w 533238"/>
              <a:gd name="connsiteY32" fmla="*/ 205251 h 242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3238" h="2424759">
                <a:moveTo>
                  <a:pt x="133488" y="205251"/>
                </a:moveTo>
                <a:cubicBezTo>
                  <a:pt x="114378" y="227481"/>
                  <a:pt x="72528" y="146809"/>
                  <a:pt x="51192" y="145020"/>
                </a:cubicBezTo>
                <a:cubicBezTo>
                  <a:pt x="29856" y="143231"/>
                  <a:pt x="10942" y="161979"/>
                  <a:pt x="5471" y="194517"/>
                </a:cubicBezTo>
                <a:cubicBezTo>
                  <a:pt x="0" y="227055"/>
                  <a:pt x="10745" y="291217"/>
                  <a:pt x="18365" y="340250"/>
                </a:cubicBezTo>
                <a:cubicBezTo>
                  <a:pt x="25985" y="389283"/>
                  <a:pt x="41149" y="437433"/>
                  <a:pt x="51192" y="488715"/>
                </a:cubicBezTo>
                <a:cubicBezTo>
                  <a:pt x="61235" y="539997"/>
                  <a:pt x="66431" y="563126"/>
                  <a:pt x="78623" y="647940"/>
                </a:cubicBezTo>
                <a:cubicBezTo>
                  <a:pt x="90815" y="732754"/>
                  <a:pt x="110627" y="868590"/>
                  <a:pt x="124343" y="997600"/>
                </a:cubicBezTo>
                <a:cubicBezTo>
                  <a:pt x="138059" y="1126610"/>
                  <a:pt x="146501" y="1301869"/>
                  <a:pt x="160919" y="1422000"/>
                </a:cubicBezTo>
                <a:cubicBezTo>
                  <a:pt x="175337" y="1542131"/>
                  <a:pt x="195029" y="1625421"/>
                  <a:pt x="210851" y="1718385"/>
                </a:cubicBezTo>
                <a:cubicBezTo>
                  <a:pt x="226673" y="1811349"/>
                  <a:pt x="252925" y="1901795"/>
                  <a:pt x="255853" y="1979784"/>
                </a:cubicBezTo>
                <a:cubicBezTo>
                  <a:pt x="258781" y="2057773"/>
                  <a:pt x="238267" y="2121417"/>
                  <a:pt x="228421" y="2186319"/>
                </a:cubicBezTo>
                <a:cubicBezTo>
                  <a:pt x="218575" y="2251221"/>
                  <a:pt x="198060" y="2331728"/>
                  <a:pt x="196776" y="2369199"/>
                </a:cubicBezTo>
                <a:cubicBezTo>
                  <a:pt x="195492" y="2406670"/>
                  <a:pt x="203711" y="2415085"/>
                  <a:pt x="220715" y="2411143"/>
                </a:cubicBezTo>
                <a:cubicBezTo>
                  <a:pt x="237719" y="2407201"/>
                  <a:pt x="267617" y="2350116"/>
                  <a:pt x="298799" y="2345544"/>
                </a:cubicBezTo>
                <a:cubicBezTo>
                  <a:pt x="329981" y="2340972"/>
                  <a:pt x="382722" y="2404600"/>
                  <a:pt x="407808" y="2383711"/>
                </a:cubicBezTo>
                <a:cubicBezTo>
                  <a:pt x="432894" y="2395539"/>
                  <a:pt x="434075" y="2424759"/>
                  <a:pt x="449315" y="2416509"/>
                </a:cubicBezTo>
                <a:cubicBezTo>
                  <a:pt x="464555" y="2408259"/>
                  <a:pt x="515189" y="2357075"/>
                  <a:pt x="499247" y="2334214"/>
                </a:cubicBezTo>
                <a:cubicBezTo>
                  <a:pt x="522689" y="2330984"/>
                  <a:pt x="533238" y="2233729"/>
                  <a:pt x="530892" y="2200830"/>
                </a:cubicBezTo>
                <a:cubicBezTo>
                  <a:pt x="528546" y="2167931"/>
                  <a:pt x="504984" y="2168826"/>
                  <a:pt x="485172" y="2136822"/>
                </a:cubicBezTo>
                <a:cubicBezTo>
                  <a:pt x="465360" y="2104818"/>
                  <a:pt x="437106" y="2071919"/>
                  <a:pt x="412020" y="2008806"/>
                </a:cubicBezTo>
                <a:cubicBezTo>
                  <a:pt x="386934" y="1945693"/>
                  <a:pt x="361967" y="1885262"/>
                  <a:pt x="334655" y="1758141"/>
                </a:cubicBezTo>
                <a:cubicBezTo>
                  <a:pt x="307343" y="1631020"/>
                  <a:pt x="268661" y="1403414"/>
                  <a:pt x="248147" y="1246077"/>
                </a:cubicBezTo>
                <a:cubicBezTo>
                  <a:pt x="227633" y="1088741"/>
                  <a:pt x="216143" y="929681"/>
                  <a:pt x="211571" y="814122"/>
                </a:cubicBezTo>
                <a:cubicBezTo>
                  <a:pt x="206999" y="698563"/>
                  <a:pt x="218369" y="614577"/>
                  <a:pt x="220715" y="552723"/>
                </a:cubicBezTo>
                <a:cubicBezTo>
                  <a:pt x="223061" y="490869"/>
                  <a:pt x="225731" y="475136"/>
                  <a:pt x="225647" y="442995"/>
                </a:cubicBezTo>
                <a:cubicBezTo>
                  <a:pt x="225563" y="410854"/>
                  <a:pt x="219475" y="374988"/>
                  <a:pt x="220210" y="359878"/>
                </a:cubicBezTo>
                <a:cubicBezTo>
                  <a:pt x="220945" y="344768"/>
                  <a:pt x="223054" y="378370"/>
                  <a:pt x="230056" y="352334"/>
                </a:cubicBezTo>
                <a:cubicBezTo>
                  <a:pt x="206614" y="207753"/>
                  <a:pt x="309140" y="245204"/>
                  <a:pt x="321299" y="203661"/>
                </a:cubicBezTo>
                <a:cubicBezTo>
                  <a:pt x="333458" y="162118"/>
                  <a:pt x="319775" y="133557"/>
                  <a:pt x="303011" y="103077"/>
                </a:cubicBezTo>
                <a:cubicBezTo>
                  <a:pt x="286247" y="72597"/>
                  <a:pt x="243575" y="36021"/>
                  <a:pt x="220715" y="20781"/>
                </a:cubicBezTo>
                <a:cubicBezTo>
                  <a:pt x="197855" y="5541"/>
                  <a:pt x="175781" y="0"/>
                  <a:pt x="165851" y="11637"/>
                </a:cubicBezTo>
                <a:cubicBezTo>
                  <a:pt x="155921" y="23274"/>
                  <a:pt x="166527" y="58335"/>
                  <a:pt x="161133" y="90604"/>
                </a:cubicBezTo>
                <a:cubicBezTo>
                  <a:pt x="155739" y="122873"/>
                  <a:pt x="151812" y="183095"/>
                  <a:pt x="133488" y="205251"/>
                </a:cubicBezTo>
                <a:close/>
              </a:path>
            </a:pathLst>
          </a:cu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064279" y="5532438"/>
            <a:ext cx="413809" cy="785812"/>
          </a:xfrm>
          <a:custGeom>
            <a:avLst/>
            <a:gdLst>
              <a:gd name="connsiteX0" fmla="*/ 148696 w 413809"/>
              <a:gd name="connsiteY0" fmla="*/ 14287 h 785812"/>
              <a:gd name="connsiteX1" fmla="*/ 123296 w 413809"/>
              <a:gd name="connsiteY1" fmla="*/ 90487 h 785812"/>
              <a:gd name="connsiteX2" fmla="*/ 104246 w 413809"/>
              <a:gd name="connsiteY2" fmla="*/ 153987 h 785812"/>
              <a:gd name="connsiteX3" fmla="*/ 101071 w 413809"/>
              <a:gd name="connsiteY3" fmla="*/ 207962 h 785812"/>
              <a:gd name="connsiteX4" fmla="*/ 40746 w 413809"/>
              <a:gd name="connsiteY4" fmla="*/ 265112 h 785812"/>
              <a:gd name="connsiteX5" fmla="*/ 47096 w 413809"/>
              <a:gd name="connsiteY5" fmla="*/ 334962 h 785812"/>
              <a:gd name="connsiteX6" fmla="*/ 47096 w 413809"/>
              <a:gd name="connsiteY6" fmla="*/ 388937 h 785812"/>
              <a:gd name="connsiteX7" fmla="*/ 5821 w 413809"/>
              <a:gd name="connsiteY7" fmla="*/ 484187 h 785812"/>
              <a:gd name="connsiteX8" fmla="*/ 12171 w 413809"/>
              <a:gd name="connsiteY8" fmla="*/ 557212 h 785812"/>
              <a:gd name="connsiteX9" fmla="*/ 18521 w 413809"/>
              <a:gd name="connsiteY9" fmla="*/ 646112 h 785812"/>
              <a:gd name="connsiteX10" fmla="*/ 43921 w 413809"/>
              <a:gd name="connsiteY10" fmla="*/ 665162 h 785812"/>
              <a:gd name="connsiteX11" fmla="*/ 47096 w 413809"/>
              <a:gd name="connsiteY11" fmla="*/ 611187 h 785812"/>
              <a:gd name="connsiteX12" fmla="*/ 37571 w 413809"/>
              <a:gd name="connsiteY12" fmla="*/ 573087 h 785812"/>
              <a:gd name="connsiteX13" fmla="*/ 59796 w 413809"/>
              <a:gd name="connsiteY13" fmla="*/ 528637 h 785812"/>
              <a:gd name="connsiteX14" fmla="*/ 75671 w 413809"/>
              <a:gd name="connsiteY14" fmla="*/ 471487 h 785812"/>
              <a:gd name="connsiteX15" fmla="*/ 85196 w 413809"/>
              <a:gd name="connsiteY15" fmla="*/ 388937 h 785812"/>
              <a:gd name="connsiteX16" fmla="*/ 91546 w 413809"/>
              <a:gd name="connsiteY16" fmla="*/ 344487 h 785812"/>
              <a:gd name="connsiteX17" fmla="*/ 97896 w 413809"/>
              <a:gd name="connsiteY17" fmla="*/ 395287 h 785812"/>
              <a:gd name="connsiteX18" fmla="*/ 75671 w 413809"/>
              <a:gd name="connsiteY18" fmla="*/ 509587 h 785812"/>
              <a:gd name="connsiteX19" fmla="*/ 85196 w 413809"/>
              <a:gd name="connsiteY19" fmla="*/ 544512 h 785812"/>
              <a:gd name="connsiteX20" fmla="*/ 72496 w 413809"/>
              <a:gd name="connsiteY20" fmla="*/ 614362 h 785812"/>
              <a:gd name="connsiteX21" fmla="*/ 69321 w 413809"/>
              <a:gd name="connsiteY21" fmla="*/ 687387 h 785812"/>
              <a:gd name="connsiteX22" fmla="*/ 88371 w 413809"/>
              <a:gd name="connsiteY22" fmla="*/ 728662 h 785812"/>
              <a:gd name="connsiteX23" fmla="*/ 104246 w 413809"/>
              <a:gd name="connsiteY23" fmla="*/ 696912 h 785812"/>
              <a:gd name="connsiteX24" fmla="*/ 116946 w 413809"/>
              <a:gd name="connsiteY24" fmla="*/ 639762 h 785812"/>
              <a:gd name="connsiteX25" fmla="*/ 110596 w 413809"/>
              <a:gd name="connsiteY25" fmla="*/ 582612 h 785812"/>
              <a:gd name="connsiteX26" fmla="*/ 132821 w 413809"/>
              <a:gd name="connsiteY26" fmla="*/ 554037 h 785812"/>
              <a:gd name="connsiteX27" fmla="*/ 129646 w 413809"/>
              <a:gd name="connsiteY27" fmla="*/ 519112 h 785812"/>
              <a:gd name="connsiteX28" fmla="*/ 126471 w 413809"/>
              <a:gd name="connsiteY28" fmla="*/ 487362 h 785812"/>
              <a:gd name="connsiteX29" fmla="*/ 126471 w 413809"/>
              <a:gd name="connsiteY29" fmla="*/ 401637 h 785812"/>
              <a:gd name="connsiteX30" fmla="*/ 132821 w 413809"/>
              <a:gd name="connsiteY30" fmla="*/ 328612 h 785812"/>
              <a:gd name="connsiteX31" fmla="*/ 155046 w 413809"/>
              <a:gd name="connsiteY31" fmla="*/ 312737 h 785812"/>
              <a:gd name="connsiteX32" fmla="*/ 158221 w 413809"/>
              <a:gd name="connsiteY32" fmla="*/ 398462 h 785812"/>
              <a:gd name="connsiteX33" fmla="*/ 155046 w 413809"/>
              <a:gd name="connsiteY33" fmla="*/ 484187 h 785812"/>
              <a:gd name="connsiteX34" fmla="*/ 151871 w 413809"/>
              <a:gd name="connsiteY34" fmla="*/ 522287 h 785812"/>
              <a:gd name="connsiteX35" fmla="*/ 155046 w 413809"/>
              <a:gd name="connsiteY35" fmla="*/ 563562 h 785812"/>
              <a:gd name="connsiteX36" fmla="*/ 151871 w 413809"/>
              <a:gd name="connsiteY36" fmla="*/ 639762 h 785812"/>
              <a:gd name="connsiteX37" fmla="*/ 155046 w 413809"/>
              <a:gd name="connsiteY37" fmla="*/ 706437 h 785812"/>
              <a:gd name="connsiteX38" fmla="*/ 164571 w 413809"/>
              <a:gd name="connsiteY38" fmla="*/ 763587 h 785812"/>
              <a:gd name="connsiteX39" fmla="*/ 186796 w 413809"/>
              <a:gd name="connsiteY39" fmla="*/ 738187 h 785812"/>
              <a:gd name="connsiteX40" fmla="*/ 189971 w 413809"/>
              <a:gd name="connsiteY40" fmla="*/ 693737 h 785812"/>
              <a:gd name="connsiteX41" fmla="*/ 189971 w 413809"/>
              <a:gd name="connsiteY41" fmla="*/ 665162 h 785812"/>
              <a:gd name="connsiteX42" fmla="*/ 189971 w 413809"/>
              <a:gd name="connsiteY42" fmla="*/ 623887 h 785812"/>
              <a:gd name="connsiteX43" fmla="*/ 202671 w 413809"/>
              <a:gd name="connsiteY43" fmla="*/ 573087 h 785812"/>
              <a:gd name="connsiteX44" fmla="*/ 209021 w 413809"/>
              <a:gd name="connsiteY44" fmla="*/ 544512 h 785812"/>
              <a:gd name="connsiteX45" fmla="*/ 209021 w 413809"/>
              <a:gd name="connsiteY45" fmla="*/ 515937 h 785812"/>
              <a:gd name="connsiteX46" fmla="*/ 193146 w 413809"/>
              <a:gd name="connsiteY46" fmla="*/ 420687 h 785812"/>
              <a:gd name="connsiteX47" fmla="*/ 202671 w 413809"/>
              <a:gd name="connsiteY47" fmla="*/ 338137 h 785812"/>
              <a:gd name="connsiteX48" fmla="*/ 215371 w 413809"/>
              <a:gd name="connsiteY48" fmla="*/ 312737 h 785812"/>
              <a:gd name="connsiteX49" fmla="*/ 231246 w 413809"/>
              <a:gd name="connsiteY49" fmla="*/ 328612 h 785812"/>
              <a:gd name="connsiteX50" fmla="*/ 231246 w 413809"/>
              <a:gd name="connsiteY50" fmla="*/ 420687 h 785812"/>
              <a:gd name="connsiteX51" fmla="*/ 231246 w 413809"/>
              <a:gd name="connsiteY51" fmla="*/ 484187 h 785812"/>
              <a:gd name="connsiteX52" fmla="*/ 221721 w 413809"/>
              <a:gd name="connsiteY52" fmla="*/ 531812 h 785812"/>
              <a:gd name="connsiteX53" fmla="*/ 240771 w 413809"/>
              <a:gd name="connsiteY53" fmla="*/ 579437 h 785812"/>
              <a:gd name="connsiteX54" fmla="*/ 243946 w 413809"/>
              <a:gd name="connsiteY54" fmla="*/ 652462 h 785812"/>
              <a:gd name="connsiteX55" fmla="*/ 243946 w 413809"/>
              <a:gd name="connsiteY55" fmla="*/ 684212 h 785812"/>
              <a:gd name="connsiteX56" fmla="*/ 247121 w 413809"/>
              <a:gd name="connsiteY56" fmla="*/ 763587 h 785812"/>
              <a:gd name="connsiteX57" fmla="*/ 275696 w 413809"/>
              <a:gd name="connsiteY57" fmla="*/ 779462 h 785812"/>
              <a:gd name="connsiteX58" fmla="*/ 285221 w 413809"/>
              <a:gd name="connsiteY58" fmla="*/ 725487 h 785812"/>
              <a:gd name="connsiteX59" fmla="*/ 285221 w 413809"/>
              <a:gd name="connsiteY59" fmla="*/ 639762 h 785812"/>
              <a:gd name="connsiteX60" fmla="*/ 282046 w 413809"/>
              <a:gd name="connsiteY60" fmla="*/ 614362 h 785812"/>
              <a:gd name="connsiteX61" fmla="*/ 282046 w 413809"/>
              <a:gd name="connsiteY61" fmla="*/ 579437 h 785812"/>
              <a:gd name="connsiteX62" fmla="*/ 285221 w 413809"/>
              <a:gd name="connsiteY62" fmla="*/ 522287 h 785812"/>
              <a:gd name="connsiteX63" fmla="*/ 275696 w 413809"/>
              <a:gd name="connsiteY63" fmla="*/ 487362 h 785812"/>
              <a:gd name="connsiteX64" fmla="*/ 269346 w 413809"/>
              <a:gd name="connsiteY64" fmla="*/ 347662 h 785812"/>
              <a:gd name="connsiteX65" fmla="*/ 294746 w 413809"/>
              <a:gd name="connsiteY65" fmla="*/ 388937 h 785812"/>
              <a:gd name="connsiteX66" fmla="*/ 310621 w 413809"/>
              <a:gd name="connsiteY66" fmla="*/ 439737 h 785812"/>
              <a:gd name="connsiteX67" fmla="*/ 297921 w 413809"/>
              <a:gd name="connsiteY67" fmla="*/ 512762 h 785812"/>
              <a:gd name="connsiteX68" fmla="*/ 313796 w 413809"/>
              <a:gd name="connsiteY68" fmla="*/ 557212 h 785812"/>
              <a:gd name="connsiteX69" fmla="*/ 336021 w 413809"/>
              <a:gd name="connsiteY69" fmla="*/ 623887 h 785812"/>
              <a:gd name="connsiteX70" fmla="*/ 316971 w 413809"/>
              <a:gd name="connsiteY70" fmla="*/ 687387 h 785812"/>
              <a:gd name="connsiteX71" fmla="*/ 323321 w 413809"/>
              <a:gd name="connsiteY71" fmla="*/ 722312 h 785812"/>
              <a:gd name="connsiteX72" fmla="*/ 320146 w 413809"/>
              <a:gd name="connsiteY72" fmla="*/ 757237 h 785812"/>
              <a:gd name="connsiteX73" fmla="*/ 358246 w 413809"/>
              <a:gd name="connsiteY73" fmla="*/ 769937 h 785812"/>
              <a:gd name="connsiteX74" fmla="*/ 380471 w 413809"/>
              <a:gd name="connsiteY74" fmla="*/ 741362 h 785812"/>
              <a:gd name="connsiteX75" fmla="*/ 409046 w 413809"/>
              <a:gd name="connsiteY75" fmla="*/ 722312 h 785812"/>
              <a:gd name="connsiteX76" fmla="*/ 409046 w 413809"/>
              <a:gd name="connsiteY76" fmla="*/ 684212 h 785812"/>
              <a:gd name="connsiteX77" fmla="*/ 393171 w 413809"/>
              <a:gd name="connsiteY77" fmla="*/ 617537 h 785812"/>
              <a:gd name="connsiteX78" fmla="*/ 412221 w 413809"/>
              <a:gd name="connsiteY78" fmla="*/ 566737 h 785812"/>
              <a:gd name="connsiteX79" fmla="*/ 399521 w 413809"/>
              <a:gd name="connsiteY79" fmla="*/ 487362 h 785812"/>
              <a:gd name="connsiteX80" fmla="*/ 374121 w 413809"/>
              <a:gd name="connsiteY80" fmla="*/ 379412 h 785812"/>
              <a:gd name="connsiteX81" fmla="*/ 380471 w 413809"/>
              <a:gd name="connsiteY81" fmla="*/ 261937 h 785812"/>
              <a:gd name="connsiteX82" fmla="*/ 364596 w 413809"/>
              <a:gd name="connsiteY82" fmla="*/ 198437 h 785812"/>
              <a:gd name="connsiteX83" fmla="*/ 386821 w 413809"/>
              <a:gd name="connsiteY83" fmla="*/ 169862 h 785812"/>
              <a:gd name="connsiteX84" fmla="*/ 361421 w 413809"/>
              <a:gd name="connsiteY84" fmla="*/ 122237 h 785812"/>
              <a:gd name="connsiteX85" fmla="*/ 355071 w 413809"/>
              <a:gd name="connsiteY85" fmla="*/ 84137 h 785812"/>
              <a:gd name="connsiteX86" fmla="*/ 339196 w 413809"/>
              <a:gd name="connsiteY86" fmla="*/ 20637 h 785812"/>
              <a:gd name="connsiteX87" fmla="*/ 326496 w 413809"/>
              <a:gd name="connsiteY87" fmla="*/ 4762 h 785812"/>
              <a:gd name="connsiteX88" fmla="*/ 209021 w 413809"/>
              <a:gd name="connsiteY88" fmla="*/ 4762 h 785812"/>
              <a:gd name="connsiteX89" fmla="*/ 148696 w 413809"/>
              <a:gd name="connsiteY89" fmla="*/ 14287 h 78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3809" h="785812">
                <a:moveTo>
                  <a:pt x="148696" y="14287"/>
                </a:moveTo>
                <a:cubicBezTo>
                  <a:pt x="134409" y="28574"/>
                  <a:pt x="130704" y="67204"/>
                  <a:pt x="123296" y="90487"/>
                </a:cubicBezTo>
                <a:cubicBezTo>
                  <a:pt x="115888" y="113770"/>
                  <a:pt x="107950" y="134408"/>
                  <a:pt x="104246" y="153987"/>
                </a:cubicBezTo>
                <a:cubicBezTo>
                  <a:pt x="100542" y="173566"/>
                  <a:pt x="111654" y="189441"/>
                  <a:pt x="101071" y="207962"/>
                </a:cubicBezTo>
                <a:cubicBezTo>
                  <a:pt x="90488" y="226483"/>
                  <a:pt x="49742" y="243945"/>
                  <a:pt x="40746" y="265112"/>
                </a:cubicBezTo>
                <a:cubicBezTo>
                  <a:pt x="31750" y="286279"/>
                  <a:pt x="46038" y="314325"/>
                  <a:pt x="47096" y="334962"/>
                </a:cubicBezTo>
                <a:cubicBezTo>
                  <a:pt x="48154" y="355599"/>
                  <a:pt x="53975" y="364066"/>
                  <a:pt x="47096" y="388937"/>
                </a:cubicBezTo>
                <a:cubicBezTo>
                  <a:pt x="40217" y="413808"/>
                  <a:pt x="11642" y="456141"/>
                  <a:pt x="5821" y="484187"/>
                </a:cubicBezTo>
                <a:cubicBezTo>
                  <a:pt x="0" y="512233"/>
                  <a:pt x="10054" y="530225"/>
                  <a:pt x="12171" y="557212"/>
                </a:cubicBezTo>
                <a:cubicBezTo>
                  <a:pt x="14288" y="584200"/>
                  <a:pt x="13229" y="628120"/>
                  <a:pt x="18521" y="646112"/>
                </a:cubicBezTo>
                <a:cubicBezTo>
                  <a:pt x="23813" y="664104"/>
                  <a:pt x="39159" y="670983"/>
                  <a:pt x="43921" y="665162"/>
                </a:cubicBezTo>
                <a:cubicBezTo>
                  <a:pt x="48683" y="659341"/>
                  <a:pt x="48154" y="626533"/>
                  <a:pt x="47096" y="611187"/>
                </a:cubicBezTo>
                <a:cubicBezTo>
                  <a:pt x="46038" y="595841"/>
                  <a:pt x="35454" y="586845"/>
                  <a:pt x="37571" y="573087"/>
                </a:cubicBezTo>
                <a:cubicBezTo>
                  <a:pt x="39688" y="559329"/>
                  <a:pt x="53446" y="545570"/>
                  <a:pt x="59796" y="528637"/>
                </a:cubicBezTo>
                <a:cubicBezTo>
                  <a:pt x="66146" y="511704"/>
                  <a:pt x="71438" y="494770"/>
                  <a:pt x="75671" y="471487"/>
                </a:cubicBezTo>
                <a:cubicBezTo>
                  <a:pt x="79904" y="448204"/>
                  <a:pt x="82550" y="410104"/>
                  <a:pt x="85196" y="388937"/>
                </a:cubicBezTo>
                <a:cubicBezTo>
                  <a:pt x="87842" y="367770"/>
                  <a:pt x="89429" y="343429"/>
                  <a:pt x="91546" y="344487"/>
                </a:cubicBezTo>
                <a:cubicBezTo>
                  <a:pt x="93663" y="345545"/>
                  <a:pt x="100542" y="367770"/>
                  <a:pt x="97896" y="395287"/>
                </a:cubicBezTo>
                <a:cubicBezTo>
                  <a:pt x="95250" y="422804"/>
                  <a:pt x="77788" y="484716"/>
                  <a:pt x="75671" y="509587"/>
                </a:cubicBezTo>
                <a:cubicBezTo>
                  <a:pt x="73554" y="534458"/>
                  <a:pt x="85725" y="527050"/>
                  <a:pt x="85196" y="544512"/>
                </a:cubicBezTo>
                <a:cubicBezTo>
                  <a:pt x="84667" y="561974"/>
                  <a:pt x="75142" y="590550"/>
                  <a:pt x="72496" y="614362"/>
                </a:cubicBezTo>
                <a:cubicBezTo>
                  <a:pt x="69850" y="638174"/>
                  <a:pt x="66675" y="668337"/>
                  <a:pt x="69321" y="687387"/>
                </a:cubicBezTo>
                <a:cubicBezTo>
                  <a:pt x="71967" y="706437"/>
                  <a:pt x="82550" y="727075"/>
                  <a:pt x="88371" y="728662"/>
                </a:cubicBezTo>
                <a:cubicBezTo>
                  <a:pt x="94192" y="730250"/>
                  <a:pt x="99483" y="711729"/>
                  <a:pt x="104246" y="696912"/>
                </a:cubicBezTo>
                <a:cubicBezTo>
                  <a:pt x="109009" y="682095"/>
                  <a:pt x="115888" y="658812"/>
                  <a:pt x="116946" y="639762"/>
                </a:cubicBezTo>
                <a:cubicBezTo>
                  <a:pt x="118004" y="620712"/>
                  <a:pt x="107950" y="596899"/>
                  <a:pt x="110596" y="582612"/>
                </a:cubicBezTo>
                <a:cubicBezTo>
                  <a:pt x="113242" y="568325"/>
                  <a:pt x="129646" y="564620"/>
                  <a:pt x="132821" y="554037"/>
                </a:cubicBezTo>
                <a:cubicBezTo>
                  <a:pt x="135996" y="543454"/>
                  <a:pt x="130704" y="530224"/>
                  <a:pt x="129646" y="519112"/>
                </a:cubicBezTo>
                <a:cubicBezTo>
                  <a:pt x="128588" y="508000"/>
                  <a:pt x="127000" y="506941"/>
                  <a:pt x="126471" y="487362"/>
                </a:cubicBezTo>
                <a:cubicBezTo>
                  <a:pt x="125942" y="467783"/>
                  <a:pt x="125413" y="428095"/>
                  <a:pt x="126471" y="401637"/>
                </a:cubicBezTo>
                <a:cubicBezTo>
                  <a:pt x="127529" y="375179"/>
                  <a:pt x="128058" y="343429"/>
                  <a:pt x="132821" y="328612"/>
                </a:cubicBezTo>
                <a:cubicBezTo>
                  <a:pt x="137584" y="313795"/>
                  <a:pt x="150813" y="301095"/>
                  <a:pt x="155046" y="312737"/>
                </a:cubicBezTo>
                <a:cubicBezTo>
                  <a:pt x="159279" y="324379"/>
                  <a:pt x="158221" y="369887"/>
                  <a:pt x="158221" y="398462"/>
                </a:cubicBezTo>
                <a:cubicBezTo>
                  <a:pt x="158221" y="427037"/>
                  <a:pt x="156104" y="463550"/>
                  <a:pt x="155046" y="484187"/>
                </a:cubicBezTo>
                <a:cubicBezTo>
                  <a:pt x="153988" y="504824"/>
                  <a:pt x="151871" y="509058"/>
                  <a:pt x="151871" y="522287"/>
                </a:cubicBezTo>
                <a:cubicBezTo>
                  <a:pt x="151871" y="535516"/>
                  <a:pt x="155046" y="543983"/>
                  <a:pt x="155046" y="563562"/>
                </a:cubicBezTo>
                <a:cubicBezTo>
                  <a:pt x="155046" y="583141"/>
                  <a:pt x="151871" y="615950"/>
                  <a:pt x="151871" y="639762"/>
                </a:cubicBezTo>
                <a:cubicBezTo>
                  <a:pt x="151871" y="663574"/>
                  <a:pt x="152929" y="685800"/>
                  <a:pt x="155046" y="706437"/>
                </a:cubicBezTo>
                <a:cubicBezTo>
                  <a:pt x="157163" y="727074"/>
                  <a:pt x="159279" y="758295"/>
                  <a:pt x="164571" y="763587"/>
                </a:cubicBezTo>
                <a:cubicBezTo>
                  <a:pt x="169863" y="768879"/>
                  <a:pt x="182563" y="749829"/>
                  <a:pt x="186796" y="738187"/>
                </a:cubicBezTo>
                <a:cubicBezTo>
                  <a:pt x="191029" y="726545"/>
                  <a:pt x="189442" y="705908"/>
                  <a:pt x="189971" y="693737"/>
                </a:cubicBezTo>
                <a:cubicBezTo>
                  <a:pt x="190500" y="681566"/>
                  <a:pt x="189971" y="665162"/>
                  <a:pt x="189971" y="665162"/>
                </a:cubicBezTo>
                <a:cubicBezTo>
                  <a:pt x="189971" y="653520"/>
                  <a:pt x="187854" y="639233"/>
                  <a:pt x="189971" y="623887"/>
                </a:cubicBezTo>
                <a:cubicBezTo>
                  <a:pt x="192088" y="608541"/>
                  <a:pt x="199496" y="586316"/>
                  <a:pt x="202671" y="573087"/>
                </a:cubicBezTo>
                <a:cubicBezTo>
                  <a:pt x="205846" y="559858"/>
                  <a:pt x="207963" y="554037"/>
                  <a:pt x="209021" y="544512"/>
                </a:cubicBezTo>
                <a:cubicBezTo>
                  <a:pt x="210079" y="534987"/>
                  <a:pt x="211667" y="536574"/>
                  <a:pt x="209021" y="515937"/>
                </a:cubicBezTo>
                <a:cubicBezTo>
                  <a:pt x="206375" y="495300"/>
                  <a:pt x="194204" y="450320"/>
                  <a:pt x="193146" y="420687"/>
                </a:cubicBezTo>
                <a:cubicBezTo>
                  <a:pt x="192088" y="391054"/>
                  <a:pt x="198967" y="356129"/>
                  <a:pt x="202671" y="338137"/>
                </a:cubicBezTo>
                <a:cubicBezTo>
                  <a:pt x="206375" y="320145"/>
                  <a:pt x="210609" y="314324"/>
                  <a:pt x="215371" y="312737"/>
                </a:cubicBezTo>
                <a:cubicBezTo>
                  <a:pt x="220133" y="311150"/>
                  <a:pt x="228600" y="310620"/>
                  <a:pt x="231246" y="328612"/>
                </a:cubicBezTo>
                <a:cubicBezTo>
                  <a:pt x="233892" y="346604"/>
                  <a:pt x="231246" y="420687"/>
                  <a:pt x="231246" y="420687"/>
                </a:cubicBezTo>
                <a:cubicBezTo>
                  <a:pt x="231246" y="446616"/>
                  <a:pt x="232833" y="465666"/>
                  <a:pt x="231246" y="484187"/>
                </a:cubicBezTo>
                <a:cubicBezTo>
                  <a:pt x="229659" y="502708"/>
                  <a:pt x="220134" y="515937"/>
                  <a:pt x="221721" y="531812"/>
                </a:cubicBezTo>
                <a:cubicBezTo>
                  <a:pt x="223309" y="547687"/>
                  <a:pt x="237067" y="559329"/>
                  <a:pt x="240771" y="579437"/>
                </a:cubicBezTo>
                <a:cubicBezTo>
                  <a:pt x="244475" y="599545"/>
                  <a:pt x="243417" y="635000"/>
                  <a:pt x="243946" y="652462"/>
                </a:cubicBezTo>
                <a:cubicBezTo>
                  <a:pt x="244475" y="669924"/>
                  <a:pt x="243417" y="665691"/>
                  <a:pt x="243946" y="684212"/>
                </a:cubicBezTo>
                <a:cubicBezTo>
                  <a:pt x="244475" y="702733"/>
                  <a:pt x="241829" y="747712"/>
                  <a:pt x="247121" y="763587"/>
                </a:cubicBezTo>
                <a:cubicBezTo>
                  <a:pt x="252413" y="779462"/>
                  <a:pt x="269346" y="785812"/>
                  <a:pt x="275696" y="779462"/>
                </a:cubicBezTo>
                <a:cubicBezTo>
                  <a:pt x="282046" y="773112"/>
                  <a:pt x="283634" y="748770"/>
                  <a:pt x="285221" y="725487"/>
                </a:cubicBezTo>
                <a:cubicBezTo>
                  <a:pt x="286809" y="702204"/>
                  <a:pt x="285750" y="658283"/>
                  <a:pt x="285221" y="639762"/>
                </a:cubicBezTo>
                <a:cubicBezTo>
                  <a:pt x="284692" y="621241"/>
                  <a:pt x="282575" y="624416"/>
                  <a:pt x="282046" y="614362"/>
                </a:cubicBezTo>
                <a:cubicBezTo>
                  <a:pt x="281517" y="604308"/>
                  <a:pt x="281517" y="594783"/>
                  <a:pt x="282046" y="579437"/>
                </a:cubicBezTo>
                <a:cubicBezTo>
                  <a:pt x="282575" y="564091"/>
                  <a:pt x="286279" y="537633"/>
                  <a:pt x="285221" y="522287"/>
                </a:cubicBezTo>
                <a:cubicBezTo>
                  <a:pt x="284163" y="506941"/>
                  <a:pt x="278342" y="516466"/>
                  <a:pt x="275696" y="487362"/>
                </a:cubicBezTo>
                <a:cubicBezTo>
                  <a:pt x="273050" y="458258"/>
                  <a:pt x="266171" y="364066"/>
                  <a:pt x="269346" y="347662"/>
                </a:cubicBezTo>
                <a:cubicBezTo>
                  <a:pt x="272521" y="331258"/>
                  <a:pt x="287867" y="373591"/>
                  <a:pt x="294746" y="388937"/>
                </a:cubicBezTo>
                <a:cubicBezTo>
                  <a:pt x="301625" y="404283"/>
                  <a:pt x="310092" y="419100"/>
                  <a:pt x="310621" y="439737"/>
                </a:cubicBezTo>
                <a:cubicBezTo>
                  <a:pt x="311150" y="460374"/>
                  <a:pt x="297392" y="493183"/>
                  <a:pt x="297921" y="512762"/>
                </a:cubicBezTo>
                <a:cubicBezTo>
                  <a:pt x="298450" y="532341"/>
                  <a:pt x="307446" y="538691"/>
                  <a:pt x="313796" y="557212"/>
                </a:cubicBezTo>
                <a:cubicBezTo>
                  <a:pt x="320146" y="575733"/>
                  <a:pt x="335492" y="602191"/>
                  <a:pt x="336021" y="623887"/>
                </a:cubicBezTo>
                <a:cubicBezTo>
                  <a:pt x="336550" y="645583"/>
                  <a:pt x="319088" y="670983"/>
                  <a:pt x="316971" y="687387"/>
                </a:cubicBezTo>
                <a:cubicBezTo>
                  <a:pt x="314854" y="703791"/>
                  <a:pt x="322792" y="710670"/>
                  <a:pt x="323321" y="722312"/>
                </a:cubicBezTo>
                <a:cubicBezTo>
                  <a:pt x="323850" y="733954"/>
                  <a:pt x="314325" y="749300"/>
                  <a:pt x="320146" y="757237"/>
                </a:cubicBezTo>
                <a:cubicBezTo>
                  <a:pt x="325967" y="765174"/>
                  <a:pt x="348192" y="772583"/>
                  <a:pt x="358246" y="769937"/>
                </a:cubicBezTo>
                <a:cubicBezTo>
                  <a:pt x="368300" y="767291"/>
                  <a:pt x="372004" y="749300"/>
                  <a:pt x="380471" y="741362"/>
                </a:cubicBezTo>
                <a:cubicBezTo>
                  <a:pt x="388938" y="733425"/>
                  <a:pt x="404283" y="731837"/>
                  <a:pt x="409046" y="722312"/>
                </a:cubicBezTo>
                <a:cubicBezTo>
                  <a:pt x="413809" y="712787"/>
                  <a:pt x="411692" y="701675"/>
                  <a:pt x="409046" y="684212"/>
                </a:cubicBezTo>
                <a:cubicBezTo>
                  <a:pt x="406400" y="666749"/>
                  <a:pt x="392642" y="637116"/>
                  <a:pt x="393171" y="617537"/>
                </a:cubicBezTo>
                <a:cubicBezTo>
                  <a:pt x="393700" y="597958"/>
                  <a:pt x="411163" y="588433"/>
                  <a:pt x="412221" y="566737"/>
                </a:cubicBezTo>
                <a:cubicBezTo>
                  <a:pt x="413279" y="545041"/>
                  <a:pt x="405871" y="518583"/>
                  <a:pt x="399521" y="487362"/>
                </a:cubicBezTo>
                <a:cubicBezTo>
                  <a:pt x="393171" y="456141"/>
                  <a:pt x="377296" y="416983"/>
                  <a:pt x="374121" y="379412"/>
                </a:cubicBezTo>
                <a:cubicBezTo>
                  <a:pt x="370946" y="341841"/>
                  <a:pt x="382058" y="292099"/>
                  <a:pt x="380471" y="261937"/>
                </a:cubicBezTo>
                <a:cubicBezTo>
                  <a:pt x="378884" y="231775"/>
                  <a:pt x="363538" y="213783"/>
                  <a:pt x="364596" y="198437"/>
                </a:cubicBezTo>
                <a:cubicBezTo>
                  <a:pt x="365654" y="183091"/>
                  <a:pt x="387350" y="182562"/>
                  <a:pt x="386821" y="169862"/>
                </a:cubicBezTo>
                <a:cubicBezTo>
                  <a:pt x="386292" y="157162"/>
                  <a:pt x="366713" y="136524"/>
                  <a:pt x="361421" y="122237"/>
                </a:cubicBezTo>
                <a:cubicBezTo>
                  <a:pt x="356129" y="107950"/>
                  <a:pt x="358775" y="101070"/>
                  <a:pt x="355071" y="84137"/>
                </a:cubicBezTo>
                <a:cubicBezTo>
                  <a:pt x="351367" y="67204"/>
                  <a:pt x="343958" y="33866"/>
                  <a:pt x="339196" y="20637"/>
                </a:cubicBezTo>
                <a:cubicBezTo>
                  <a:pt x="334434" y="7408"/>
                  <a:pt x="348192" y="7408"/>
                  <a:pt x="326496" y="4762"/>
                </a:cubicBezTo>
                <a:cubicBezTo>
                  <a:pt x="304800" y="2116"/>
                  <a:pt x="238654" y="5291"/>
                  <a:pt x="209021" y="4762"/>
                </a:cubicBezTo>
                <a:cubicBezTo>
                  <a:pt x="179388" y="4233"/>
                  <a:pt x="162983" y="0"/>
                  <a:pt x="148696" y="14287"/>
                </a:cubicBezTo>
                <a:close/>
              </a:path>
            </a:pathLst>
          </a:custGeom>
          <a:solidFill>
            <a:srgbClr val="00BA00">
              <a:alpha val="30000"/>
            </a:srgbClr>
          </a:solidFill>
          <a:ln w="19050">
            <a:solidFill>
              <a:srgbClr val="00BA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Fig._26.1.jpg"/>
          <p:cNvPicPr>
            <a:picLocks noChangeAspect="1"/>
          </p:cNvPicPr>
          <p:nvPr/>
        </p:nvPicPr>
        <p:blipFill>
          <a:blip r:embed="rId3"/>
          <a:srcRect b="6944"/>
          <a:stretch>
            <a:fillRect/>
          </a:stretch>
        </p:blipFill>
        <p:spPr>
          <a:xfrm>
            <a:off x="4495800" y="3879850"/>
            <a:ext cx="3200400" cy="2978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Box 8"/>
          <p:cNvSpPr txBox="1"/>
          <p:nvPr/>
        </p:nvSpPr>
        <p:spPr>
          <a:xfrm>
            <a:off x="4953000" y="1371600"/>
            <a:ext cx="3886200" cy="2862323"/>
          </a:xfrm>
          <a:prstGeom prst="rect">
            <a:avLst/>
          </a:prstGeom>
          <a:noFill/>
        </p:spPr>
        <p:txBody>
          <a:bodyPr wrap="square" rtlCol="0">
            <a:spAutoFit/>
          </a:bodyPr>
          <a:lstStyle/>
          <a:p>
            <a:r>
              <a:rPr lang="en-US" dirty="0" smtClean="0"/>
              <a:t>On the posterior portion of the femur is the</a:t>
            </a:r>
            <a:r>
              <a:rPr lang="en-US" dirty="0" smtClean="0">
                <a:solidFill>
                  <a:srgbClr val="D65A71"/>
                </a:solidFill>
              </a:rPr>
              <a:t> </a:t>
            </a:r>
            <a:r>
              <a:rPr lang="en-US" b="1" dirty="0" err="1" smtClean="0">
                <a:solidFill>
                  <a:srgbClr val="D65A71"/>
                </a:solidFill>
              </a:rPr>
              <a:t>intertrochanteric</a:t>
            </a:r>
            <a:r>
              <a:rPr lang="en-US" b="1" dirty="0" smtClean="0">
                <a:solidFill>
                  <a:srgbClr val="D65A71"/>
                </a:solidFill>
              </a:rPr>
              <a:t> crest</a:t>
            </a:r>
            <a:r>
              <a:rPr lang="en-US" b="1" dirty="0" smtClean="0"/>
              <a:t>.  </a:t>
            </a:r>
          </a:p>
          <a:p>
            <a:endParaRPr lang="en-US" b="1" dirty="0" smtClean="0">
              <a:solidFill>
                <a:schemeClr val="accent1"/>
              </a:solidFill>
            </a:endParaRPr>
          </a:p>
          <a:p>
            <a:r>
              <a:rPr lang="en-US" dirty="0" smtClean="0">
                <a:solidFill>
                  <a:srgbClr val="000000"/>
                </a:solidFill>
              </a:rPr>
              <a:t>The</a:t>
            </a:r>
            <a:r>
              <a:rPr lang="en-US" b="1" dirty="0" smtClean="0">
                <a:solidFill>
                  <a:srgbClr val="000000"/>
                </a:solidFill>
              </a:rPr>
              <a:t> </a:t>
            </a:r>
            <a:r>
              <a:rPr lang="en-US" b="1" dirty="0" smtClean="0">
                <a:solidFill>
                  <a:schemeClr val="accent3">
                    <a:lumMod val="75000"/>
                  </a:schemeClr>
                </a:solidFill>
              </a:rPr>
              <a:t>fovea </a:t>
            </a:r>
            <a:r>
              <a:rPr lang="en-US" b="1" dirty="0" err="1" smtClean="0">
                <a:solidFill>
                  <a:schemeClr val="accent3">
                    <a:lumMod val="75000"/>
                  </a:schemeClr>
                </a:solidFill>
              </a:rPr>
              <a:t>captis</a:t>
            </a:r>
            <a:r>
              <a:rPr lang="en-US" b="1" dirty="0" smtClean="0">
                <a:solidFill>
                  <a:schemeClr val="accent3">
                    <a:lumMod val="75000"/>
                  </a:schemeClr>
                </a:solidFill>
              </a:rPr>
              <a:t> </a:t>
            </a:r>
            <a:r>
              <a:rPr lang="en-US" dirty="0" smtClean="0">
                <a:solidFill>
                  <a:srgbClr val="000000"/>
                </a:solidFill>
              </a:rPr>
              <a:t>is also slightly viewable from the posterior side of the femur.  It is at this pit that the Ligament of the of the Head of the Femur attached the femur to the hip as well as delivering part of the femur’s blood supply.  </a:t>
            </a:r>
          </a:p>
        </p:txBody>
      </p:sp>
      <p:pic>
        <p:nvPicPr>
          <p:cNvPr id="10" name="Picture 9" descr="Fig._24.7_B-4.jpg"/>
          <p:cNvPicPr>
            <a:picLocks noChangeAspect="1"/>
          </p:cNvPicPr>
          <p:nvPr/>
        </p:nvPicPr>
        <p:blipFill>
          <a:blip r:embed="rId2">
            <a:clrChange>
              <a:clrFrom>
                <a:srgbClr val="FFFFFF"/>
              </a:clrFrom>
              <a:clrTo>
                <a:srgbClr val="FFFFFF">
                  <a:alpha val="0"/>
                </a:srgbClr>
              </a:clrTo>
            </a:clrChange>
          </a:blip>
          <a:srcRect l="37770" t="9112" r="8866" b="13098"/>
          <a:stretch>
            <a:fillRect/>
          </a:stretch>
        </p:blipFill>
        <p:spPr>
          <a:xfrm>
            <a:off x="838200" y="1142116"/>
            <a:ext cx="3659722" cy="5334884"/>
          </a:xfrm>
          <a:prstGeom prst="rect">
            <a:avLst/>
          </a:prstGeom>
        </p:spPr>
      </p:pic>
      <p:pic>
        <p:nvPicPr>
          <p:cNvPr id="11" name="Picture 10" descr="Fig._24.7_B.jpg"/>
          <p:cNvPicPr>
            <a:picLocks noChangeAspect="1"/>
          </p:cNvPicPr>
          <p:nvPr/>
        </p:nvPicPr>
        <p:blipFill>
          <a:blip r:embed="rId3">
            <a:clrChange>
              <a:clrFrom>
                <a:srgbClr val="FFFFFF"/>
              </a:clrFrom>
              <a:clrTo>
                <a:srgbClr val="FFFFFF">
                  <a:alpha val="0"/>
                </a:srgbClr>
              </a:clrTo>
            </a:clrChange>
          </a:blip>
          <a:srcRect l="36584" t="2126" r="35046"/>
          <a:stretch>
            <a:fillRect/>
          </a:stretch>
        </p:blipFill>
        <p:spPr>
          <a:xfrm>
            <a:off x="89436" y="199430"/>
            <a:ext cx="596364" cy="2057400"/>
          </a:xfrm>
          <a:prstGeom prst="rect">
            <a:avLst/>
          </a:prstGeom>
        </p:spPr>
      </p:pic>
      <p:sp>
        <p:nvSpPr>
          <p:cNvPr id="12" name="Rectangle 11"/>
          <p:cNvSpPr/>
          <p:nvPr/>
        </p:nvSpPr>
        <p:spPr>
          <a:xfrm>
            <a:off x="213001" y="123230"/>
            <a:ext cx="545662" cy="6858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3393315" y="2087244"/>
            <a:ext cx="903202" cy="1725423"/>
          </a:xfrm>
          <a:custGeom>
            <a:avLst/>
            <a:gdLst>
              <a:gd name="connsiteX0" fmla="*/ 575884 w 903202"/>
              <a:gd name="connsiteY0" fmla="*/ 127992 h 1725423"/>
              <a:gd name="connsiteX1" fmla="*/ 73831 w 903202"/>
              <a:gd name="connsiteY1" fmla="*/ 24614 h 1725423"/>
              <a:gd name="connsiteX2" fmla="*/ 132896 w 903202"/>
              <a:gd name="connsiteY2" fmla="*/ 275674 h 1725423"/>
              <a:gd name="connsiteX3" fmla="*/ 531585 w 903202"/>
              <a:gd name="connsiteY3" fmla="*/ 571039 h 1725423"/>
              <a:gd name="connsiteX4" fmla="*/ 649715 w 903202"/>
              <a:gd name="connsiteY4" fmla="*/ 895940 h 1725423"/>
              <a:gd name="connsiteX5" fmla="*/ 575884 w 903202"/>
              <a:gd name="connsiteY5" fmla="*/ 1442365 h 1725423"/>
              <a:gd name="connsiteX6" fmla="*/ 826910 w 903202"/>
              <a:gd name="connsiteY6" fmla="*/ 1693425 h 1725423"/>
              <a:gd name="connsiteX7" fmla="*/ 900741 w 903202"/>
              <a:gd name="connsiteY7" fmla="*/ 1250378 h 1725423"/>
              <a:gd name="connsiteX8" fmla="*/ 812144 w 903202"/>
              <a:gd name="connsiteY8" fmla="*/ 703953 h 1725423"/>
              <a:gd name="connsiteX9" fmla="*/ 620182 w 903202"/>
              <a:gd name="connsiteY9" fmla="*/ 201833 h 1725423"/>
              <a:gd name="connsiteX10" fmla="*/ 502052 w 903202"/>
              <a:gd name="connsiteY10" fmla="*/ 83687 h 1725423"/>
              <a:gd name="connsiteX11" fmla="*/ 280559 w 903202"/>
              <a:gd name="connsiteY11" fmla="*/ 39382 h 1725423"/>
              <a:gd name="connsiteX12" fmla="*/ 575884 w 903202"/>
              <a:gd name="connsiteY12" fmla="*/ 127992 h 172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3202" h="1725423">
                <a:moveTo>
                  <a:pt x="575884" y="127992"/>
                </a:moveTo>
                <a:cubicBezTo>
                  <a:pt x="541429" y="125531"/>
                  <a:pt x="147662" y="0"/>
                  <a:pt x="73831" y="24614"/>
                </a:cubicBezTo>
                <a:cubicBezTo>
                  <a:pt x="0" y="49228"/>
                  <a:pt x="56604" y="184603"/>
                  <a:pt x="132896" y="275674"/>
                </a:cubicBezTo>
                <a:cubicBezTo>
                  <a:pt x="209188" y="366745"/>
                  <a:pt x="445449" y="467661"/>
                  <a:pt x="531585" y="571039"/>
                </a:cubicBezTo>
                <a:cubicBezTo>
                  <a:pt x="617722" y="674417"/>
                  <a:pt x="642332" y="750719"/>
                  <a:pt x="649715" y="895940"/>
                </a:cubicBezTo>
                <a:cubicBezTo>
                  <a:pt x="657098" y="1041161"/>
                  <a:pt x="546352" y="1309451"/>
                  <a:pt x="575884" y="1442365"/>
                </a:cubicBezTo>
                <a:cubicBezTo>
                  <a:pt x="605416" y="1575279"/>
                  <a:pt x="772767" y="1725423"/>
                  <a:pt x="826910" y="1693425"/>
                </a:cubicBezTo>
                <a:cubicBezTo>
                  <a:pt x="881053" y="1661427"/>
                  <a:pt x="903202" y="1415290"/>
                  <a:pt x="900741" y="1250378"/>
                </a:cubicBezTo>
                <a:cubicBezTo>
                  <a:pt x="898280" y="1085466"/>
                  <a:pt x="858904" y="878710"/>
                  <a:pt x="812144" y="703953"/>
                </a:cubicBezTo>
                <a:cubicBezTo>
                  <a:pt x="765384" y="529196"/>
                  <a:pt x="671864" y="305211"/>
                  <a:pt x="620182" y="201833"/>
                </a:cubicBezTo>
                <a:cubicBezTo>
                  <a:pt x="568500" y="98455"/>
                  <a:pt x="558656" y="110762"/>
                  <a:pt x="502052" y="83687"/>
                </a:cubicBezTo>
                <a:cubicBezTo>
                  <a:pt x="445448" y="56612"/>
                  <a:pt x="270715" y="31998"/>
                  <a:pt x="280559" y="39382"/>
                </a:cubicBezTo>
                <a:cubicBezTo>
                  <a:pt x="290403" y="46766"/>
                  <a:pt x="610339" y="130453"/>
                  <a:pt x="575884" y="127992"/>
                </a:cubicBezTo>
                <a:close/>
              </a:path>
            </a:pathLst>
          </a:custGeom>
          <a:solidFill>
            <a:srgbClr val="FF6600">
              <a:alpha val="2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4"/>
          <p:cNvSpPr txBox="1">
            <a:spLocks/>
          </p:cNvSpPr>
          <p:nvPr/>
        </p:nvSpPr>
        <p:spPr>
          <a:xfrm>
            <a:off x="3657600" y="228600"/>
            <a:ext cx="4953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Proximal</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 Features of the FEMUR:</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Freeform 14"/>
          <p:cNvSpPr/>
          <p:nvPr/>
        </p:nvSpPr>
        <p:spPr>
          <a:xfrm>
            <a:off x="2091886" y="3758517"/>
            <a:ext cx="561117" cy="984548"/>
          </a:xfrm>
          <a:custGeom>
            <a:avLst/>
            <a:gdLst>
              <a:gd name="connsiteX0" fmla="*/ 388844 w 561117"/>
              <a:gd name="connsiteY0" fmla="*/ 952551 h 984548"/>
              <a:gd name="connsiteX1" fmla="*/ 93519 w 561117"/>
              <a:gd name="connsiteY1" fmla="*/ 598113 h 984548"/>
              <a:gd name="connsiteX2" fmla="*/ 34454 w 561117"/>
              <a:gd name="connsiteY2" fmla="*/ 243675 h 984548"/>
              <a:gd name="connsiteX3" fmla="*/ 300246 w 561117"/>
              <a:gd name="connsiteY3" fmla="*/ 22152 h 984548"/>
              <a:gd name="connsiteX4" fmla="*/ 551273 w 561117"/>
              <a:gd name="connsiteY4" fmla="*/ 140298 h 984548"/>
              <a:gd name="connsiteX5" fmla="*/ 359311 w 561117"/>
              <a:gd name="connsiteY5" fmla="*/ 863941 h 984548"/>
              <a:gd name="connsiteX6" fmla="*/ 285480 w 561117"/>
              <a:gd name="connsiteY6" fmla="*/ 863941 h 984548"/>
              <a:gd name="connsiteX7" fmla="*/ 123051 w 561117"/>
              <a:gd name="connsiteY7" fmla="*/ 612881 h 984548"/>
              <a:gd name="connsiteX8" fmla="*/ 315013 w 561117"/>
              <a:gd name="connsiteY8" fmla="*/ 908246 h 984548"/>
              <a:gd name="connsiteX9" fmla="*/ 285480 w 561117"/>
              <a:gd name="connsiteY9" fmla="*/ 849173 h 9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1117" h="984548">
                <a:moveTo>
                  <a:pt x="388844" y="952551"/>
                </a:moveTo>
                <a:cubicBezTo>
                  <a:pt x="270714" y="834405"/>
                  <a:pt x="152584" y="716259"/>
                  <a:pt x="93519" y="598113"/>
                </a:cubicBezTo>
                <a:cubicBezTo>
                  <a:pt x="34454" y="479967"/>
                  <a:pt x="0" y="339668"/>
                  <a:pt x="34454" y="243675"/>
                </a:cubicBezTo>
                <a:cubicBezTo>
                  <a:pt x="68908" y="147682"/>
                  <a:pt x="214110" y="39381"/>
                  <a:pt x="300246" y="22152"/>
                </a:cubicBezTo>
                <a:cubicBezTo>
                  <a:pt x="386382" y="4923"/>
                  <a:pt x="541429" y="0"/>
                  <a:pt x="551273" y="140298"/>
                </a:cubicBezTo>
                <a:cubicBezTo>
                  <a:pt x="561117" y="280596"/>
                  <a:pt x="403610" y="743334"/>
                  <a:pt x="359311" y="863941"/>
                </a:cubicBezTo>
                <a:cubicBezTo>
                  <a:pt x="315012" y="984548"/>
                  <a:pt x="324857" y="905784"/>
                  <a:pt x="285480" y="863941"/>
                </a:cubicBezTo>
                <a:cubicBezTo>
                  <a:pt x="246103" y="822098"/>
                  <a:pt x="118129" y="605497"/>
                  <a:pt x="123051" y="612881"/>
                </a:cubicBezTo>
                <a:cubicBezTo>
                  <a:pt x="127973" y="620265"/>
                  <a:pt x="287942" y="868864"/>
                  <a:pt x="315013" y="908246"/>
                </a:cubicBezTo>
                <a:cubicBezTo>
                  <a:pt x="342084" y="947628"/>
                  <a:pt x="285480" y="849173"/>
                  <a:pt x="285480" y="849173"/>
                </a:cubicBezTo>
              </a:path>
            </a:pathLst>
          </a:custGeom>
          <a:solidFill>
            <a:srgbClr val="FF6600">
              <a:alpha val="28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890897" y="1225551"/>
            <a:ext cx="1690735" cy="1797014"/>
          </a:xfrm>
          <a:custGeom>
            <a:avLst/>
            <a:gdLst>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536578 h 1727882"/>
              <a:gd name="connsiteX9" fmla="*/ 98442 w 1690735"/>
              <a:gd name="connsiteY9" fmla="*/ 654724 h 1727882"/>
              <a:gd name="connsiteX10" fmla="*/ 24610 w 1690735"/>
              <a:gd name="connsiteY10" fmla="*/ 802407 h 1727882"/>
              <a:gd name="connsiteX11" fmla="*/ 54143 w 1690735"/>
              <a:gd name="connsiteY11" fmla="*/ 1215917 h 1727882"/>
              <a:gd name="connsiteX12" fmla="*/ 349468 w 1690735"/>
              <a:gd name="connsiteY12" fmla="*/ 1658964 h 1727882"/>
              <a:gd name="connsiteX13" fmla="*/ 379000 w 1690735"/>
              <a:gd name="connsiteY13"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536578 h 1727882"/>
              <a:gd name="connsiteX9" fmla="*/ 98442 w 1690735"/>
              <a:gd name="connsiteY9" fmla="*/ 654724 h 1727882"/>
              <a:gd name="connsiteX10" fmla="*/ 24610 w 1690735"/>
              <a:gd name="connsiteY10" fmla="*/ 802407 h 1727882"/>
              <a:gd name="connsiteX11" fmla="*/ 54143 w 1690735"/>
              <a:gd name="connsiteY11" fmla="*/ 1215917 h 1727882"/>
              <a:gd name="connsiteX12" fmla="*/ 349468 w 1690735"/>
              <a:gd name="connsiteY12" fmla="*/ 1658964 h 1727882"/>
              <a:gd name="connsiteX13" fmla="*/ 379000 w 1690735"/>
              <a:gd name="connsiteY13"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536578 h 1727882"/>
              <a:gd name="connsiteX9" fmla="*/ 98442 w 1690735"/>
              <a:gd name="connsiteY9" fmla="*/ 654724 h 1727882"/>
              <a:gd name="connsiteX10" fmla="*/ 24610 w 1690735"/>
              <a:gd name="connsiteY10" fmla="*/ 802407 h 1727882"/>
              <a:gd name="connsiteX11" fmla="*/ 54143 w 1690735"/>
              <a:gd name="connsiteY11" fmla="*/ 1215917 h 1727882"/>
              <a:gd name="connsiteX12" fmla="*/ 349468 w 1690735"/>
              <a:gd name="connsiteY12" fmla="*/ 1658964 h 1727882"/>
              <a:gd name="connsiteX13" fmla="*/ 379000 w 1690735"/>
              <a:gd name="connsiteY13"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536578 h 1727882"/>
              <a:gd name="connsiteX9" fmla="*/ 98442 w 1690735"/>
              <a:gd name="connsiteY9" fmla="*/ 654724 h 1727882"/>
              <a:gd name="connsiteX10" fmla="*/ 24610 w 1690735"/>
              <a:gd name="connsiteY10" fmla="*/ 802407 h 1727882"/>
              <a:gd name="connsiteX11" fmla="*/ 54143 w 1690735"/>
              <a:gd name="connsiteY11" fmla="*/ 1215917 h 1727882"/>
              <a:gd name="connsiteX12" fmla="*/ 349468 w 1690735"/>
              <a:gd name="connsiteY12" fmla="*/ 1658964 h 1727882"/>
              <a:gd name="connsiteX13" fmla="*/ 379000 w 1690735"/>
              <a:gd name="connsiteY13"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536578 h 1727882"/>
              <a:gd name="connsiteX9" fmla="*/ 174642 w 1690735"/>
              <a:gd name="connsiteY9" fmla="*/ 654724 h 1727882"/>
              <a:gd name="connsiteX10" fmla="*/ 24610 w 1690735"/>
              <a:gd name="connsiteY10" fmla="*/ 802407 h 1727882"/>
              <a:gd name="connsiteX11" fmla="*/ 54143 w 1690735"/>
              <a:gd name="connsiteY11" fmla="*/ 1215917 h 1727882"/>
              <a:gd name="connsiteX12" fmla="*/ 349468 w 1690735"/>
              <a:gd name="connsiteY12" fmla="*/ 1658964 h 1727882"/>
              <a:gd name="connsiteX13" fmla="*/ 379000 w 1690735"/>
              <a:gd name="connsiteY13"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536578 h 1727882"/>
              <a:gd name="connsiteX9" fmla="*/ 174642 w 1690735"/>
              <a:gd name="connsiteY9" fmla="*/ 654724 h 1727882"/>
              <a:gd name="connsiteX10" fmla="*/ 24610 w 1690735"/>
              <a:gd name="connsiteY10" fmla="*/ 802407 h 1727882"/>
              <a:gd name="connsiteX11" fmla="*/ 54143 w 1690735"/>
              <a:gd name="connsiteY11" fmla="*/ 1215917 h 1727882"/>
              <a:gd name="connsiteX12" fmla="*/ 349468 w 1690735"/>
              <a:gd name="connsiteY12" fmla="*/ 1658964 h 1727882"/>
              <a:gd name="connsiteX13" fmla="*/ 379000 w 1690735"/>
              <a:gd name="connsiteY13"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460378 h 1727882"/>
              <a:gd name="connsiteX9" fmla="*/ 174642 w 1690735"/>
              <a:gd name="connsiteY9" fmla="*/ 654724 h 1727882"/>
              <a:gd name="connsiteX10" fmla="*/ 24610 w 1690735"/>
              <a:gd name="connsiteY10" fmla="*/ 802407 h 1727882"/>
              <a:gd name="connsiteX11" fmla="*/ 54143 w 1690735"/>
              <a:gd name="connsiteY11" fmla="*/ 1215917 h 1727882"/>
              <a:gd name="connsiteX12" fmla="*/ 349468 w 1690735"/>
              <a:gd name="connsiteY12" fmla="*/ 1658964 h 1727882"/>
              <a:gd name="connsiteX13" fmla="*/ 379000 w 1690735"/>
              <a:gd name="connsiteY13"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460378 h 1727882"/>
              <a:gd name="connsiteX9" fmla="*/ 174642 w 1690735"/>
              <a:gd name="connsiteY9" fmla="*/ 502324 h 1727882"/>
              <a:gd name="connsiteX10" fmla="*/ 24610 w 1690735"/>
              <a:gd name="connsiteY10" fmla="*/ 802407 h 1727882"/>
              <a:gd name="connsiteX11" fmla="*/ 54143 w 1690735"/>
              <a:gd name="connsiteY11" fmla="*/ 1215917 h 1727882"/>
              <a:gd name="connsiteX12" fmla="*/ 349468 w 1690735"/>
              <a:gd name="connsiteY12" fmla="*/ 1658964 h 1727882"/>
              <a:gd name="connsiteX13" fmla="*/ 379000 w 1690735"/>
              <a:gd name="connsiteY13"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460378 h 1727882"/>
              <a:gd name="connsiteX9" fmla="*/ 174642 w 1690735"/>
              <a:gd name="connsiteY9" fmla="*/ 578524 h 1727882"/>
              <a:gd name="connsiteX10" fmla="*/ 24610 w 1690735"/>
              <a:gd name="connsiteY10" fmla="*/ 802407 h 1727882"/>
              <a:gd name="connsiteX11" fmla="*/ 54143 w 1690735"/>
              <a:gd name="connsiteY11" fmla="*/ 1215917 h 1727882"/>
              <a:gd name="connsiteX12" fmla="*/ 349468 w 1690735"/>
              <a:gd name="connsiteY12" fmla="*/ 1658964 h 1727882"/>
              <a:gd name="connsiteX13" fmla="*/ 379000 w 1690735"/>
              <a:gd name="connsiteY13"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460378 h 1727882"/>
              <a:gd name="connsiteX9" fmla="*/ 174642 w 1690735"/>
              <a:gd name="connsiteY9" fmla="*/ 578524 h 1727882"/>
              <a:gd name="connsiteX10" fmla="*/ 24610 w 1690735"/>
              <a:gd name="connsiteY10" fmla="*/ 802407 h 1727882"/>
              <a:gd name="connsiteX11" fmla="*/ 54143 w 1690735"/>
              <a:gd name="connsiteY11" fmla="*/ 1215917 h 1727882"/>
              <a:gd name="connsiteX12" fmla="*/ 349468 w 1690735"/>
              <a:gd name="connsiteY12" fmla="*/ 1658964 h 1727882"/>
              <a:gd name="connsiteX13" fmla="*/ 379000 w 1690735"/>
              <a:gd name="connsiteY13"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460378 h 1727882"/>
              <a:gd name="connsiteX9" fmla="*/ 174642 w 1690735"/>
              <a:gd name="connsiteY9" fmla="*/ 578524 h 1727882"/>
              <a:gd name="connsiteX10" fmla="*/ 90178 w 1690735"/>
              <a:gd name="connsiteY10" fmla="*/ 699217 h 1727882"/>
              <a:gd name="connsiteX11" fmla="*/ 24610 w 1690735"/>
              <a:gd name="connsiteY11" fmla="*/ 802407 h 1727882"/>
              <a:gd name="connsiteX12" fmla="*/ 54143 w 1690735"/>
              <a:gd name="connsiteY12" fmla="*/ 1215917 h 1727882"/>
              <a:gd name="connsiteX13" fmla="*/ 349468 w 1690735"/>
              <a:gd name="connsiteY13" fmla="*/ 1658964 h 1727882"/>
              <a:gd name="connsiteX14" fmla="*/ 379000 w 1690735"/>
              <a:gd name="connsiteY14"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460378 h 1727882"/>
              <a:gd name="connsiteX9" fmla="*/ 174642 w 1690735"/>
              <a:gd name="connsiteY9" fmla="*/ 578524 h 1727882"/>
              <a:gd name="connsiteX10" fmla="*/ 90178 w 1690735"/>
              <a:gd name="connsiteY10" fmla="*/ 775417 h 1727882"/>
              <a:gd name="connsiteX11" fmla="*/ 24610 w 1690735"/>
              <a:gd name="connsiteY11" fmla="*/ 802407 h 1727882"/>
              <a:gd name="connsiteX12" fmla="*/ 54143 w 1690735"/>
              <a:gd name="connsiteY12" fmla="*/ 1215917 h 1727882"/>
              <a:gd name="connsiteX13" fmla="*/ 349468 w 1690735"/>
              <a:gd name="connsiteY13" fmla="*/ 1658964 h 1727882"/>
              <a:gd name="connsiteX14" fmla="*/ 379000 w 1690735"/>
              <a:gd name="connsiteY14"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460378 h 1727882"/>
              <a:gd name="connsiteX9" fmla="*/ 174642 w 1690735"/>
              <a:gd name="connsiteY9" fmla="*/ 578524 h 1727882"/>
              <a:gd name="connsiteX10" fmla="*/ 90178 w 1690735"/>
              <a:gd name="connsiteY10" fmla="*/ 775417 h 1727882"/>
              <a:gd name="connsiteX11" fmla="*/ 24610 w 1690735"/>
              <a:gd name="connsiteY11" fmla="*/ 802407 h 1727882"/>
              <a:gd name="connsiteX12" fmla="*/ 54143 w 1690735"/>
              <a:gd name="connsiteY12" fmla="*/ 1215917 h 1727882"/>
              <a:gd name="connsiteX13" fmla="*/ 349468 w 1690735"/>
              <a:gd name="connsiteY13" fmla="*/ 1658964 h 1727882"/>
              <a:gd name="connsiteX14" fmla="*/ 379000 w 1690735"/>
              <a:gd name="connsiteY14"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460378 h 1727882"/>
              <a:gd name="connsiteX9" fmla="*/ 174642 w 1690735"/>
              <a:gd name="connsiteY9" fmla="*/ 578524 h 1727882"/>
              <a:gd name="connsiteX10" fmla="*/ 90178 w 1690735"/>
              <a:gd name="connsiteY10" fmla="*/ 775417 h 1727882"/>
              <a:gd name="connsiteX11" fmla="*/ 24610 w 1690735"/>
              <a:gd name="connsiteY11" fmla="*/ 802407 h 1727882"/>
              <a:gd name="connsiteX12" fmla="*/ 54143 w 1690735"/>
              <a:gd name="connsiteY12" fmla="*/ 1215917 h 1727882"/>
              <a:gd name="connsiteX13" fmla="*/ 349468 w 1690735"/>
              <a:gd name="connsiteY13" fmla="*/ 1658964 h 1727882"/>
              <a:gd name="connsiteX14" fmla="*/ 379000 w 1690735"/>
              <a:gd name="connsiteY14" fmla="*/ 1614660 h 1727882"/>
              <a:gd name="connsiteX0" fmla="*/ 379000 w 1690735"/>
              <a:gd name="connsiteY0" fmla="*/ 1614660 h 1727882"/>
              <a:gd name="connsiteX1" fmla="*/ 423299 w 1690735"/>
              <a:gd name="connsiteY1" fmla="*/ 1289758 h 1727882"/>
              <a:gd name="connsiteX2" fmla="*/ 851520 w 1690735"/>
              <a:gd name="connsiteY2" fmla="*/ 1171613 h 1727882"/>
              <a:gd name="connsiteX3" fmla="*/ 1191144 w 1690735"/>
              <a:gd name="connsiteY3" fmla="*/ 994394 h 1727882"/>
              <a:gd name="connsiteX4" fmla="*/ 1338807 w 1690735"/>
              <a:gd name="connsiteY4" fmla="*/ 625188 h 1727882"/>
              <a:gd name="connsiteX5" fmla="*/ 1663664 w 1690735"/>
              <a:gd name="connsiteY5" fmla="*/ 433201 h 1727882"/>
              <a:gd name="connsiteX6" fmla="*/ 1176378 w 1690735"/>
              <a:gd name="connsiteY6" fmla="*/ 49227 h 1727882"/>
              <a:gd name="connsiteX7" fmla="*/ 452832 w 1690735"/>
              <a:gd name="connsiteY7" fmla="*/ 137836 h 1727882"/>
              <a:gd name="connsiteX8" fmla="*/ 127974 w 1690735"/>
              <a:gd name="connsiteY8" fmla="*/ 460378 h 1727882"/>
              <a:gd name="connsiteX9" fmla="*/ 174642 w 1690735"/>
              <a:gd name="connsiteY9" fmla="*/ 578524 h 1727882"/>
              <a:gd name="connsiteX10" fmla="*/ 90178 w 1690735"/>
              <a:gd name="connsiteY10" fmla="*/ 775417 h 1727882"/>
              <a:gd name="connsiteX11" fmla="*/ 90178 w 1690735"/>
              <a:gd name="connsiteY11" fmla="*/ 775417 h 1727882"/>
              <a:gd name="connsiteX12" fmla="*/ 24610 w 1690735"/>
              <a:gd name="connsiteY12" fmla="*/ 802407 h 1727882"/>
              <a:gd name="connsiteX13" fmla="*/ 54143 w 1690735"/>
              <a:gd name="connsiteY13" fmla="*/ 1215917 h 1727882"/>
              <a:gd name="connsiteX14" fmla="*/ 349468 w 1690735"/>
              <a:gd name="connsiteY14" fmla="*/ 1658964 h 1727882"/>
              <a:gd name="connsiteX15" fmla="*/ 379000 w 1690735"/>
              <a:gd name="connsiteY15" fmla="*/ 1614660 h 1727882"/>
              <a:gd name="connsiteX0" fmla="*/ 379000 w 1690735"/>
              <a:gd name="connsiteY0" fmla="*/ 2134643 h 2247865"/>
              <a:gd name="connsiteX1" fmla="*/ 423299 w 1690735"/>
              <a:gd name="connsiteY1" fmla="*/ 1809741 h 2247865"/>
              <a:gd name="connsiteX2" fmla="*/ 851520 w 1690735"/>
              <a:gd name="connsiteY2" fmla="*/ 1691596 h 2247865"/>
              <a:gd name="connsiteX3" fmla="*/ 1191144 w 1690735"/>
              <a:gd name="connsiteY3" fmla="*/ 1514377 h 2247865"/>
              <a:gd name="connsiteX4" fmla="*/ 1338807 w 1690735"/>
              <a:gd name="connsiteY4" fmla="*/ 1145171 h 2247865"/>
              <a:gd name="connsiteX5" fmla="*/ 1663664 w 1690735"/>
              <a:gd name="connsiteY5" fmla="*/ 953184 h 2247865"/>
              <a:gd name="connsiteX6" fmla="*/ 1176378 w 1690735"/>
              <a:gd name="connsiteY6" fmla="*/ 569210 h 2247865"/>
              <a:gd name="connsiteX7" fmla="*/ 452832 w 1690735"/>
              <a:gd name="connsiteY7" fmla="*/ 657819 h 2247865"/>
              <a:gd name="connsiteX8" fmla="*/ 127974 w 1690735"/>
              <a:gd name="connsiteY8" fmla="*/ 980361 h 2247865"/>
              <a:gd name="connsiteX9" fmla="*/ 174642 w 1690735"/>
              <a:gd name="connsiteY9" fmla="*/ 1098507 h 2247865"/>
              <a:gd name="connsiteX10" fmla="*/ 90178 w 1690735"/>
              <a:gd name="connsiteY10" fmla="*/ 1295400 h 2247865"/>
              <a:gd name="connsiteX11" fmla="*/ 90178 w 1690735"/>
              <a:gd name="connsiteY11" fmla="*/ 1295400 h 2247865"/>
              <a:gd name="connsiteX12" fmla="*/ 24610 w 1690735"/>
              <a:gd name="connsiteY12" fmla="*/ 1322390 h 2247865"/>
              <a:gd name="connsiteX13" fmla="*/ 54143 w 1690735"/>
              <a:gd name="connsiteY13" fmla="*/ 1735900 h 2247865"/>
              <a:gd name="connsiteX14" fmla="*/ 349468 w 1690735"/>
              <a:gd name="connsiteY14" fmla="*/ 2178947 h 2247865"/>
              <a:gd name="connsiteX15" fmla="*/ 379000 w 1690735"/>
              <a:gd name="connsiteY15" fmla="*/ 2134643 h 2247865"/>
              <a:gd name="connsiteX0" fmla="*/ 379000 w 1690735"/>
              <a:gd name="connsiteY0" fmla="*/ 1683792 h 1797014"/>
              <a:gd name="connsiteX1" fmla="*/ 423299 w 1690735"/>
              <a:gd name="connsiteY1" fmla="*/ 1358890 h 1797014"/>
              <a:gd name="connsiteX2" fmla="*/ 851520 w 1690735"/>
              <a:gd name="connsiteY2" fmla="*/ 1240745 h 1797014"/>
              <a:gd name="connsiteX3" fmla="*/ 1191144 w 1690735"/>
              <a:gd name="connsiteY3" fmla="*/ 1063526 h 1797014"/>
              <a:gd name="connsiteX4" fmla="*/ 1338807 w 1690735"/>
              <a:gd name="connsiteY4" fmla="*/ 694320 h 1797014"/>
              <a:gd name="connsiteX5" fmla="*/ 1663664 w 1690735"/>
              <a:gd name="connsiteY5" fmla="*/ 502333 h 1797014"/>
              <a:gd name="connsiteX6" fmla="*/ 1176378 w 1690735"/>
              <a:gd name="connsiteY6" fmla="*/ 118359 h 1797014"/>
              <a:gd name="connsiteX7" fmla="*/ 452832 w 1690735"/>
              <a:gd name="connsiteY7" fmla="*/ 206968 h 1797014"/>
              <a:gd name="connsiteX8" fmla="*/ 127974 w 1690735"/>
              <a:gd name="connsiteY8" fmla="*/ 529510 h 1797014"/>
              <a:gd name="connsiteX9" fmla="*/ 174642 w 1690735"/>
              <a:gd name="connsiteY9" fmla="*/ 647656 h 1797014"/>
              <a:gd name="connsiteX10" fmla="*/ 90178 w 1690735"/>
              <a:gd name="connsiteY10" fmla="*/ 844549 h 1797014"/>
              <a:gd name="connsiteX11" fmla="*/ 90178 w 1690735"/>
              <a:gd name="connsiteY11" fmla="*/ 844549 h 1797014"/>
              <a:gd name="connsiteX12" fmla="*/ 24610 w 1690735"/>
              <a:gd name="connsiteY12" fmla="*/ 871539 h 1797014"/>
              <a:gd name="connsiteX13" fmla="*/ 54143 w 1690735"/>
              <a:gd name="connsiteY13" fmla="*/ 1285049 h 1797014"/>
              <a:gd name="connsiteX14" fmla="*/ 349468 w 1690735"/>
              <a:gd name="connsiteY14" fmla="*/ 1728096 h 1797014"/>
              <a:gd name="connsiteX15" fmla="*/ 379000 w 1690735"/>
              <a:gd name="connsiteY15" fmla="*/ 1683792 h 179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35" h="1797014">
                <a:moveTo>
                  <a:pt x="379000" y="1683792"/>
                </a:moveTo>
                <a:cubicBezTo>
                  <a:pt x="391305" y="1622258"/>
                  <a:pt x="344546" y="1432731"/>
                  <a:pt x="423299" y="1358890"/>
                </a:cubicBezTo>
                <a:cubicBezTo>
                  <a:pt x="502052" y="1285049"/>
                  <a:pt x="723546" y="1289972"/>
                  <a:pt x="851520" y="1240745"/>
                </a:cubicBezTo>
                <a:cubicBezTo>
                  <a:pt x="979494" y="1191518"/>
                  <a:pt x="1109929" y="1154597"/>
                  <a:pt x="1191144" y="1063526"/>
                </a:cubicBezTo>
                <a:cubicBezTo>
                  <a:pt x="1272359" y="972455"/>
                  <a:pt x="1260054" y="787852"/>
                  <a:pt x="1338807" y="694320"/>
                </a:cubicBezTo>
                <a:cubicBezTo>
                  <a:pt x="1417560" y="600788"/>
                  <a:pt x="1690735" y="598326"/>
                  <a:pt x="1663664" y="502333"/>
                </a:cubicBezTo>
                <a:cubicBezTo>
                  <a:pt x="1636593" y="406340"/>
                  <a:pt x="1378183" y="167586"/>
                  <a:pt x="1176378" y="118359"/>
                </a:cubicBezTo>
                <a:cubicBezTo>
                  <a:pt x="698348" y="0"/>
                  <a:pt x="627566" y="138443"/>
                  <a:pt x="452832" y="206968"/>
                </a:cubicBezTo>
                <a:cubicBezTo>
                  <a:pt x="278098" y="275493"/>
                  <a:pt x="174339" y="456062"/>
                  <a:pt x="127974" y="529510"/>
                </a:cubicBezTo>
                <a:cubicBezTo>
                  <a:pt x="81609" y="602958"/>
                  <a:pt x="180941" y="595150"/>
                  <a:pt x="174642" y="647656"/>
                </a:cubicBezTo>
                <a:cubicBezTo>
                  <a:pt x="120718" y="725562"/>
                  <a:pt x="115183" y="807235"/>
                  <a:pt x="90178" y="844549"/>
                </a:cubicBezTo>
                <a:lnTo>
                  <a:pt x="90178" y="844549"/>
                </a:lnTo>
                <a:cubicBezTo>
                  <a:pt x="79250" y="849047"/>
                  <a:pt x="30616" y="798122"/>
                  <a:pt x="24610" y="871539"/>
                </a:cubicBezTo>
                <a:cubicBezTo>
                  <a:pt x="18604" y="944956"/>
                  <a:pt x="0" y="1142290"/>
                  <a:pt x="54143" y="1285049"/>
                </a:cubicBezTo>
                <a:cubicBezTo>
                  <a:pt x="108286" y="1427808"/>
                  <a:pt x="295325" y="1659178"/>
                  <a:pt x="349468" y="1728096"/>
                </a:cubicBezTo>
                <a:cubicBezTo>
                  <a:pt x="403611" y="1797014"/>
                  <a:pt x="366695" y="1745326"/>
                  <a:pt x="379000" y="1683792"/>
                </a:cubicBezTo>
                <a:close/>
              </a:path>
            </a:pathLst>
          </a:custGeom>
          <a:solidFill>
            <a:schemeClr val="accent1">
              <a:alpha val="2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524000" y="268069"/>
            <a:ext cx="1800493" cy="646331"/>
          </a:xfrm>
          <a:prstGeom prst="rect">
            <a:avLst/>
          </a:prstGeom>
          <a:noFill/>
        </p:spPr>
        <p:txBody>
          <a:bodyPr wrap="none" rtlCol="0">
            <a:spAutoFit/>
          </a:bodyPr>
          <a:lstStyle/>
          <a:p>
            <a:pPr algn="ctr"/>
            <a:r>
              <a:rPr lang="en-US" b="1" dirty="0" smtClean="0"/>
              <a:t>Right Femur:</a:t>
            </a:r>
          </a:p>
          <a:p>
            <a:pPr algn="ctr"/>
            <a:r>
              <a:rPr lang="en-US" b="1" dirty="0" smtClean="0"/>
              <a:t>Posterior View</a:t>
            </a:r>
            <a:endParaRPr lang="en-US" b="1" dirty="0"/>
          </a:p>
        </p:txBody>
      </p:sp>
      <p:sp>
        <p:nvSpPr>
          <p:cNvPr id="18" name="Freeform 17"/>
          <p:cNvSpPr/>
          <p:nvPr/>
        </p:nvSpPr>
        <p:spPr>
          <a:xfrm rot="15871520">
            <a:off x="2679537" y="2906615"/>
            <a:ext cx="878291" cy="1129522"/>
          </a:xfrm>
          <a:custGeom>
            <a:avLst/>
            <a:gdLst>
              <a:gd name="connsiteX0" fmla="*/ 187039 w 1070553"/>
              <a:gd name="connsiteY0" fmla="*/ 95993 h 1274991"/>
              <a:gd name="connsiteX1" fmla="*/ 39377 w 1070553"/>
              <a:gd name="connsiteY1" fmla="*/ 302749 h 1274991"/>
              <a:gd name="connsiteX2" fmla="*/ 423299 w 1070553"/>
              <a:gd name="connsiteY2" fmla="*/ 804869 h 1274991"/>
              <a:gd name="connsiteX3" fmla="*/ 940118 w 1070553"/>
              <a:gd name="connsiteY3" fmla="*/ 1262684 h 1274991"/>
              <a:gd name="connsiteX4" fmla="*/ 940118 w 1070553"/>
              <a:gd name="connsiteY4" fmla="*/ 878710 h 1274991"/>
              <a:gd name="connsiteX5" fmla="*/ 187039 w 1070553"/>
              <a:gd name="connsiteY5" fmla="*/ 95993 h 127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0553" h="1274991">
                <a:moveTo>
                  <a:pt x="187039" y="95993"/>
                </a:moveTo>
                <a:cubicBezTo>
                  <a:pt x="36916" y="0"/>
                  <a:pt x="0" y="184603"/>
                  <a:pt x="39377" y="302749"/>
                </a:cubicBezTo>
                <a:cubicBezTo>
                  <a:pt x="78754" y="420895"/>
                  <a:pt x="273176" y="644880"/>
                  <a:pt x="423299" y="804869"/>
                </a:cubicBezTo>
                <a:cubicBezTo>
                  <a:pt x="573422" y="964858"/>
                  <a:pt x="853982" y="1250377"/>
                  <a:pt x="940118" y="1262684"/>
                </a:cubicBezTo>
                <a:cubicBezTo>
                  <a:pt x="1026255" y="1274991"/>
                  <a:pt x="1070553" y="1078081"/>
                  <a:pt x="940118" y="878710"/>
                </a:cubicBezTo>
                <a:cubicBezTo>
                  <a:pt x="809683" y="679339"/>
                  <a:pt x="337163" y="191987"/>
                  <a:pt x="187039" y="95993"/>
                </a:cubicBezTo>
                <a:close/>
              </a:path>
            </a:pathLst>
          </a:custGeom>
          <a:solidFill>
            <a:srgbClr val="FF0000">
              <a:alpha val="23000"/>
            </a:srgbClr>
          </a:solidFill>
          <a:ln>
            <a:solidFill>
              <a:schemeClr val="tx1">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971800" y="1182469"/>
            <a:ext cx="1981200" cy="646331"/>
          </a:xfrm>
          <a:prstGeom prst="rect">
            <a:avLst/>
          </a:prstGeom>
          <a:noFill/>
        </p:spPr>
        <p:txBody>
          <a:bodyPr wrap="square" rtlCol="0">
            <a:spAutoFit/>
          </a:bodyPr>
          <a:lstStyle/>
          <a:p>
            <a:r>
              <a:rPr lang="en-US" dirty="0" err="1" smtClean="0"/>
              <a:t>Intertrochanteric</a:t>
            </a:r>
            <a:r>
              <a:rPr lang="en-US" dirty="0" smtClean="0"/>
              <a:t> Crest</a:t>
            </a:r>
            <a:endParaRPr lang="en-US" dirty="0"/>
          </a:p>
        </p:txBody>
      </p:sp>
      <p:cxnSp>
        <p:nvCxnSpPr>
          <p:cNvPr id="20" name="Straight Arrow Connector 19"/>
          <p:cNvCxnSpPr/>
          <p:nvPr/>
        </p:nvCxnSpPr>
        <p:spPr>
          <a:xfrm rot="5400000">
            <a:off x="2414668" y="2490438"/>
            <a:ext cx="1599769" cy="2764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a:off x="904875" y="1791758"/>
            <a:ext cx="159808" cy="334434"/>
          </a:xfrm>
          <a:custGeom>
            <a:avLst/>
            <a:gdLst>
              <a:gd name="connsiteX0" fmla="*/ 101600 w 159808"/>
              <a:gd name="connsiteY0" fmla="*/ 11642 h 334434"/>
              <a:gd name="connsiteX1" fmla="*/ 155575 w 159808"/>
              <a:gd name="connsiteY1" fmla="*/ 33867 h 334434"/>
              <a:gd name="connsiteX2" fmla="*/ 127000 w 159808"/>
              <a:gd name="connsiteY2" fmla="*/ 173567 h 334434"/>
              <a:gd name="connsiteX3" fmla="*/ 85725 w 159808"/>
              <a:gd name="connsiteY3" fmla="*/ 287867 h 334434"/>
              <a:gd name="connsiteX4" fmla="*/ 31750 w 159808"/>
              <a:gd name="connsiteY4" fmla="*/ 332317 h 334434"/>
              <a:gd name="connsiteX5" fmla="*/ 3175 w 159808"/>
              <a:gd name="connsiteY5" fmla="*/ 300567 h 334434"/>
              <a:gd name="connsiteX6" fmla="*/ 50800 w 159808"/>
              <a:gd name="connsiteY6" fmla="*/ 211667 h 334434"/>
              <a:gd name="connsiteX7" fmla="*/ 76200 w 159808"/>
              <a:gd name="connsiteY7" fmla="*/ 103717 h 334434"/>
              <a:gd name="connsiteX8" fmla="*/ 101600 w 159808"/>
              <a:gd name="connsiteY8" fmla="*/ 11642 h 33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808" h="334434">
                <a:moveTo>
                  <a:pt x="101600" y="11642"/>
                </a:moveTo>
                <a:cubicBezTo>
                  <a:pt x="114829" y="0"/>
                  <a:pt x="151342" y="6880"/>
                  <a:pt x="155575" y="33867"/>
                </a:cubicBezTo>
                <a:cubicBezTo>
                  <a:pt x="159808" y="60855"/>
                  <a:pt x="138642" y="131234"/>
                  <a:pt x="127000" y="173567"/>
                </a:cubicBezTo>
                <a:cubicBezTo>
                  <a:pt x="115358" y="215900"/>
                  <a:pt x="101600" y="261409"/>
                  <a:pt x="85725" y="287867"/>
                </a:cubicBezTo>
                <a:cubicBezTo>
                  <a:pt x="69850" y="314325"/>
                  <a:pt x="45508" y="330200"/>
                  <a:pt x="31750" y="332317"/>
                </a:cubicBezTo>
                <a:cubicBezTo>
                  <a:pt x="17992" y="334434"/>
                  <a:pt x="0" y="320675"/>
                  <a:pt x="3175" y="300567"/>
                </a:cubicBezTo>
                <a:cubicBezTo>
                  <a:pt x="6350" y="280459"/>
                  <a:pt x="38629" y="244475"/>
                  <a:pt x="50800" y="211667"/>
                </a:cubicBezTo>
                <a:cubicBezTo>
                  <a:pt x="62971" y="178859"/>
                  <a:pt x="67733" y="137584"/>
                  <a:pt x="76200" y="103717"/>
                </a:cubicBezTo>
                <a:cubicBezTo>
                  <a:pt x="84667" y="69850"/>
                  <a:pt x="88371" y="23284"/>
                  <a:pt x="101600" y="11642"/>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230717" y="2590800"/>
            <a:ext cx="1064683" cy="646331"/>
          </a:xfrm>
          <a:prstGeom prst="rect">
            <a:avLst/>
          </a:prstGeom>
          <a:noFill/>
        </p:spPr>
        <p:txBody>
          <a:bodyPr wrap="square" rtlCol="0">
            <a:spAutoFit/>
          </a:bodyPr>
          <a:lstStyle/>
          <a:p>
            <a:r>
              <a:rPr lang="en-US" dirty="0" smtClean="0"/>
              <a:t>Fovea </a:t>
            </a:r>
            <a:r>
              <a:rPr lang="en-US" dirty="0" err="1" smtClean="0"/>
              <a:t>captis</a:t>
            </a:r>
            <a:endParaRPr lang="en-US" dirty="0"/>
          </a:p>
        </p:txBody>
      </p:sp>
      <p:cxnSp>
        <p:nvCxnSpPr>
          <p:cNvPr id="30" name="Elbow Connector 29"/>
          <p:cNvCxnSpPr/>
          <p:nvPr/>
        </p:nvCxnSpPr>
        <p:spPr>
          <a:xfrm rot="5400000" flipH="1" flipV="1">
            <a:off x="448204" y="2178580"/>
            <a:ext cx="663575" cy="268816"/>
          </a:xfrm>
          <a:prstGeom prst="bentConnector4">
            <a:avLst>
              <a:gd name="adj1" fmla="val 79028"/>
              <a:gd name="adj2" fmla="val 1036"/>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7" name="Picture 36" descr="Fig._24.11_B.jpg"/>
          <p:cNvPicPr>
            <a:picLocks noChangeAspect="1"/>
          </p:cNvPicPr>
          <p:nvPr/>
        </p:nvPicPr>
        <p:blipFill>
          <a:blip r:embed="rId4"/>
          <a:srcRect l="12635" t="46256" r="12223" b="8313"/>
          <a:stretch>
            <a:fillRect/>
          </a:stretch>
        </p:blipFill>
        <p:spPr>
          <a:xfrm>
            <a:off x="4876800" y="4526119"/>
            <a:ext cx="3352800" cy="2027081"/>
          </a:xfrm>
          <a:prstGeom prst="rect">
            <a:avLst/>
          </a:prstGeom>
        </p:spPr>
      </p:pic>
      <p:sp>
        <p:nvSpPr>
          <p:cNvPr id="38" name="Oval 37"/>
          <p:cNvSpPr/>
          <p:nvPr/>
        </p:nvSpPr>
        <p:spPr>
          <a:xfrm>
            <a:off x="6858000" y="5334000"/>
            <a:ext cx="304800" cy="304800"/>
          </a:xfrm>
          <a:prstGeom prst="ellipse">
            <a:avLst/>
          </a:prstGeom>
          <a:solidFill>
            <a:schemeClr val="accent3">
              <a:lumMod val="50000"/>
              <a:alpha val="30000"/>
            </a:schemeClr>
          </a:solidFill>
          <a:ln w="15875">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2000"/>
                                        <p:tgtEl>
                                          <p:spTgt spid="1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20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2000"/>
                                        <p:tgtEl>
                                          <p:spTgt spid="28"/>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2000"/>
                                        <p:tgtEl>
                                          <p:spTgt spid="21"/>
                                        </p:tgtEl>
                                      </p:cBhvr>
                                    </p:animEffect>
                                  </p:childTnLst>
                                </p:cTn>
                              </p:par>
                              <p:par>
                                <p:cTn id="22" presetID="22" presetClass="entr" presetSubtype="1"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up)">
                                      <p:cBhvr>
                                        <p:cTn id="24" dur="2000"/>
                                        <p:tgtEl>
                                          <p:spTgt spid="30"/>
                                        </p:tgtEl>
                                      </p:cBhvr>
                                    </p:animEffect>
                                  </p:childTnLst>
                                </p:cTn>
                              </p:par>
                            </p:childTnLst>
                          </p:cTn>
                        </p:par>
                        <p:par>
                          <p:cTn id="25" fill="hold">
                            <p:stCondLst>
                              <p:cond delay="2000"/>
                            </p:stCondLst>
                            <p:childTnLst>
                              <p:par>
                                <p:cTn id="26" presetID="42"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anim calcmode="lin" valueType="num">
                                      <p:cBhvr>
                                        <p:cTn id="29" dur="1000" fill="hold"/>
                                        <p:tgtEl>
                                          <p:spTgt spid="38"/>
                                        </p:tgtEl>
                                        <p:attrNameLst>
                                          <p:attrName>ppt_x</p:attrName>
                                        </p:attrNameLst>
                                      </p:cBhvr>
                                      <p:tavLst>
                                        <p:tav tm="0">
                                          <p:val>
                                            <p:strVal val="#ppt_x"/>
                                          </p:val>
                                        </p:tav>
                                        <p:tav tm="100000">
                                          <p:val>
                                            <p:strVal val="#ppt_x"/>
                                          </p:val>
                                        </p:tav>
                                      </p:tavLst>
                                    </p:anim>
                                    <p:anim calcmode="lin" valueType="num">
                                      <p:cBhvr>
                                        <p:cTn id="3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1" grpId="0" animBg="1"/>
      <p:bldP spid="28" grpId="0"/>
      <p:bldP spid="38" grpId="0" animBg="1"/>
    </p:bld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 name="Picture 15" descr="Fig._26.2_A(2).jpg"/>
          <p:cNvPicPr>
            <a:picLocks noChangeAspect="1"/>
          </p:cNvPicPr>
          <p:nvPr/>
        </p:nvPicPr>
        <p:blipFill>
          <a:blip r:embed="rId2"/>
          <a:srcRect l="32222" r="34445" b="3333"/>
          <a:stretch>
            <a:fillRect/>
          </a:stretch>
        </p:blipFill>
        <p:spPr>
          <a:xfrm>
            <a:off x="693208" y="138159"/>
            <a:ext cx="2286000" cy="6629400"/>
          </a:xfrm>
          <a:prstGeom prst="rect">
            <a:avLst/>
          </a:prstGeom>
        </p:spPr>
      </p:pic>
      <p:sp>
        <p:nvSpPr>
          <p:cNvPr id="5" name="Title 4"/>
          <p:cNvSpPr txBox="1">
            <a:spLocks/>
          </p:cNvSpPr>
          <p:nvPr/>
        </p:nvSpPr>
        <p:spPr>
          <a:xfrm>
            <a:off x="2514600" y="0"/>
            <a:ext cx="6629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Bones of the Foot: </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Tarsus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Freeform 14"/>
          <p:cNvSpPr/>
          <p:nvPr/>
        </p:nvSpPr>
        <p:spPr>
          <a:xfrm>
            <a:off x="942975" y="3086100"/>
            <a:ext cx="1876425" cy="3693583"/>
          </a:xfrm>
          <a:custGeom>
            <a:avLst/>
            <a:gdLst>
              <a:gd name="connsiteX0" fmla="*/ 615950 w 1876425"/>
              <a:gd name="connsiteY0" fmla="*/ 38100 h 3693583"/>
              <a:gd name="connsiteX1" fmla="*/ 539750 w 1876425"/>
              <a:gd name="connsiteY1" fmla="*/ 19050 h 3693583"/>
              <a:gd name="connsiteX2" fmla="*/ 298450 w 1876425"/>
              <a:gd name="connsiteY2" fmla="*/ 152400 h 3693583"/>
              <a:gd name="connsiteX3" fmla="*/ 158750 w 1876425"/>
              <a:gd name="connsiteY3" fmla="*/ 234950 h 3693583"/>
              <a:gd name="connsiteX4" fmla="*/ 171450 w 1876425"/>
              <a:gd name="connsiteY4" fmla="*/ 323850 h 3693583"/>
              <a:gd name="connsiteX5" fmla="*/ 171450 w 1876425"/>
              <a:gd name="connsiteY5" fmla="*/ 393700 h 3693583"/>
              <a:gd name="connsiteX6" fmla="*/ 139700 w 1876425"/>
              <a:gd name="connsiteY6" fmla="*/ 527050 h 3693583"/>
              <a:gd name="connsiteX7" fmla="*/ 152400 w 1876425"/>
              <a:gd name="connsiteY7" fmla="*/ 711200 h 3693583"/>
              <a:gd name="connsiteX8" fmla="*/ 177800 w 1876425"/>
              <a:gd name="connsiteY8" fmla="*/ 800100 h 3693583"/>
              <a:gd name="connsiteX9" fmla="*/ 133350 w 1876425"/>
              <a:gd name="connsiteY9" fmla="*/ 952500 h 3693583"/>
              <a:gd name="connsiteX10" fmla="*/ 25400 w 1876425"/>
              <a:gd name="connsiteY10" fmla="*/ 1136650 h 3693583"/>
              <a:gd name="connsiteX11" fmla="*/ 12700 w 1876425"/>
              <a:gd name="connsiteY11" fmla="*/ 1358900 h 3693583"/>
              <a:gd name="connsiteX12" fmla="*/ 101600 w 1876425"/>
              <a:gd name="connsiteY12" fmla="*/ 1479550 h 3693583"/>
              <a:gd name="connsiteX13" fmla="*/ 247650 w 1876425"/>
              <a:gd name="connsiteY13" fmla="*/ 1466850 h 3693583"/>
              <a:gd name="connsiteX14" fmla="*/ 292100 w 1876425"/>
              <a:gd name="connsiteY14" fmla="*/ 1447800 h 3693583"/>
              <a:gd name="connsiteX15" fmla="*/ 158750 w 1876425"/>
              <a:gd name="connsiteY15" fmla="*/ 1651000 h 3693583"/>
              <a:gd name="connsiteX16" fmla="*/ 203200 w 1876425"/>
              <a:gd name="connsiteY16" fmla="*/ 1752600 h 3693583"/>
              <a:gd name="connsiteX17" fmla="*/ 304800 w 1876425"/>
              <a:gd name="connsiteY17" fmla="*/ 1879600 h 3693583"/>
              <a:gd name="connsiteX18" fmla="*/ 355600 w 1876425"/>
              <a:gd name="connsiteY18" fmla="*/ 2032000 h 3693583"/>
              <a:gd name="connsiteX19" fmla="*/ 355600 w 1876425"/>
              <a:gd name="connsiteY19" fmla="*/ 2266950 h 3693583"/>
              <a:gd name="connsiteX20" fmla="*/ 304800 w 1876425"/>
              <a:gd name="connsiteY20" fmla="*/ 2368550 h 3693583"/>
              <a:gd name="connsiteX21" fmla="*/ 304800 w 1876425"/>
              <a:gd name="connsiteY21" fmla="*/ 2457450 h 3693583"/>
              <a:gd name="connsiteX22" fmla="*/ 285750 w 1876425"/>
              <a:gd name="connsiteY22" fmla="*/ 2565400 h 3693583"/>
              <a:gd name="connsiteX23" fmla="*/ 342900 w 1876425"/>
              <a:gd name="connsiteY23" fmla="*/ 2705100 h 3693583"/>
              <a:gd name="connsiteX24" fmla="*/ 406400 w 1876425"/>
              <a:gd name="connsiteY24" fmla="*/ 2813050 h 3693583"/>
              <a:gd name="connsiteX25" fmla="*/ 584200 w 1876425"/>
              <a:gd name="connsiteY25" fmla="*/ 2857500 h 3693583"/>
              <a:gd name="connsiteX26" fmla="*/ 577850 w 1876425"/>
              <a:gd name="connsiteY26" fmla="*/ 2927350 h 3693583"/>
              <a:gd name="connsiteX27" fmla="*/ 571500 w 1876425"/>
              <a:gd name="connsiteY27" fmla="*/ 3035300 h 3693583"/>
              <a:gd name="connsiteX28" fmla="*/ 577850 w 1876425"/>
              <a:gd name="connsiteY28" fmla="*/ 3105150 h 3693583"/>
              <a:gd name="connsiteX29" fmla="*/ 584200 w 1876425"/>
              <a:gd name="connsiteY29" fmla="*/ 3282950 h 3693583"/>
              <a:gd name="connsiteX30" fmla="*/ 730250 w 1876425"/>
              <a:gd name="connsiteY30" fmla="*/ 3543300 h 3693583"/>
              <a:gd name="connsiteX31" fmla="*/ 920750 w 1876425"/>
              <a:gd name="connsiteY31" fmla="*/ 3663950 h 3693583"/>
              <a:gd name="connsiteX32" fmla="*/ 1212850 w 1876425"/>
              <a:gd name="connsiteY32" fmla="*/ 3689350 h 3693583"/>
              <a:gd name="connsiteX33" fmla="*/ 1365250 w 1876425"/>
              <a:gd name="connsiteY33" fmla="*/ 3638550 h 3693583"/>
              <a:gd name="connsiteX34" fmla="*/ 1409700 w 1876425"/>
              <a:gd name="connsiteY34" fmla="*/ 3511550 h 3693583"/>
              <a:gd name="connsiteX35" fmla="*/ 1435100 w 1876425"/>
              <a:gd name="connsiteY35" fmla="*/ 3340100 h 3693583"/>
              <a:gd name="connsiteX36" fmla="*/ 1498600 w 1876425"/>
              <a:gd name="connsiteY36" fmla="*/ 3098800 h 3693583"/>
              <a:gd name="connsiteX37" fmla="*/ 1555750 w 1876425"/>
              <a:gd name="connsiteY37" fmla="*/ 2870200 h 3693583"/>
              <a:gd name="connsiteX38" fmla="*/ 1644650 w 1876425"/>
              <a:gd name="connsiteY38" fmla="*/ 2641600 h 3693583"/>
              <a:gd name="connsiteX39" fmla="*/ 1644650 w 1876425"/>
              <a:gd name="connsiteY39" fmla="*/ 2647950 h 3693583"/>
              <a:gd name="connsiteX40" fmla="*/ 1644650 w 1876425"/>
              <a:gd name="connsiteY40" fmla="*/ 2540000 h 3693583"/>
              <a:gd name="connsiteX41" fmla="*/ 1631950 w 1876425"/>
              <a:gd name="connsiteY41" fmla="*/ 2425700 h 3693583"/>
              <a:gd name="connsiteX42" fmla="*/ 1714500 w 1876425"/>
              <a:gd name="connsiteY42" fmla="*/ 2311400 h 3693583"/>
              <a:gd name="connsiteX43" fmla="*/ 1714500 w 1876425"/>
              <a:gd name="connsiteY43" fmla="*/ 2120900 h 3693583"/>
              <a:gd name="connsiteX44" fmla="*/ 1676400 w 1876425"/>
              <a:gd name="connsiteY44" fmla="*/ 2038350 h 3693583"/>
              <a:gd name="connsiteX45" fmla="*/ 1714500 w 1876425"/>
              <a:gd name="connsiteY45" fmla="*/ 1949450 h 3693583"/>
              <a:gd name="connsiteX46" fmla="*/ 1714500 w 1876425"/>
              <a:gd name="connsiteY46" fmla="*/ 1866900 h 3693583"/>
              <a:gd name="connsiteX47" fmla="*/ 1720850 w 1876425"/>
              <a:gd name="connsiteY47" fmla="*/ 1752600 h 3693583"/>
              <a:gd name="connsiteX48" fmla="*/ 1708150 w 1876425"/>
              <a:gd name="connsiteY48" fmla="*/ 1682750 h 3693583"/>
              <a:gd name="connsiteX49" fmla="*/ 1720850 w 1876425"/>
              <a:gd name="connsiteY49" fmla="*/ 1587500 h 3693583"/>
              <a:gd name="connsiteX50" fmla="*/ 1689100 w 1876425"/>
              <a:gd name="connsiteY50" fmla="*/ 1574800 h 3693583"/>
              <a:gd name="connsiteX51" fmla="*/ 1720850 w 1876425"/>
              <a:gd name="connsiteY51" fmla="*/ 1504950 h 3693583"/>
              <a:gd name="connsiteX52" fmla="*/ 1803400 w 1876425"/>
              <a:gd name="connsiteY52" fmla="*/ 1390650 h 3693583"/>
              <a:gd name="connsiteX53" fmla="*/ 1765300 w 1876425"/>
              <a:gd name="connsiteY53" fmla="*/ 1257300 h 3693583"/>
              <a:gd name="connsiteX54" fmla="*/ 1797050 w 1876425"/>
              <a:gd name="connsiteY54" fmla="*/ 1187450 h 3693583"/>
              <a:gd name="connsiteX55" fmla="*/ 1866900 w 1876425"/>
              <a:gd name="connsiteY55" fmla="*/ 1085850 h 3693583"/>
              <a:gd name="connsiteX56" fmla="*/ 1854200 w 1876425"/>
              <a:gd name="connsiteY56" fmla="*/ 939800 h 3693583"/>
              <a:gd name="connsiteX57" fmla="*/ 1822450 w 1876425"/>
              <a:gd name="connsiteY57" fmla="*/ 793750 h 3693583"/>
              <a:gd name="connsiteX58" fmla="*/ 1714500 w 1876425"/>
              <a:gd name="connsiteY58" fmla="*/ 666750 h 3693583"/>
              <a:gd name="connsiteX59" fmla="*/ 1568450 w 1876425"/>
              <a:gd name="connsiteY59" fmla="*/ 615950 h 3693583"/>
              <a:gd name="connsiteX60" fmla="*/ 1454150 w 1876425"/>
              <a:gd name="connsiteY60" fmla="*/ 622300 h 3693583"/>
              <a:gd name="connsiteX61" fmla="*/ 1511300 w 1876425"/>
              <a:gd name="connsiteY61" fmla="*/ 463550 h 3693583"/>
              <a:gd name="connsiteX62" fmla="*/ 1466850 w 1876425"/>
              <a:gd name="connsiteY62" fmla="*/ 393700 h 3693583"/>
              <a:gd name="connsiteX63" fmla="*/ 1314450 w 1876425"/>
              <a:gd name="connsiteY63" fmla="*/ 336550 h 3693583"/>
              <a:gd name="connsiteX64" fmla="*/ 1206500 w 1876425"/>
              <a:gd name="connsiteY64" fmla="*/ 304800 h 3693583"/>
              <a:gd name="connsiteX65" fmla="*/ 1143000 w 1876425"/>
              <a:gd name="connsiteY65" fmla="*/ 355600 h 3693583"/>
              <a:gd name="connsiteX66" fmla="*/ 1123950 w 1876425"/>
              <a:gd name="connsiteY66" fmla="*/ 374650 h 3693583"/>
              <a:gd name="connsiteX67" fmla="*/ 1066800 w 1876425"/>
              <a:gd name="connsiteY67" fmla="*/ 336550 h 3693583"/>
              <a:gd name="connsiteX68" fmla="*/ 812800 w 1876425"/>
              <a:gd name="connsiteY68" fmla="*/ 279400 h 3693583"/>
              <a:gd name="connsiteX69" fmla="*/ 742950 w 1876425"/>
              <a:gd name="connsiteY69" fmla="*/ 336550 h 3693583"/>
              <a:gd name="connsiteX70" fmla="*/ 704850 w 1876425"/>
              <a:gd name="connsiteY70" fmla="*/ 234950 h 3693583"/>
              <a:gd name="connsiteX71" fmla="*/ 685800 w 1876425"/>
              <a:gd name="connsiteY71" fmla="*/ 114300 h 3693583"/>
              <a:gd name="connsiteX72" fmla="*/ 615950 w 1876425"/>
              <a:gd name="connsiteY72" fmla="*/ 38100 h 3693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876425" h="3693583">
                <a:moveTo>
                  <a:pt x="615950" y="38100"/>
                </a:moveTo>
                <a:cubicBezTo>
                  <a:pt x="591608" y="22225"/>
                  <a:pt x="592667" y="0"/>
                  <a:pt x="539750" y="19050"/>
                </a:cubicBezTo>
                <a:cubicBezTo>
                  <a:pt x="486833" y="38100"/>
                  <a:pt x="361950" y="116417"/>
                  <a:pt x="298450" y="152400"/>
                </a:cubicBezTo>
                <a:cubicBezTo>
                  <a:pt x="234950" y="188383"/>
                  <a:pt x="179917" y="206375"/>
                  <a:pt x="158750" y="234950"/>
                </a:cubicBezTo>
                <a:cubicBezTo>
                  <a:pt x="137583" y="263525"/>
                  <a:pt x="169333" y="297392"/>
                  <a:pt x="171450" y="323850"/>
                </a:cubicBezTo>
                <a:cubicBezTo>
                  <a:pt x="173567" y="350308"/>
                  <a:pt x="176742" y="359833"/>
                  <a:pt x="171450" y="393700"/>
                </a:cubicBezTo>
                <a:cubicBezTo>
                  <a:pt x="166158" y="427567"/>
                  <a:pt x="142875" y="474133"/>
                  <a:pt x="139700" y="527050"/>
                </a:cubicBezTo>
                <a:cubicBezTo>
                  <a:pt x="136525" y="579967"/>
                  <a:pt x="146050" y="665692"/>
                  <a:pt x="152400" y="711200"/>
                </a:cubicBezTo>
                <a:cubicBezTo>
                  <a:pt x="158750" y="756708"/>
                  <a:pt x="180975" y="759883"/>
                  <a:pt x="177800" y="800100"/>
                </a:cubicBezTo>
                <a:cubicBezTo>
                  <a:pt x="174625" y="840317"/>
                  <a:pt x="158750" y="896408"/>
                  <a:pt x="133350" y="952500"/>
                </a:cubicBezTo>
                <a:cubicBezTo>
                  <a:pt x="107950" y="1008592"/>
                  <a:pt x="45508" y="1068917"/>
                  <a:pt x="25400" y="1136650"/>
                </a:cubicBezTo>
                <a:cubicBezTo>
                  <a:pt x="5292" y="1204383"/>
                  <a:pt x="0" y="1301750"/>
                  <a:pt x="12700" y="1358900"/>
                </a:cubicBezTo>
                <a:cubicBezTo>
                  <a:pt x="25400" y="1416050"/>
                  <a:pt x="62442" y="1461558"/>
                  <a:pt x="101600" y="1479550"/>
                </a:cubicBezTo>
                <a:cubicBezTo>
                  <a:pt x="140758" y="1497542"/>
                  <a:pt x="215900" y="1472142"/>
                  <a:pt x="247650" y="1466850"/>
                </a:cubicBezTo>
                <a:cubicBezTo>
                  <a:pt x="279400" y="1461558"/>
                  <a:pt x="306917" y="1417108"/>
                  <a:pt x="292100" y="1447800"/>
                </a:cubicBezTo>
                <a:cubicBezTo>
                  <a:pt x="277283" y="1478492"/>
                  <a:pt x="173567" y="1600200"/>
                  <a:pt x="158750" y="1651000"/>
                </a:cubicBezTo>
                <a:cubicBezTo>
                  <a:pt x="143933" y="1701800"/>
                  <a:pt x="178858" y="1714500"/>
                  <a:pt x="203200" y="1752600"/>
                </a:cubicBezTo>
                <a:cubicBezTo>
                  <a:pt x="227542" y="1790700"/>
                  <a:pt x="279400" y="1833033"/>
                  <a:pt x="304800" y="1879600"/>
                </a:cubicBezTo>
                <a:cubicBezTo>
                  <a:pt x="330200" y="1926167"/>
                  <a:pt x="347133" y="1967442"/>
                  <a:pt x="355600" y="2032000"/>
                </a:cubicBezTo>
                <a:cubicBezTo>
                  <a:pt x="364067" y="2096558"/>
                  <a:pt x="364067" y="2210858"/>
                  <a:pt x="355600" y="2266950"/>
                </a:cubicBezTo>
                <a:cubicBezTo>
                  <a:pt x="347133" y="2323042"/>
                  <a:pt x="313267" y="2336800"/>
                  <a:pt x="304800" y="2368550"/>
                </a:cubicBezTo>
                <a:cubicBezTo>
                  <a:pt x="296333" y="2400300"/>
                  <a:pt x="307975" y="2424642"/>
                  <a:pt x="304800" y="2457450"/>
                </a:cubicBezTo>
                <a:cubicBezTo>
                  <a:pt x="301625" y="2490258"/>
                  <a:pt x="279400" y="2524125"/>
                  <a:pt x="285750" y="2565400"/>
                </a:cubicBezTo>
                <a:cubicBezTo>
                  <a:pt x="292100" y="2606675"/>
                  <a:pt x="322792" y="2663825"/>
                  <a:pt x="342900" y="2705100"/>
                </a:cubicBezTo>
                <a:cubicBezTo>
                  <a:pt x="363008" y="2746375"/>
                  <a:pt x="366183" y="2787650"/>
                  <a:pt x="406400" y="2813050"/>
                </a:cubicBezTo>
                <a:cubicBezTo>
                  <a:pt x="446617" y="2838450"/>
                  <a:pt x="555625" y="2838450"/>
                  <a:pt x="584200" y="2857500"/>
                </a:cubicBezTo>
                <a:cubicBezTo>
                  <a:pt x="612775" y="2876550"/>
                  <a:pt x="579967" y="2897717"/>
                  <a:pt x="577850" y="2927350"/>
                </a:cubicBezTo>
                <a:cubicBezTo>
                  <a:pt x="575733" y="2956983"/>
                  <a:pt x="571500" y="3005667"/>
                  <a:pt x="571500" y="3035300"/>
                </a:cubicBezTo>
                <a:cubicBezTo>
                  <a:pt x="571500" y="3064933"/>
                  <a:pt x="575733" y="3063875"/>
                  <a:pt x="577850" y="3105150"/>
                </a:cubicBezTo>
                <a:cubicBezTo>
                  <a:pt x="579967" y="3146425"/>
                  <a:pt x="558800" y="3209925"/>
                  <a:pt x="584200" y="3282950"/>
                </a:cubicBezTo>
                <a:cubicBezTo>
                  <a:pt x="609600" y="3355975"/>
                  <a:pt x="674158" y="3479800"/>
                  <a:pt x="730250" y="3543300"/>
                </a:cubicBezTo>
                <a:cubicBezTo>
                  <a:pt x="786342" y="3606800"/>
                  <a:pt x="840317" y="3639608"/>
                  <a:pt x="920750" y="3663950"/>
                </a:cubicBezTo>
                <a:cubicBezTo>
                  <a:pt x="1001183" y="3688292"/>
                  <a:pt x="1138767" y="3693583"/>
                  <a:pt x="1212850" y="3689350"/>
                </a:cubicBezTo>
                <a:cubicBezTo>
                  <a:pt x="1286933" y="3685117"/>
                  <a:pt x="1332442" y="3668183"/>
                  <a:pt x="1365250" y="3638550"/>
                </a:cubicBezTo>
                <a:cubicBezTo>
                  <a:pt x="1398058" y="3608917"/>
                  <a:pt x="1398058" y="3561292"/>
                  <a:pt x="1409700" y="3511550"/>
                </a:cubicBezTo>
                <a:cubicBezTo>
                  <a:pt x="1421342" y="3461808"/>
                  <a:pt x="1420283" y="3408892"/>
                  <a:pt x="1435100" y="3340100"/>
                </a:cubicBezTo>
                <a:cubicBezTo>
                  <a:pt x="1449917" y="3271308"/>
                  <a:pt x="1478492" y="3177117"/>
                  <a:pt x="1498600" y="3098800"/>
                </a:cubicBezTo>
                <a:cubicBezTo>
                  <a:pt x="1518708" y="3020483"/>
                  <a:pt x="1531408" y="2946400"/>
                  <a:pt x="1555750" y="2870200"/>
                </a:cubicBezTo>
                <a:cubicBezTo>
                  <a:pt x="1580092" y="2794000"/>
                  <a:pt x="1629833" y="2678642"/>
                  <a:pt x="1644650" y="2641600"/>
                </a:cubicBezTo>
                <a:cubicBezTo>
                  <a:pt x="1659467" y="2604558"/>
                  <a:pt x="1644650" y="2647950"/>
                  <a:pt x="1644650" y="2647950"/>
                </a:cubicBezTo>
                <a:cubicBezTo>
                  <a:pt x="1644650" y="2631017"/>
                  <a:pt x="1646767" y="2577042"/>
                  <a:pt x="1644650" y="2540000"/>
                </a:cubicBezTo>
                <a:cubicBezTo>
                  <a:pt x="1642533" y="2502958"/>
                  <a:pt x="1620308" y="2463800"/>
                  <a:pt x="1631950" y="2425700"/>
                </a:cubicBezTo>
                <a:cubicBezTo>
                  <a:pt x="1643592" y="2387600"/>
                  <a:pt x="1700742" y="2362200"/>
                  <a:pt x="1714500" y="2311400"/>
                </a:cubicBezTo>
                <a:cubicBezTo>
                  <a:pt x="1728258" y="2260600"/>
                  <a:pt x="1720850" y="2166408"/>
                  <a:pt x="1714500" y="2120900"/>
                </a:cubicBezTo>
                <a:cubicBezTo>
                  <a:pt x="1708150" y="2075392"/>
                  <a:pt x="1676400" y="2066925"/>
                  <a:pt x="1676400" y="2038350"/>
                </a:cubicBezTo>
                <a:cubicBezTo>
                  <a:pt x="1676400" y="2009775"/>
                  <a:pt x="1708150" y="1978025"/>
                  <a:pt x="1714500" y="1949450"/>
                </a:cubicBezTo>
                <a:cubicBezTo>
                  <a:pt x="1720850" y="1920875"/>
                  <a:pt x="1713442" y="1899708"/>
                  <a:pt x="1714500" y="1866900"/>
                </a:cubicBezTo>
                <a:cubicBezTo>
                  <a:pt x="1715558" y="1834092"/>
                  <a:pt x="1721908" y="1783292"/>
                  <a:pt x="1720850" y="1752600"/>
                </a:cubicBezTo>
                <a:cubicBezTo>
                  <a:pt x="1719792" y="1721908"/>
                  <a:pt x="1708150" y="1710267"/>
                  <a:pt x="1708150" y="1682750"/>
                </a:cubicBezTo>
                <a:cubicBezTo>
                  <a:pt x="1708150" y="1655233"/>
                  <a:pt x="1724025" y="1605492"/>
                  <a:pt x="1720850" y="1587500"/>
                </a:cubicBezTo>
                <a:cubicBezTo>
                  <a:pt x="1717675" y="1569508"/>
                  <a:pt x="1689100" y="1588558"/>
                  <a:pt x="1689100" y="1574800"/>
                </a:cubicBezTo>
                <a:cubicBezTo>
                  <a:pt x="1689100" y="1561042"/>
                  <a:pt x="1701800" y="1535642"/>
                  <a:pt x="1720850" y="1504950"/>
                </a:cubicBezTo>
                <a:cubicBezTo>
                  <a:pt x="1739900" y="1474258"/>
                  <a:pt x="1795992" y="1431925"/>
                  <a:pt x="1803400" y="1390650"/>
                </a:cubicBezTo>
                <a:cubicBezTo>
                  <a:pt x="1810808" y="1349375"/>
                  <a:pt x="1766358" y="1291167"/>
                  <a:pt x="1765300" y="1257300"/>
                </a:cubicBezTo>
                <a:cubicBezTo>
                  <a:pt x="1764242" y="1223433"/>
                  <a:pt x="1780117" y="1216025"/>
                  <a:pt x="1797050" y="1187450"/>
                </a:cubicBezTo>
                <a:cubicBezTo>
                  <a:pt x="1813983" y="1158875"/>
                  <a:pt x="1857375" y="1127125"/>
                  <a:pt x="1866900" y="1085850"/>
                </a:cubicBezTo>
                <a:cubicBezTo>
                  <a:pt x="1876425" y="1044575"/>
                  <a:pt x="1861608" y="988483"/>
                  <a:pt x="1854200" y="939800"/>
                </a:cubicBezTo>
                <a:cubicBezTo>
                  <a:pt x="1846792" y="891117"/>
                  <a:pt x="1845733" y="839258"/>
                  <a:pt x="1822450" y="793750"/>
                </a:cubicBezTo>
                <a:cubicBezTo>
                  <a:pt x="1799167" y="748242"/>
                  <a:pt x="1756833" y="696383"/>
                  <a:pt x="1714500" y="666750"/>
                </a:cubicBezTo>
                <a:cubicBezTo>
                  <a:pt x="1672167" y="637117"/>
                  <a:pt x="1611842" y="623358"/>
                  <a:pt x="1568450" y="615950"/>
                </a:cubicBezTo>
                <a:cubicBezTo>
                  <a:pt x="1525058" y="608542"/>
                  <a:pt x="1463675" y="647700"/>
                  <a:pt x="1454150" y="622300"/>
                </a:cubicBezTo>
                <a:cubicBezTo>
                  <a:pt x="1444625" y="596900"/>
                  <a:pt x="1509183" y="501650"/>
                  <a:pt x="1511300" y="463550"/>
                </a:cubicBezTo>
                <a:cubicBezTo>
                  <a:pt x="1513417" y="425450"/>
                  <a:pt x="1499658" y="414867"/>
                  <a:pt x="1466850" y="393700"/>
                </a:cubicBezTo>
                <a:cubicBezTo>
                  <a:pt x="1434042" y="372533"/>
                  <a:pt x="1357842" y="351367"/>
                  <a:pt x="1314450" y="336550"/>
                </a:cubicBezTo>
                <a:cubicBezTo>
                  <a:pt x="1271058" y="321733"/>
                  <a:pt x="1235075" y="301625"/>
                  <a:pt x="1206500" y="304800"/>
                </a:cubicBezTo>
                <a:cubicBezTo>
                  <a:pt x="1177925" y="307975"/>
                  <a:pt x="1156758" y="343958"/>
                  <a:pt x="1143000" y="355600"/>
                </a:cubicBezTo>
                <a:cubicBezTo>
                  <a:pt x="1129242" y="367242"/>
                  <a:pt x="1136650" y="377825"/>
                  <a:pt x="1123950" y="374650"/>
                </a:cubicBezTo>
                <a:cubicBezTo>
                  <a:pt x="1111250" y="371475"/>
                  <a:pt x="1118658" y="352425"/>
                  <a:pt x="1066800" y="336550"/>
                </a:cubicBezTo>
                <a:cubicBezTo>
                  <a:pt x="1014942" y="320675"/>
                  <a:pt x="866775" y="279400"/>
                  <a:pt x="812800" y="279400"/>
                </a:cubicBezTo>
                <a:cubicBezTo>
                  <a:pt x="758825" y="279400"/>
                  <a:pt x="760942" y="343958"/>
                  <a:pt x="742950" y="336550"/>
                </a:cubicBezTo>
                <a:cubicBezTo>
                  <a:pt x="724958" y="329142"/>
                  <a:pt x="714375" y="271992"/>
                  <a:pt x="704850" y="234950"/>
                </a:cubicBezTo>
                <a:cubicBezTo>
                  <a:pt x="695325" y="197908"/>
                  <a:pt x="697442" y="149225"/>
                  <a:pt x="685800" y="114300"/>
                </a:cubicBezTo>
                <a:cubicBezTo>
                  <a:pt x="674158" y="79375"/>
                  <a:pt x="640292" y="53975"/>
                  <a:pt x="615950" y="38100"/>
                </a:cubicBezTo>
                <a:close/>
              </a:path>
            </a:pathLst>
          </a:custGeom>
          <a:no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p:cNvGrpSpPr/>
          <p:nvPr/>
        </p:nvGrpSpPr>
        <p:grpSpPr>
          <a:xfrm>
            <a:off x="184680" y="4361921"/>
            <a:ext cx="2305579" cy="1826154"/>
            <a:chOff x="184680" y="4666721"/>
            <a:chExt cx="2305579" cy="1826154"/>
          </a:xfrm>
        </p:grpSpPr>
        <p:sp>
          <p:nvSpPr>
            <p:cNvPr id="13" name="Freeform 12"/>
            <p:cNvSpPr/>
            <p:nvPr/>
          </p:nvSpPr>
          <p:spPr>
            <a:xfrm>
              <a:off x="1073680" y="4666721"/>
              <a:ext cx="1416579" cy="1826154"/>
            </a:xfrm>
            <a:custGeom>
              <a:avLst/>
              <a:gdLst>
                <a:gd name="connsiteX0" fmla="*/ 944033 w 1416579"/>
                <a:gd name="connsiteY0" fmla="*/ 133879 h 1826154"/>
                <a:gd name="connsiteX1" fmla="*/ 839258 w 1416579"/>
                <a:gd name="connsiteY1" fmla="*/ 79904 h 1826154"/>
                <a:gd name="connsiteX2" fmla="*/ 712258 w 1416579"/>
                <a:gd name="connsiteY2" fmla="*/ 41804 h 1826154"/>
                <a:gd name="connsiteX3" fmla="*/ 524933 w 1416579"/>
                <a:gd name="connsiteY3" fmla="*/ 529 h 1826154"/>
                <a:gd name="connsiteX4" fmla="*/ 309033 w 1416579"/>
                <a:gd name="connsiteY4" fmla="*/ 44979 h 1826154"/>
                <a:gd name="connsiteX5" fmla="*/ 162983 w 1416579"/>
                <a:gd name="connsiteY5" fmla="*/ 137054 h 1826154"/>
                <a:gd name="connsiteX6" fmla="*/ 61383 w 1416579"/>
                <a:gd name="connsiteY6" fmla="*/ 311679 h 1826154"/>
                <a:gd name="connsiteX7" fmla="*/ 10583 w 1416579"/>
                <a:gd name="connsiteY7" fmla="*/ 400579 h 1826154"/>
                <a:gd name="connsiteX8" fmla="*/ 124883 w 1416579"/>
                <a:gd name="connsiteY8" fmla="*/ 549804 h 1826154"/>
                <a:gd name="connsiteX9" fmla="*/ 216958 w 1416579"/>
                <a:gd name="connsiteY9" fmla="*/ 740304 h 1826154"/>
                <a:gd name="connsiteX10" fmla="*/ 216958 w 1416579"/>
                <a:gd name="connsiteY10" fmla="*/ 1007004 h 1826154"/>
                <a:gd name="connsiteX11" fmla="*/ 169333 w 1416579"/>
                <a:gd name="connsiteY11" fmla="*/ 1143529 h 1826154"/>
                <a:gd name="connsiteX12" fmla="*/ 150283 w 1416579"/>
                <a:gd name="connsiteY12" fmla="*/ 1314979 h 1826154"/>
                <a:gd name="connsiteX13" fmla="*/ 220133 w 1416579"/>
                <a:gd name="connsiteY13" fmla="*/ 1483254 h 1826154"/>
                <a:gd name="connsiteX14" fmla="*/ 413808 w 1416579"/>
                <a:gd name="connsiteY14" fmla="*/ 1597554 h 1826154"/>
                <a:gd name="connsiteX15" fmla="*/ 534458 w 1416579"/>
                <a:gd name="connsiteY15" fmla="*/ 1638829 h 1826154"/>
                <a:gd name="connsiteX16" fmla="*/ 610658 w 1416579"/>
                <a:gd name="connsiteY16" fmla="*/ 1753129 h 1826154"/>
                <a:gd name="connsiteX17" fmla="*/ 750358 w 1416579"/>
                <a:gd name="connsiteY17" fmla="*/ 1822979 h 1826154"/>
                <a:gd name="connsiteX18" fmla="*/ 899583 w 1416579"/>
                <a:gd name="connsiteY18" fmla="*/ 1772179 h 1826154"/>
                <a:gd name="connsiteX19" fmla="*/ 959908 w 1416579"/>
                <a:gd name="connsiteY19" fmla="*/ 1638829 h 1826154"/>
                <a:gd name="connsiteX20" fmla="*/ 1074208 w 1416579"/>
                <a:gd name="connsiteY20" fmla="*/ 1480079 h 1826154"/>
                <a:gd name="connsiteX21" fmla="*/ 1204383 w 1416579"/>
                <a:gd name="connsiteY21" fmla="*/ 1340379 h 1826154"/>
                <a:gd name="connsiteX22" fmla="*/ 1296458 w 1416579"/>
                <a:gd name="connsiteY22" fmla="*/ 1235604 h 1826154"/>
                <a:gd name="connsiteX23" fmla="*/ 1401233 w 1416579"/>
                <a:gd name="connsiteY23" fmla="*/ 1105429 h 1826154"/>
                <a:gd name="connsiteX24" fmla="*/ 1388533 w 1416579"/>
                <a:gd name="connsiteY24" fmla="*/ 1016529 h 1826154"/>
                <a:gd name="connsiteX25" fmla="*/ 1340908 w 1416579"/>
                <a:gd name="connsiteY25" fmla="*/ 886354 h 1826154"/>
                <a:gd name="connsiteX26" fmla="*/ 1290108 w 1416579"/>
                <a:gd name="connsiteY26" fmla="*/ 806979 h 1826154"/>
                <a:gd name="connsiteX27" fmla="*/ 1296458 w 1416579"/>
                <a:gd name="connsiteY27" fmla="*/ 743479 h 1826154"/>
                <a:gd name="connsiteX28" fmla="*/ 1245658 w 1416579"/>
                <a:gd name="connsiteY28" fmla="*/ 679979 h 1826154"/>
                <a:gd name="connsiteX29" fmla="*/ 1118658 w 1416579"/>
                <a:gd name="connsiteY29" fmla="*/ 591079 h 1826154"/>
                <a:gd name="connsiteX30" fmla="*/ 1017058 w 1416579"/>
                <a:gd name="connsiteY30" fmla="*/ 530754 h 1826154"/>
                <a:gd name="connsiteX31" fmla="*/ 966258 w 1416579"/>
                <a:gd name="connsiteY31" fmla="*/ 454554 h 1826154"/>
                <a:gd name="connsiteX32" fmla="*/ 944033 w 1416579"/>
                <a:gd name="connsiteY32" fmla="*/ 302154 h 1826154"/>
                <a:gd name="connsiteX33" fmla="*/ 956733 w 1416579"/>
                <a:gd name="connsiteY33" fmla="*/ 191029 h 1826154"/>
                <a:gd name="connsiteX34" fmla="*/ 944033 w 1416579"/>
                <a:gd name="connsiteY34" fmla="*/ 133879 h 182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16579" h="1826154">
                  <a:moveTo>
                    <a:pt x="944033" y="133879"/>
                  </a:moveTo>
                  <a:cubicBezTo>
                    <a:pt x="924454" y="115358"/>
                    <a:pt x="877887" y="95250"/>
                    <a:pt x="839258" y="79904"/>
                  </a:cubicBezTo>
                  <a:cubicBezTo>
                    <a:pt x="800629" y="64558"/>
                    <a:pt x="764646" y="55033"/>
                    <a:pt x="712258" y="41804"/>
                  </a:cubicBezTo>
                  <a:cubicBezTo>
                    <a:pt x="659871" y="28575"/>
                    <a:pt x="592137" y="0"/>
                    <a:pt x="524933" y="529"/>
                  </a:cubicBezTo>
                  <a:cubicBezTo>
                    <a:pt x="457729" y="1058"/>
                    <a:pt x="369358" y="22225"/>
                    <a:pt x="309033" y="44979"/>
                  </a:cubicBezTo>
                  <a:cubicBezTo>
                    <a:pt x="248708" y="67733"/>
                    <a:pt x="204258" y="92604"/>
                    <a:pt x="162983" y="137054"/>
                  </a:cubicBezTo>
                  <a:cubicBezTo>
                    <a:pt x="121708" y="181504"/>
                    <a:pt x="86783" y="267758"/>
                    <a:pt x="61383" y="311679"/>
                  </a:cubicBezTo>
                  <a:cubicBezTo>
                    <a:pt x="35983" y="355600"/>
                    <a:pt x="0" y="360892"/>
                    <a:pt x="10583" y="400579"/>
                  </a:cubicBezTo>
                  <a:cubicBezTo>
                    <a:pt x="21166" y="440267"/>
                    <a:pt x="90487" y="493183"/>
                    <a:pt x="124883" y="549804"/>
                  </a:cubicBezTo>
                  <a:cubicBezTo>
                    <a:pt x="159279" y="606425"/>
                    <a:pt x="201612" y="664104"/>
                    <a:pt x="216958" y="740304"/>
                  </a:cubicBezTo>
                  <a:cubicBezTo>
                    <a:pt x="232304" y="816504"/>
                    <a:pt x="224895" y="939800"/>
                    <a:pt x="216958" y="1007004"/>
                  </a:cubicBezTo>
                  <a:cubicBezTo>
                    <a:pt x="209021" y="1074208"/>
                    <a:pt x="180445" y="1092200"/>
                    <a:pt x="169333" y="1143529"/>
                  </a:cubicBezTo>
                  <a:cubicBezTo>
                    <a:pt x="158221" y="1194858"/>
                    <a:pt x="141816" y="1258358"/>
                    <a:pt x="150283" y="1314979"/>
                  </a:cubicBezTo>
                  <a:cubicBezTo>
                    <a:pt x="158750" y="1371600"/>
                    <a:pt x="176212" y="1436158"/>
                    <a:pt x="220133" y="1483254"/>
                  </a:cubicBezTo>
                  <a:cubicBezTo>
                    <a:pt x="264054" y="1530350"/>
                    <a:pt x="361421" y="1571625"/>
                    <a:pt x="413808" y="1597554"/>
                  </a:cubicBezTo>
                  <a:cubicBezTo>
                    <a:pt x="466195" y="1623483"/>
                    <a:pt x="501650" y="1612900"/>
                    <a:pt x="534458" y="1638829"/>
                  </a:cubicBezTo>
                  <a:cubicBezTo>
                    <a:pt x="567266" y="1664758"/>
                    <a:pt x="574675" y="1722437"/>
                    <a:pt x="610658" y="1753129"/>
                  </a:cubicBezTo>
                  <a:cubicBezTo>
                    <a:pt x="646641" y="1783821"/>
                    <a:pt x="702204" y="1819804"/>
                    <a:pt x="750358" y="1822979"/>
                  </a:cubicBezTo>
                  <a:cubicBezTo>
                    <a:pt x="798512" y="1826154"/>
                    <a:pt x="864658" y="1802871"/>
                    <a:pt x="899583" y="1772179"/>
                  </a:cubicBezTo>
                  <a:cubicBezTo>
                    <a:pt x="934508" y="1741487"/>
                    <a:pt x="930804" y="1687512"/>
                    <a:pt x="959908" y="1638829"/>
                  </a:cubicBezTo>
                  <a:cubicBezTo>
                    <a:pt x="989012" y="1590146"/>
                    <a:pt x="1033462" y="1529821"/>
                    <a:pt x="1074208" y="1480079"/>
                  </a:cubicBezTo>
                  <a:cubicBezTo>
                    <a:pt x="1114954" y="1430337"/>
                    <a:pt x="1167341" y="1381125"/>
                    <a:pt x="1204383" y="1340379"/>
                  </a:cubicBezTo>
                  <a:cubicBezTo>
                    <a:pt x="1241425" y="1299633"/>
                    <a:pt x="1263650" y="1274762"/>
                    <a:pt x="1296458" y="1235604"/>
                  </a:cubicBezTo>
                  <a:cubicBezTo>
                    <a:pt x="1329266" y="1196446"/>
                    <a:pt x="1385887" y="1141941"/>
                    <a:pt x="1401233" y="1105429"/>
                  </a:cubicBezTo>
                  <a:cubicBezTo>
                    <a:pt x="1416579" y="1068917"/>
                    <a:pt x="1398587" y="1053041"/>
                    <a:pt x="1388533" y="1016529"/>
                  </a:cubicBezTo>
                  <a:cubicBezTo>
                    <a:pt x="1378479" y="980017"/>
                    <a:pt x="1357312" y="921279"/>
                    <a:pt x="1340908" y="886354"/>
                  </a:cubicBezTo>
                  <a:cubicBezTo>
                    <a:pt x="1324504" y="851429"/>
                    <a:pt x="1297516" y="830792"/>
                    <a:pt x="1290108" y="806979"/>
                  </a:cubicBezTo>
                  <a:cubicBezTo>
                    <a:pt x="1282700" y="783167"/>
                    <a:pt x="1303866" y="764646"/>
                    <a:pt x="1296458" y="743479"/>
                  </a:cubicBezTo>
                  <a:cubicBezTo>
                    <a:pt x="1289050" y="722312"/>
                    <a:pt x="1275291" y="705379"/>
                    <a:pt x="1245658" y="679979"/>
                  </a:cubicBezTo>
                  <a:cubicBezTo>
                    <a:pt x="1216025" y="654579"/>
                    <a:pt x="1156758" y="615950"/>
                    <a:pt x="1118658" y="591079"/>
                  </a:cubicBezTo>
                  <a:cubicBezTo>
                    <a:pt x="1080558" y="566208"/>
                    <a:pt x="1042458" y="553508"/>
                    <a:pt x="1017058" y="530754"/>
                  </a:cubicBezTo>
                  <a:cubicBezTo>
                    <a:pt x="991658" y="508000"/>
                    <a:pt x="978429" y="492654"/>
                    <a:pt x="966258" y="454554"/>
                  </a:cubicBezTo>
                  <a:cubicBezTo>
                    <a:pt x="954087" y="416454"/>
                    <a:pt x="945620" y="346075"/>
                    <a:pt x="944033" y="302154"/>
                  </a:cubicBezTo>
                  <a:cubicBezTo>
                    <a:pt x="942446" y="258233"/>
                    <a:pt x="957262" y="221192"/>
                    <a:pt x="956733" y="191029"/>
                  </a:cubicBezTo>
                  <a:cubicBezTo>
                    <a:pt x="956204" y="160867"/>
                    <a:pt x="963612" y="152400"/>
                    <a:pt x="944033" y="133879"/>
                  </a:cubicBezTo>
                  <a:close/>
                </a:path>
              </a:pathLst>
            </a:custGeom>
            <a:solidFill>
              <a:srgbClr val="F424D2">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942977" y="5791201"/>
              <a:ext cx="625050" cy="3048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4680" y="5911336"/>
              <a:ext cx="889000" cy="369332"/>
            </a:xfrm>
            <a:prstGeom prst="rect">
              <a:avLst/>
            </a:prstGeom>
            <a:noFill/>
          </p:spPr>
          <p:txBody>
            <a:bodyPr wrap="square" rtlCol="0">
              <a:spAutoFit/>
            </a:bodyPr>
            <a:lstStyle/>
            <a:p>
              <a:r>
                <a:rPr lang="en-US" dirty="0" smtClean="0"/>
                <a:t>Talus</a:t>
              </a:r>
              <a:endParaRPr lang="en-US" dirty="0"/>
            </a:p>
          </p:txBody>
        </p:sp>
      </p:grpSp>
      <p:grpSp>
        <p:nvGrpSpPr>
          <p:cNvPr id="49" name="Group 48"/>
          <p:cNvGrpSpPr/>
          <p:nvPr/>
        </p:nvGrpSpPr>
        <p:grpSpPr>
          <a:xfrm>
            <a:off x="0" y="3858683"/>
            <a:ext cx="2165880" cy="1006449"/>
            <a:chOff x="0" y="4163483"/>
            <a:chExt cx="2165880" cy="1006449"/>
          </a:xfrm>
        </p:grpSpPr>
        <p:sp>
          <p:nvSpPr>
            <p:cNvPr id="12" name="Freeform 11"/>
            <p:cNvSpPr/>
            <p:nvPr/>
          </p:nvSpPr>
          <p:spPr>
            <a:xfrm>
              <a:off x="949326" y="4163483"/>
              <a:ext cx="1216554" cy="730250"/>
            </a:xfrm>
            <a:custGeom>
              <a:avLst/>
              <a:gdLst>
                <a:gd name="connsiteX0" fmla="*/ 563562 w 1216554"/>
                <a:gd name="connsiteY0" fmla="*/ 2117 h 730250"/>
                <a:gd name="connsiteX1" fmla="*/ 477837 w 1216554"/>
                <a:gd name="connsiteY1" fmla="*/ 43392 h 730250"/>
                <a:gd name="connsiteX2" fmla="*/ 369887 w 1216554"/>
                <a:gd name="connsiteY2" fmla="*/ 49742 h 730250"/>
                <a:gd name="connsiteX3" fmla="*/ 201612 w 1216554"/>
                <a:gd name="connsiteY3" fmla="*/ 110067 h 730250"/>
                <a:gd name="connsiteX4" fmla="*/ 138112 w 1216554"/>
                <a:gd name="connsiteY4" fmla="*/ 154517 h 730250"/>
                <a:gd name="connsiteX5" fmla="*/ 42862 w 1216554"/>
                <a:gd name="connsiteY5" fmla="*/ 316442 h 730250"/>
                <a:gd name="connsiteX6" fmla="*/ 1587 w 1216554"/>
                <a:gd name="connsiteY6" fmla="*/ 541867 h 730250"/>
                <a:gd name="connsiteX7" fmla="*/ 52387 w 1216554"/>
                <a:gd name="connsiteY7" fmla="*/ 684742 h 730250"/>
                <a:gd name="connsiteX8" fmla="*/ 195262 w 1216554"/>
                <a:gd name="connsiteY8" fmla="*/ 719667 h 730250"/>
                <a:gd name="connsiteX9" fmla="*/ 322262 w 1216554"/>
                <a:gd name="connsiteY9" fmla="*/ 621242 h 730250"/>
                <a:gd name="connsiteX10" fmla="*/ 452437 w 1216554"/>
                <a:gd name="connsiteY10" fmla="*/ 535517 h 730250"/>
                <a:gd name="connsiteX11" fmla="*/ 627062 w 1216554"/>
                <a:gd name="connsiteY11" fmla="*/ 506942 h 730250"/>
                <a:gd name="connsiteX12" fmla="*/ 842962 w 1216554"/>
                <a:gd name="connsiteY12" fmla="*/ 551392 h 730250"/>
                <a:gd name="connsiteX13" fmla="*/ 969962 w 1216554"/>
                <a:gd name="connsiteY13" fmla="*/ 576792 h 730250"/>
                <a:gd name="connsiteX14" fmla="*/ 1071562 w 1216554"/>
                <a:gd name="connsiteY14" fmla="*/ 633942 h 730250"/>
                <a:gd name="connsiteX15" fmla="*/ 1084262 w 1216554"/>
                <a:gd name="connsiteY15" fmla="*/ 681567 h 730250"/>
                <a:gd name="connsiteX16" fmla="*/ 1128712 w 1216554"/>
                <a:gd name="connsiteY16" fmla="*/ 599017 h 730250"/>
                <a:gd name="connsiteX17" fmla="*/ 1163637 w 1216554"/>
                <a:gd name="connsiteY17" fmla="*/ 452967 h 730250"/>
                <a:gd name="connsiteX18" fmla="*/ 1214437 w 1216554"/>
                <a:gd name="connsiteY18" fmla="*/ 341842 h 730250"/>
                <a:gd name="connsiteX19" fmla="*/ 1150937 w 1216554"/>
                <a:gd name="connsiteY19" fmla="*/ 275167 h 730250"/>
                <a:gd name="connsiteX20" fmla="*/ 1084262 w 1216554"/>
                <a:gd name="connsiteY20" fmla="*/ 221192 h 730250"/>
                <a:gd name="connsiteX21" fmla="*/ 1046162 w 1216554"/>
                <a:gd name="connsiteY21" fmla="*/ 141817 h 730250"/>
                <a:gd name="connsiteX22" fmla="*/ 954087 w 1216554"/>
                <a:gd name="connsiteY22" fmla="*/ 119592 h 730250"/>
                <a:gd name="connsiteX23" fmla="*/ 782637 w 1216554"/>
                <a:gd name="connsiteY23" fmla="*/ 78317 h 730250"/>
                <a:gd name="connsiteX24" fmla="*/ 642937 w 1216554"/>
                <a:gd name="connsiteY24" fmla="*/ 30692 h 730250"/>
                <a:gd name="connsiteX25" fmla="*/ 563562 w 1216554"/>
                <a:gd name="connsiteY25" fmla="*/ 2117 h 73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6554" h="730250">
                  <a:moveTo>
                    <a:pt x="563562" y="2117"/>
                  </a:moveTo>
                  <a:cubicBezTo>
                    <a:pt x="536045" y="4234"/>
                    <a:pt x="510116" y="35455"/>
                    <a:pt x="477837" y="43392"/>
                  </a:cubicBezTo>
                  <a:cubicBezTo>
                    <a:pt x="445558" y="51329"/>
                    <a:pt x="415924" y="38630"/>
                    <a:pt x="369887" y="49742"/>
                  </a:cubicBezTo>
                  <a:cubicBezTo>
                    <a:pt x="323850" y="60854"/>
                    <a:pt x="240241" y="92605"/>
                    <a:pt x="201612" y="110067"/>
                  </a:cubicBezTo>
                  <a:cubicBezTo>
                    <a:pt x="162983" y="127529"/>
                    <a:pt x="164570" y="120121"/>
                    <a:pt x="138112" y="154517"/>
                  </a:cubicBezTo>
                  <a:cubicBezTo>
                    <a:pt x="111654" y="188913"/>
                    <a:pt x="65616" y="251884"/>
                    <a:pt x="42862" y="316442"/>
                  </a:cubicBezTo>
                  <a:cubicBezTo>
                    <a:pt x="20108" y="381000"/>
                    <a:pt x="0" y="480484"/>
                    <a:pt x="1587" y="541867"/>
                  </a:cubicBezTo>
                  <a:cubicBezTo>
                    <a:pt x="3174" y="603250"/>
                    <a:pt x="20108" y="655109"/>
                    <a:pt x="52387" y="684742"/>
                  </a:cubicBezTo>
                  <a:cubicBezTo>
                    <a:pt x="84666" y="714375"/>
                    <a:pt x="150283" y="730250"/>
                    <a:pt x="195262" y="719667"/>
                  </a:cubicBezTo>
                  <a:cubicBezTo>
                    <a:pt x="240241" y="709084"/>
                    <a:pt x="279400" y="651934"/>
                    <a:pt x="322262" y="621242"/>
                  </a:cubicBezTo>
                  <a:cubicBezTo>
                    <a:pt x="365124" y="590550"/>
                    <a:pt x="401637" y="554567"/>
                    <a:pt x="452437" y="535517"/>
                  </a:cubicBezTo>
                  <a:cubicBezTo>
                    <a:pt x="503237" y="516467"/>
                    <a:pt x="561975" y="504296"/>
                    <a:pt x="627062" y="506942"/>
                  </a:cubicBezTo>
                  <a:cubicBezTo>
                    <a:pt x="692149" y="509588"/>
                    <a:pt x="842962" y="551392"/>
                    <a:pt x="842962" y="551392"/>
                  </a:cubicBezTo>
                  <a:cubicBezTo>
                    <a:pt x="900112" y="563034"/>
                    <a:pt x="931862" y="563034"/>
                    <a:pt x="969962" y="576792"/>
                  </a:cubicBezTo>
                  <a:cubicBezTo>
                    <a:pt x="1008062" y="590550"/>
                    <a:pt x="1052512" y="616480"/>
                    <a:pt x="1071562" y="633942"/>
                  </a:cubicBezTo>
                  <a:cubicBezTo>
                    <a:pt x="1090612" y="651404"/>
                    <a:pt x="1074737" y="687388"/>
                    <a:pt x="1084262" y="681567"/>
                  </a:cubicBezTo>
                  <a:cubicBezTo>
                    <a:pt x="1093787" y="675746"/>
                    <a:pt x="1115483" y="637117"/>
                    <a:pt x="1128712" y="599017"/>
                  </a:cubicBezTo>
                  <a:cubicBezTo>
                    <a:pt x="1141941" y="560917"/>
                    <a:pt x="1149350" y="495829"/>
                    <a:pt x="1163637" y="452967"/>
                  </a:cubicBezTo>
                  <a:cubicBezTo>
                    <a:pt x="1177924" y="410105"/>
                    <a:pt x="1216554" y="371475"/>
                    <a:pt x="1214437" y="341842"/>
                  </a:cubicBezTo>
                  <a:cubicBezTo>
                    <a:pt x="1212320" y="312209"/>
                    <a:pt x="1172633" y="295275"/>
                    <a:pt x="1150937" y="275167"/>
                  </a:cubicBezTo>
                  <a:cubicBezTo>
                    <a:pt x="1129241" y="255059"/>
                    <a:pt x="1101724" y="243417"/>
                    <a:pt x="1084262" y="221192"/>
                  </a:cubicBezTo>
                  <a:cubicBezTo>
                    <a:pt x="1066800" y="198967"/>
                    <a:pt x="1067858" y="158750"/>
                    <a:pt x="1046162" y="141817"/>
                  </a:cubicBezTo>
                  <a:cubicBezTo>
                    <a:pt x="1024466" y="124884"/>
                    <a:pt x="954087" y="119592"/>
                    <a:pt x="954087" y="119592"/>
                  </a:cubicBezTo>
                  <a:cubicBezTo>
                    <a:pt x="910166" y="109009"/>
                    <a:pt x="834495" y="93134"/>
                    <a:pt x="782637" y="78317"/>
                  </a:cubicBezTo>
                  <a:cubicBezTo>
                    <a:pt x="730779" y="63500"/>
                    <a:pt x="679449" y="44450"/>
                    <a:pt x="642937" y="30692"/>
                  </a:cubicBezTo>
                  <a:cubicBezTo>
                    <a:pt x="606425" y="16934"/>
                    <a:pt x="591079" y="0"/>
                    <a:pt x="563562" y="2117"/>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V="1">
              <a:off x="650877" y="4546586"/>
              <a:ext cx="625050" cy="3048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800600"/>
              <a:ext cx="1199728" cy="369332"/>
            </a:xfrm>
            <a:prstGeom prst="rect">
              <a:avLst/>
            </a:prstGeom>
            <a:noFill/>
          </p:spPr>
          <p:txBody>
            <a:bodyPr wrap="square" rtlCol="0">
              <a:spAutoFit/>
            </a:bodyPr>
            <a:lstStyle/>
            <a:p>
              <a:r>
                <a:rPr lang="en-US" dirty="0" err="1" smtClean="0"/>
                <a:t>Navicular</a:t>
              </a:r>
              <a:endParaRPr lang="en-US" dirty="0"/>
            </a:p>
          </p:txBody>
        </p:sp>
      </p:grpSp>
      <p:grpSp>
        <p:nvGrpSpPr>
          <p:cNvPr id="48" name="Group 47"/>
          <p:cNvGrpSpPr/>
          <p:nvPr/>
        </p:nvGrpSpPr>
        <p:grpSpPr>
          <a:xfrm>
            <a:off x="-56728" y="3106738"/>
            <a:ext cx="1720428" cy="931862"/>
            <a:chOff x="-56728" y="3411538"/>
            <a:chExt cx="1720428" cy="931862"/>
          </a:xfrm>
        </p:grpSpPr>
        <p:sp>
          <p:nvSpPr>
            <p:cNvPr id="7" name="Freeform 6"/>
            <p:cNvSpPr/>
            <p:nvPr/>
          </p:nvSpPr>
          <p:spPr>
            <a:xfrm>
              <a:off x="1087967" y="3411538"/>
              <a:ext cx="575733" cy="906462"/>
            </a:xfrm>
            <a:custGeom>
              <a:avLst/>
              <a:gdLst>
                <a:gd name="connsiteX0" fmla="*/ 424921 w 575733"/>
                <a:gd name="connsiteY0" fmla="*/ 735012 h 906462"/>
                <a:gd name="connsiteX1" fmla="*/ 450321 w 575733"/>
                <a:gd name="connsiteY1" fmla="*/ 604837 h 906462"/>
                <a:gd name="connsiteX2" fmla="*/ 520171 w 575733"/>
                <a:gd name="connsiteY2" fmla="*/ 430212 h 906462"/>
                <a:gd name="connsiteX3" fmla="*/ 570971 w 575733"/>
                <a:gd name="connsiteY3" fmla="*/ 322262 h 906462"/>
                <a:gd name="connsiteX4" fmla="*/ 548746 w 575733"/>
                <a:gd name="connsiteY4" fmla="*/ 242887 h 906462"/>
                <a:gd name="connsiteX5" fmla="*/ 523346 w 575733"/>
                <a:gd name="connsiteY5" fmla="*/ 119062 h 906462"/>
                <a:gd name="connsiteX6" fmla="*/ 497946 w 575733"/>
                <a:gd name="connsiteY6" fmla="*/ 68262 h 906462"/>
                <a:gd name="connsiteX7" fmla="*/ 475721 w 575733"/>
                <a:gd name="connsiteY7" fmla="*/ 46037 h 906462"/>
                <a:gd name="connsiteX8" fmla="*/ 409046 w 575733"/>
                <a:gd name="connsiteY8" fmla="*/ 11112 h 906462"/>
                <a:gd name="connsiteX9" fmla="*/ 234421 w 575733"/>
                <a:gd name="connsiteY9" fmla="*/ 112712 h 906462"/>
                <a:gd name="connsiteX10" fmla="*/ 31221 w 575733"/>
                <a:gd name="connsiteY10" fmla="*/ 220662 h 906462"/>
                <a:gd name="connsiteX11" fmla="*/ 47096 w 575733"/>
                <a:gd name="connsiteY11" fmla="*/ 306387 h 906462"/>
                <a:gd name="connsiteX12" fmla="*/ 40746 w 575733"/>
                <a:gd name="connsiteY12" fmla="*/ 369887 h 906462"/>
                <a:gd name="connsiteX13" fmla="*/ 8996 w 575733"/>
                <a:gd name="connsiteY13" fmla="*/ 490537 h 906462"/>
                <a:gd name="connsiteX14" fmla="*/ 15346 w 575733"/>
                <a:gd name="connsiteY14" fmla="*/ 661987 h 906462"/>
                <a:gd name="connsiteX15" fmla="*/ 50271 w 575733"/>
                <a:gd name="connsiteY15" fmla="*/ 769937 h 906462"/>
                <a:gd name="connsiteX16" fmla="*/ 15346 w 575733"/>
                <a:gd name="connsiteY16" fmla="*/ 893762 h 906462"/>
                <a:gd name="connsiteX17" fmla="*/ 88371 w 575733"/>
                <a:gd name="connsiteY17" fmla="*/ 846137 h 906462"/>
                <a:gd name="connsiteX18" fmla="*/ 234421 w 575733"/>
                <a:gd name="connsiteY18" fmla="*/ 798512 h 906462"/>
                <a:gd name="connsiteX19" fmla="*/ 383646 w 575733"/>
                <a:gd name="connsiteY19" fmla="*/ 769937 h 906462"/>
                <a:gd name="connsiteX20" fmla="*/ 424921 w 575733"/>
                <a:gd name="connsiteY20" fmla="*/ 735012 h 90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5733" h="906462">
                  <a:moveTo>
                    <a:pt x="424921" y="735012"/>
                  </a:moveTo>
                  <a:cubicBezTo>
                    <a:pt x="436033" y="707495"/>
                    <a:pt x="434446" y="655637"/>
                    <a:pt x="450321" y="604837"/>
                  </a:cubicBezTo>
                  <a:cubicBezTo>
                    <a:pt x="466196" y="554037"/>
                    <a:pt x="500063" y="477308"/>
                    <a:pt x="520171" y="430212"/>
                  </a:cubicBezTo>
                  <a:cubicBezTo>
                    <a:pt x="540279" y="383116"/>
                    <a:pt x="566209" y="353483"/>
                    <a:pt x="570971" y="322262"/>
                  </a:cubicBezTo>
                  <a:cubicBezTo>
                    <a:pt x="575733" y="291041"/>
                    <a:pt x="556684" y="276754"/>
                    <a:pt x="548746" y="242887"/>
                  </a:cubicBezTo>
                  <a:cubicBezTo>
                    <a:pt x="540809" y="209020"/>
                    <a:pt x="531813" y="148166"/>
                    <a:pt x="523346" y="119062"/>
                  </a:cubicBezTo>
                  <a:cubicBezTo>
                    <a:pt x="514879" y="89958"/>
                    <a:pt x="505883" y="80433"/>
                    <a:pt x="497946" y="68262"/>
                  </a:cubicBezTo>
                  <a:cubicBezTo>
                    <a:pt x="490009" y="56091"/>
                    <a:pt x="490538" y="55562"/>
                    <a:pt x="475721" y="46037"/>
                  </a:cubicBezTo>
                  <a:cubicBezTo>
                    <a:pt x="460904" y="36512"/>
                    <a:pt x="449263" y="0"/>
                    <a:pt x="409046" y="11112"/>
                  </a:cubicBezTo>
                  <a:cubicBezTo>
                    <a:pt x="368829" y="22225"/>
                    <a:pt x="297392" y="77787"/>
                    <a:pt x="234421" y="112712"/>
                  </a:cubicBezTo>
                  <a:cubicBezTo>
                    <a:pt x="171450" y="147637"/>
                    <a:pt x="62442" y="188383"/>
                    <a:pt x="31221" y="220662"/>
                  </a:cubicBezTo>
                  <a:cubicBezTo>
                    <a:pt x="0" y="252941"/>
                    <a:pt x="45509" y="281516"/>
                    <a:pt x="47096" y="306387"/>
                  </a:cubicBezTo>
                  <a:cubicBezTo>
                    <a:pt x="48684" y="331258"/>
                    <a:pt x="47096" y="339195"/>
                    <a:pt x="40746" y="369887"/>
                  </a:cubicBezTo>
                  <a:cubicBezTo>
                    <a:pt x="34396" y="400579"/>
                    <a:pt x="13229" y="441854"/>
                    <a:pt x="8996" y="490537"/>
                  </a:cubicBezTo>
                  <a:cubicBezTo>
                    <a:pt x="4763" y="539220"/>
                    <a:pt x="8467" y="615420"/>
                    <a:pt x="15346" y="661987"/>
                  </a:cubicBezTo>
                  <a:cubicBezTo>
                    <a:pt x="22225" y="708554"/>
                    <a:pt x="50271" y="731308"/>
                    <a:pt x="50271" y="769937"/>
                  </a:cubicBezTo>
                  <a:cubicBezTo>
                    <a:pt x="50271" y="808566"/>
                    <a:pt x="8996" y="881062"/>
                    <a:pt x="15346" y="893762"/>
                  </a:cubicBezTo>
                  <a:cubicBezTo>
                    <a:pt x="21696" y="906462"/>
                    <a:pt x="51859" y="862012"/>
                    <a:pt x="88371" y="846137"/>
                  </a:cubicBezTo>
                  <a:cubicBezTo>
                    <a:pt x="124884" y="830262"/>
                    <a:pt x="185209" y="811212"/>
                    <a:pt x="234421" y="798512"/>
                  </a:cubicBezTo>
                  <a:cubicBezTo>
                    <a:pt x="283633" y="785812"/>
                    <a:pt x="350838" y="778404"/>
                    <a:pt x="383646" y="769937"/>
                  </a:cubicBezTo>
                  <a:cubicBezTo>
                    <a:pt x="416454" y="761470"/>
                    <a:pt x="413809" y="762529"/>
                    <a:pt x="424921" y="735012"/>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V="1">
              <a:off x="942975" y="3840036"/>
              <a:ext cx="465772" cy="1747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6728" y="3697069"/>
              <a:ext cx="1275928" cy="646331"/>
            </a:xfrm>
            <a:prstGeom prst="rect">
              <a:avLst/>
            </a:prstGeom>
            <a:noFill/>
          </p:spPr>
          <p:txBody>
            <a:bodyPr wrap="square" rtlCol="0">
              <a:spAutoFit/>
            </a:bodyPr>
            <a:lstStyle/>
            <a:p>
              <a:r>
                <a:rPr lang="en-US" dirty="0" smtClean="0"/>
                <a:t>Medial cuneiform</a:t>
              </a:r>
              <a:endParaRPr lang="en-US" dirty="0"/>
            </a:p>
          </p:txBody>
        </p:sp>
      </p:grpSp>
      <p:grpSp>
        <p:nvGrpSpPr>
          <p:cNvPr id="44" name="Group 43"/>
          <p:cNvGrpSpPr/>
          <p:nvPr/>
        </p:nvGrpSpPr>
        <p:grpSpPr>
          <a:xfrm>
            <a:off x="1471613" y="4525433"/>
            <a:ext cx="2505075" cy="2256367"/>
            <a:chOff x="1471613" y="4830233"/>
            <a:chExt cx="2505075" cy="2256367"/>
          </a:xfrm>
        </p:grpSpPr>
        <p:sp>
          <p:nvSpPr>
            <p:cNvPr id="14" name="Freeform 13"/>
            <p:cNvSpPr/>
            <p:nvPr/>
          </p:nvSpPr>
          <p:spPr>
            <a:xfrm>
              <a:off x="1471613" y="4830233"/>
              <a:ext cx="1209675" cy="2256367"/>
            </a:xfrm>
            <a:custGeom>
              <a:avLst/>
              <a:gdLst>
                <a:gd name="connsiteX0" fmla="*/ 1162050 w 1209675"/>
                <a:gd name="connsiteY0" fmla="*/ 167217 h 2256367"/>
                <a:gd name="connsiteX1" fmla="*/ 1054100 w 1209675"/>
                <a:gd name="connsiteY1" fmla="*/ 173567 h 2256367"/>
                <a:gd name="connsiteX2" fmla="*/ 908050 w 1209675"/>
                <a:gd name="connsiteY2" fmla="*/ 135467 h 2256367"/>
                <a:gd name="connsiteX3" fmla="*/ 768350 w 1209675"/>
                <a:gd name="connsiteY3" fmla="*/ 129117 h 2256367"/>
                <a:gd name="connsiteX4" fmla="*/ 641350 w 1209675"/>
                <a:gd name="connsiteY4" fmla="*/ 59267 h 2256367"/>
                <a:gd name="connsiteX5" fmla="*/ 577850 w 1209675"/>
                <a:gd name="connsiteY5" fmla="*/ 21167 h 2256367"/>
                <a:gd name="connsiteX6" fmla="*/ 552450 w 1209675"/>
                <a:gd name="connsiteY6" fmla="*/ 186267 h 2256367"/>
                <a:gd name="connsiteX7" fmla="*/ 615950 w 1209675"/>
                <a:gd name="connsiteY7" fmla="*/ 351367 h 2256367"/>
                <a:gd name="connsiteX8" fmla="*/ 812800 w 1209675"/>
                <a:gd name="connsiteY8" fmla="*/ 472017 h 2256367"/>
                <a:gd name="connsiteX9" fmla="*/ 901700 w 1209675"/>
                <a:gd name="connsiteY9" fmla="*/ 592667 h 2256367"/>
                <a:gd name="connsiteX10" fmla="*/ 901700 w 1209675"/>
                <a:gd name="connsiteY10" fmla="*/ 643467 h 2256367"/>
                <a:gd name="connsiteX11" fmla="*/ 996950 w 1209675"/>
                <a:gd name="connsiteY11" fmla="*/ 840317 h 2256367"/>
                <a:gd name="connsiteX12" fmla="*/ 984250 w 1209675"/>
                <a:gd name="connsiteY12" fmla="*/ 973667 h 2256367"/>
                <a:gd name="connsiteX13" fmla="*/ 825500 w 1209675"/>
                <a:gd name="connsiteY13" fmla="*/ 1170517 h 2256367"/>
                <a:gd name="connsiteX14" fmla="*/ 603250 w 1209675"/>
                <a:gd name="connsiteY14" fmla="*/ 1405467 h 2256367"/>
                <a:gd name="connsiteX15" fmla="*/ 546100 w 1209675"/>
                <a:gd name="connsiteY15" fmla="*/ 1557867 h 2256367"/>
                <a:gd name="connsiteX16" fmla="*/ 438150 w 1209675"/>
                <a:gd name="connsiteY16" fmla="*/ 1646767 h 2256367"/>
                <a:gd name="connsiteX17" fmla="*/ 266700 w 1209675"/>
                <a:gd name="connsiteY17" fmla="*/ 1640417 h 2256367"/>
                <a:gd name="connsiteX18" fmla="*/ 165100 w 1209675"/>
                <a:gd name="connsiteY18" fmla="*/ 1513417 h 2256367"/>
                <a:gd name="connsiteX19" fmla="*/ 82550 w 1209675"/>
                <a:gd name="connsiteY19" fmla="*/ 1462617 h 2256367"/>
                <a:gd name="connsiteX20" fmla="*/ 50800 w 1209675"/>
                <a:gd name="connsiteY20" fmla="*/ 1507067 h 2256367"/>
                <a:gd name="connsiteX21" fmla="*/ 31750 w 1209675"/>
                <a:gd name="connsiteY21" fmla="*/ 1773767 h 2256367"/>
                <a:gd name="connsiteX22" fmla="*/ 241300 w 1209675"/>
                <a:gd name="connsiteY22" fmla="*/ 2161117 h 2256367"/>
                <a:gd name="connsiteX23" fmla="*/ 565150 w 1209675"/>
                <a:gd name="connsiteY23" fmla="*/ 2250017 h 2256367"/>
                <a:gd name="connsiteX24" fmla="*/ 844550 w 1209675"/>
                <a:gd name="connsiteY24" fmla="*/ 2199217 h 2256367"/>
                <a:gd name="connsiteX25" fmla="*/ 889000 w 1209675"/>
                <a:gd name="connsiteY25" fmla="*/ 1989667 h 2256367"/>
                <a:gd name="connsiteX26" fmla="*/ 939800 w 1209675"/>
                <a:gd name="connsiteY26" fmla="*/ 1710267 h 2256367"/>
                <a:gd name="connsiteX27" fmla="*/ 1041400 w 1209675"/>
                <a:gd name="connsiteY27" fmla="*/ 1392767 h 2256367"/>
                <a:gd name="connsiteX28" fmla="*/ 1111250 w 1209675"/>
                <a:gd name="connsiteY28" fmla="*/ 1132417 h 2256367"/>
                <a:gd name="connsiteX29" fmla="*/ 1098550 w 1209675"/>
                <a:gd name="connsiteY29" fmla="*/ 1005417 h 2256367"/>
                <a:gd name="connsiteX30" fmla="*/ 1200150 w 1209675"/>
                <a:gd name="connsiteY30" fmla="*/ 853017 h 2256367"/>
                <a:gd name="connsiteX31" fmla="*/ 1155700 w 1209675"/>
                <a:gd name="connsiteY31" fmla="*/ 618067 h 2256367"/>
                <a:gd name="connsiteX32" fmla="*/ 1181100 w 1209675"/>
                <a:gd name="connsiteY32" fmla="*/ 497417 h 2256367"/>
                <a:gd name="connsiteX33" fmla="*/ 1181100 w 1209675"/>
                <a:gd name="connsiteY33" fmla="*/ 357717 h 2256367"/>
                <a:gd name="connsiteX34" fmla="*/ 1162050 w 1209675"/>
                <a:gd name="connsiteY34" fmla="*/ 167217 h 225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09675" h="2256367">
                  <a:moveTo>
                    <a:pt x="1162050" y="167217"/>
                  </a:moveTo>
                  <a:cubicBezTo>
                    <a:pt x="1140883" y="136525"/>
                    <a:pt x="1096433" y="178859"/>
                    <a:pt x="1054100" y="173567"/>
                  </a:cubicBezTo>
                  <a:cubicBezTo>
                    <a:pt x="1011767" y="168275"/>
                    <a:pt x="955675" y="142875"/>
                    <a:pt x="908050" y="135467"/>
                  </a:cubicBezTo>
                  <a:cubicBezTo>
                    <a:pt x="860425" y="128059"/>
                    <a:pt x="812800" y="141817"/>
                    <a:pt x="768350" y="129117"/>
                  </a:cubicBezTo>
                  <a:cubicBezTo>
                    <a:pt x="723900" y="116417"/>
                    <a:pt x="673100" y="77259"/>
                    <a:pt x="641350" y="59267"/>
                  </a:cubicBezTo>
                  <a:cubicBezTo>
                    <a:pt x="609600" y="41275"/>
                    <a:pt x="592667" y="0"/>
                    <a:pt x="577850" y="21167"/>
                  </a:cubicBezTo>
                  <a:cubicBezTo>
                    <a:pt x="563033" y="42334"/>
                    <a:pt x="546100" y="131234"/>
                    <a:pt x="552450" y="186267"/>
                  </a:cubicBezTo>
                  <a:cubicBezTo>
                    <a:pt x="558800" y="241300"/>
                    <a:pt x="572558" y="303742"/>
                    <a:pt x="615950" y="351367"/>
                  </a:cubicBezTo>
                  <a:cubicBezTo>
                    <a:pt x="659342" y="398992"/>
                    <a:pt x="765175" y="431800"/>
                    <a:pt x="812800" y="472017"/>
                  </a:cubicBezTo>
                  <a:cubicBezTo>
                    <a:pt x="860425" y="512234"/>
                    <a:pt x="886883" y="564092"/>
                    <a:pt x="901700" y="592667"/>
                  </a:cubicBezTo>
                  <a:cubicBezTo>
                    <a:pt x="916517" y="621242"/>
                    <a:pt x="885825" y="602192"/>
                    <a:pt x="901700" y="643467"/>
                  </a:cubicBezTo>
                  <a:cubicBezTo>
                    <a:pt x="917575" y="684742"/>
                    <a:pt x="983192" y="785284"/>
                    <a:pt x="996950" y="840317"/>
                  </a:cubicBezTo>
                  <a:cubicBezTo>
                    <a:pt x="1010708" y="895350"/>
                    <a:pt x="1012825" y="918634"/>
                    <a:pt x="984250" y="973667"/>
                  </a:cubicBezTo>
                  <a:cubicBezTo>
                    <a:pt x="955675" y="1028700"/>
                    <a:pt x="889000" y="1098550"/>
                    <a:pt x="825500" y="1170517"/>
                  </a:cubicBezTo>
                  <a:cubicBezTo>
                    <a:pt x="762000" y="1242484"/>
                    <a:pt x="649817" y="1340909"/>
                    <a:pt x="603250" y="1405467"/>
                  </a:cubicBezTo>
                  <a:cubicBezTo>
                    <a:pt x="556683" y="1470025"/>
                    <a:pt x="573617" y="1517650"/>
                    <a:pt x="546100" y="1557867"/>
                  </a:cubicBezTo>
                  <a:cubicBezTo>
                    <a:pt x="518583" y="1598084"/>
                    <a:pt x="484717" y="1633009"/>
                    <a:pt x="438150" y="1646767"/>
                  </a:cubicBezTo>
                  <a:cubicBezTo>
                    <a:pt x="391583" y="1660525"/>
                    <a:pt x="312208" y="1662642"/>
                    <a:pt x="266700" y="1640417"/>
                  </a:cubicBezTo>
                  <a:cubicBezTo>
                    <a:pt x="221192" y="1618192"/>
                    <a:pt x="195792" y="1543050"/>
                    <a:pt x="165100" y="1513417"/>
                  </a:cubicBezTo>
                  <a:cubicBezTo>
                    <a:pt x="134408" y="1483784"/>
                    <a:pt x="101600" y="1463675"/>
                    <a:pt x="82550" y="1462617"/>
                  </a:cubicBezTo>
                  <a:cubicBezTo>
                    <a:pt x="63500" y="1461559"/>
                    <a:pt x="59267" y="1455209"/>
                    <a:pt x="50800" y="1507067"/>
                  </a:cubicBezTo>
                  <a:cubicBezTo>
                    <a:pt x="42333" y="1558925"/>
                    <a:pt x="0" y="1664759"/>
                    <a:pt x="31750" y="1773767"/>
                  </a:cubicBezTo>
                  <a:cubicBezTo>
                    <a:pt x="63500" y="1882775"/>
                    <a:pt x="152400" y="2081742"/>
                    <a:pt x="241300" y="2161117"/>
                  </a:cubicBezTo>
                  <a:cubicBezTo>
                    <a:pt x="330200" y="2240492"/>
                    <a:pt x="464608" y="2243667"/>
                    <a:pt x="565150" y="2250017"/>
                  </a:cubicBezTo>
                  <a:cubicBezTo>
                    <a:pt x="665692" y="2256367"/>
                    <a:pt x="790575" y="2242609"/>
                    <a:pt x="844550" y="2199217"/>
                  </a:cubicBezTo>
                  <a:cubicBezTo>
                    <a:pt x="898525" y="2155825"/>
                    <a:pt x="873125" y="2071159"/>
                    <a:pt x="889000" y="1989667"/>
                  </a:cubicBezTo>
                  <a:cubicBezTo>
                    <a:pt x="904875" y="1908175"/>
                    <a:pt x="914400" y="1809750"/>
                    <a:pt x="939800" y="1710267"/>
                  </a:cubicBezTo>
                  <a:cubicBezTo>
                    <a:pt x="965200" y="1610784"/>
                    <a:pt x="1012825" y="1489075"/>
                    <a:pt x="1041400" y="1392767"/>
                  </a:cubicBezTo>
                  <a:cubicBezTo>
                    <a:pt x="1069975" y="1296459"/>
                    <a:pt x="1101725" y="1196975"/>
                    <a:pt x="1111250" y="1132417"/>
                  </a:cubicBezTo>
                  <a:cubicBezTo>
                    <a:pt x="1120775" y="1067859"/>
                    <a:pt x="1083733" y="1051984"/>
                    <a:pt x="1098550" y="1005417"/>
                  </a:cubicBezTo>
                  <a:cubicBezTo>
                    <a:pt x="1113367" y="958850"/>
                    <a:pt x="1190625" y="917575"/>
                    <a:pt x="1200150" y="853017"/>
                  </a:cubicBezTo>
                  <a:cubicBezTo>
                    <a:pt x="1209675" y="788459"/>
                    <a:pt x="1158875" y="677334"/>
                    <a:pt x="1155700" y="618067"/>
                  </a:cubicBezTo>
                  <a:cubicBezTo>
                    <a:pt x="1152525" y="558800"/>
                    <a:pt x="1176867" y="540809"/>
                    <a:pt x="1181100" y="497417"/>
                  </a:cubicBezTo>
                  <a:cubicBezTo>
                    <a:pt x="1185333" y="454025"/>
                    <a:pt x="1177925" y="415925"/>
                    <a:pt x="1181100" y="357717"/>
                  </a:cubicBezTo>
                  <a:cubicBezTo>
                    <a:pt x="1184275" y="299509"/>
                    <a:pt x="1183217" y="197909"/>
                    <a:pt x="1162050" y="167217"/>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rot="10800000" flipV="1">
              <a:off x="2187840" y="6280668"/>
              <a:ext cx="653520" cy="33706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681288" y="5911336"/>
              <a:ext cx="1295400" cy="369332"/>
            </a:xfrm>
            <a:prstGeom prst="rect">
              <a:avLst/>
            </a:prstGeom>
            <a:noFill/>
          </p:spPr>
          <p:txBody>
            <a:bodyPr wrap="square" rtlCol="0">
              <a:spAutoFit/>
            </a:bodyPr>
            <a:lstStyle/>
            <a:p>
              <a:r>
                <a:rPr lang="en-US" dirty="0" err="1" smtClean="0"/>
                <a:t>Calcaneus</a:t>
              </a:r>
              <a:endParaRPr lang="en-US" dirty="0"/>
            </a:p>
          </p:txBody>
        </p:sp>
      </p:grpSp>
      <p:grpSp>
        <p:nvGrpSpPr>
          <p:cNvPr id="45" name="Group 44"/>
          <p:cNvGrpSpPr/>
          <p:nvPr/>
        </p:nvGrpSpPr>
        <p:grpSpPr>
          <a:xfrm>
            <a:off x="2071159" y="3709988"/>
            <a:ext cx="1738841" cy="1243012"/>
            <a:chOff x="2071159" y="4014788"/>
            <a:chExt cx="1738841" cy="1243012"/>
          </a:xfrm>
        </p:grpSpPr>
        <p:sp>
          <p:nvSpPr>
            <p:cNvPr id="10" name="Freeform 9"/>
            <p:cNvSpPr/>
            <p:nvPr/>
          </p:nvSpPr>
          <p:spPr>
            <a:xfrm>
              <a:off x="2071159" y="4014788"/>
              <a:ext cx="728133" cy="988483"/>
            </a:xfrm>
            <a:custGeom>
              <a:avLst/>
              <a:gdLst>
                <a:gd name="connsiteX0" fmla="*/ 327554 w 728133"/>
                <a:gd name="connsiteY0" fmla="*/ 23812 h 988483"/>
                <a:gd name="connsiteX1" fmla="*/ 403754 w 728133"/>
                <a:gd name="connsiteY1" fmla="*/ 7937 h 988483"/>
                <a:gd name="connsiteX2" fmla="*/ 514879 w 728133"/>
                <a:gd name="connsiteY2" fmla="*/ 17462 h 988483"/>
                <a:gd name="connsiteX3" fmla="*/ 645054 w 728133"/>
                <a:gd name="connsiteY3" fmla="*/ 112712 h 988483"/>
                <a:gd name="connsiteX4" fmla="*/ 708554 w 728133"/>
                <a:gd name="connsiteY4" fmla="*/ 280987 h 988483"/>
                <a:gd name="connsiteX5" fmla="*/ 727604 w 728133"/>
                <a:gd name="connsiteY5" fmla="*/ 423862 h 988483"/>
                <a:gd name="connsiteX6" fmla="*/ 705379 w 728133"/>
                <a:gd name="connsiteY6" fmla="*/ 500062 h 988483"/>
                <a:gd name="connsiteX7" fmla="*/ 635529 w 728133"/>
                <a:gd name="connsiteY7" fmla="*/ 588962 h 988483"/>
                <a:gd name="connsiteX8" fmla="*/ 629179 w 728133"/>
                <a:gd name="connsiteY8" fmla="*/ 655637 h 988483"/>
                <a:gd name="connsiteX9" fmla="*/ 679979 w 728133"/>
                <a:gd name="connsiteY9" fmla="*/ 757237 h 988483"/>
                <a:gd name="connsiteX10" fmla="*/ 594254 w 728133"/>
                <a:gd name="connsiteY10" fmla="*/ 862012 h 988483"/>
                <a:gd name="connsiteX11" fmla="*/ 559329 w 728133"/>
                <a:gd name="connsiteY11" fmla="*/ 969962 h 988483"/>
                <a:gd name="connsiteX12" fmla="*/ 460904 w 728133"/>
                <a:gd name="connsiteY12" fmla="*/ 973137 h 988483"/>
                <a:gd name="connsiteX13" fmla="*/ 314854 w 728133"/>
                <a:gd name="connsiteY13" fmla="*/ 947737 h 988483"/>
                <a:gd name="connsiteX14" fmla="*/ 175154 w 728133"/>
                <a:gd name="connsiteY14" fmla="*/ 925512 h 988483"/>
                <a:gd name="connsiteX15" fmla="*/ 76729 w 728133"/>
                <a:gd name="connsiteY15" fmla="*/ 862012 h 988483"/>
                <a:gd name="connsiteX16" fmla="*/ 6879 w 728133"/>
                <a:gd name="connsiteY16" fmla="*/ 811212 h 988483"/>
                <a:gd name="connsiteX17" fmla="*/ 35454 w 728133"/>
                <a:gd name="connsiteY17" fmla="*/ 696912 h 988483"/>
                <a:gd name="connsiteX18" fmla="*/ 86254 w 728133"/>
                <a:gd name="connsiteY18" fmla="*/ 534987 h 988483"/>
                <a:gd name="connsiteX19" fmla="*/ 168804 w 728133"/>
                <a:gd name="connsiteY19" fmla="*/ 455612 h 988483"/>
                <a:gd name="connsiteX20" fmla="*/ 270404 w 728133"/>
                <a:gd name="connsiteY20" fmla="*/ 315912 h 988483"/>
                <a:gd name="connsiteX21" fmla="*/ 330729 w 728133"/>
                <a:gd name="connsiteY21" fmla="*/ 163512 h 988483"/>
                <a:gd name="connsiteX22" fmla="*/ 308504 w 728133"/>
                <a:gd name="connsiteY22" fmla="*/ 84137 h 988483"/>
                <a:gd name="connsiteX23" fmla="*/ 327554 w 728133"/>
                <a:gd name="connsiteY23" fmla="*/ 23812 h 98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133" h="988483">
                  <a:moveTo>
                    <a:pt x="327554" y="23812"/>
                  </a:moveTo>
                  <a:cubicBezTo>
                    <a:pt x="343429" y="11112"/>
                    <a:pt x="372533" y="8995"/>
                    <a:pt x="403754" y="7937"/>
                  </a:cubicBezTo>
                  <a:cubicBezTo>
                    <a:pt x="434975" y="6879"/>
                    <a:pt x="474662" y="0"/>
                    <a:pt x="514879" y="17462"/>
                  </a:cubicBezTo>
                  <a:cubicBezTo>
                    <a:pt x="555096" y="34924"/>
                    <a:pt x="612775" y="68791"/>
                    <a:pt x="645054" y="112712"/>
                  </a:cubicBezTo>
                  <a:cubicBezTo>
                    <a:pt x="677333" y="156633"/>
                    <a:pt x="694796" y="229129"/>
                    <a:pt x="708554" y="280987"/>
                  </a:cubicBezTo>
                  <a:cubicBezTo>
                    <a:pt x="722312" y="332845"/>
                    <a:pt x="728133" y="387350"/>
                    <a:pt x="727604" y="423862"/>
                  </a:cubicBezTo>
                  <a:cubicBezTo>
                    <a:pt x="727075" y="460374"/>
                    <a:pt x="720725" y="472545"/>
                    <a:pt x="705379" y="500062"/>
                  </a:cubicBezTo>
                  <a:cubicBezTo>
                    <a:pt x="690033" y="527579"/>
                    <a:pt x="648229" y="563033"/>
                    <a:pt x="635529" y="588962"/>
                  </a:cubicBezTo>
                  <a:cubicBezTo>
                    <a:pt x="622829" y="614891"/>
                    <a:pt x="621771" y="627591"/>
                    <a:pt x="629179" y="655637"/>
                  </a:cubicBezTo>
                  <a:cubicBezTo>
                    <a:pt x="636587" y="683683"/>
                    <a:pt x="685800" y="722841"/>
                    <a:pt x="679979" y="757237"/>
                  </a:cubicBezTo>
                  <a:cubicBezTo>
                    <a:pt x="674158" y="791633"/>
                    <a:pt x="614362" y="826558"/>
                    <a:pt x="594254" y="862012"/>
                  </a:cubicBezTo>
                  <a:cubicBezTo>
                    <a:pt x="574146" y="897466"/>
                    <a:pt x="581554" y="951441"/>
                    <a:pt x="559329" y="969962"/>
                  </a:cubicBezTo>
                  <a:cubicBezTo>
                    <a:pt x="537104" y="988483"/>
                    <a:pt x="501650" y="976841"/>
                    <a:pt x="460904" y="973137"/>
                  </a:cubicBezTo>
                  <a:cubicBezTo>
                    <a:pt x="420158" y="969433"/>
                    <a:pt x="314854" y="947737"/>
                    <a:pt x="314854" y="947737"/>
                  </a:cubicBezTo>
                  <a:cubicBezTo>
                    <a:pt x="267229" y="939800"/>
                    <a:pt x="214841" y="939799"/>
                    <a:pt x="175154" y="925512"/>
                  </a:cubicBezTo>
                  <a:cubicBezTo>
                    <a:pt x="135467" y="911225"/>
                    <a:pt x="104775" y="881062"/>
                    <a:pt x="76729" y="862012"/>
                  </a:cubicBezTo>
                  <a:cubicBezTo>
                    <a:pt x="48683" y="842962"/>
                    <a:pt x="13758" y="838729"/>
                    <a:pt x="6879" y="811212"/>
                  </a:cubicBezTo>
                  <a:cubicBezTo>
                    <a:pt x="0" y="783695"/>
                    <a:pt x="22225" y="742950"/>
                    <a:pt x="35454" y="696912"/>
                  </a:cubicBezTo>
                  <a:cubicBezTo>
                    <a:pt x="48683" y="650874"/>
                    <a:pt x="64029" y="575204"/>
                    <a:pt x="86254" y="534987"/>
                  </a:cubicBezTo>
                  <a:cubicBezTo>
                    <a:pt x="108479" y="494770"/>
                    <a:pt x="138112" y="492125"/>
                    <a:pt x="168804" y="455612"/>
                  </a:cubicBezTo>
                  <a:cubicBezTo>
                    <a:pt x="199496" y="419100"/>
                    <a:pt x="243417" y="364595"/>
                    <a:pt x="270404" y="315912"/>
                  </a:cubicBezTo>
                  <a:cubicBezTo>
                    <a:pt x="297392" y="267229"/>
                    <a:pt x="324379" y="202141"/>
                    <a:pt x="330729" y="163512"/>
                  </a:cubicBezTo>
                  <a:cubicBezTo>
                    <a:pt x="337079" y="124883"/>
                    <a:pt x="309562" y="105833"/>
                    <a:pt x="308504" y="84137"/>
                  </a:cubicBezTo>
                  <a:cubicBezTo>
                    <a:pt x="307446" y="62441"/>
                    <a:pt x="311679" y="36512"/>
                    <a:pt x="327554" y="23812"/>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rot="10800000">
              <a:off x="2490260" y="4546587"/>
              <a:ext cx="488949" cy="4064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692400" y="4888468"/>
              <a:ext cx="1117600" cy="369332"/>
            </a:xfrm>
            <a:prstGeom prst="rect">
              <a:avLst/>
            </a:prstGeom>
            <a:noFill/>
          </p:spPr>
          <p:txBody>
            <a:bodyPr wrap="square" rtlCol="0">
              <a:spAutoFit/>
            </a:bodyPr>
            <a:lstStyle/>
            <a:p>
              <a:r>
                <a:rPr lang="en-US" dirty="0" err="1" smtClean="0"/>
                <a:t>Cuboid</a:t>
              </a:r>
              <a:endParaRPr lang="en-US" dirty="0"/>
            </a:p>
          </p:txBody>
        </p:sp>
      </p:grpSp>
      <p:grpSp>
        <p:nvGrpSpPr>
          <p:cNvPr id="47" name="Group 46"/>
          <p:cNvGrpSpPr/>
          <p:nvPr/>
        </p:nvGrpSpPr>
        <p:grpSpPr>
          <a:xfrm>
            <a:off x="261673" y="2161401"/>
            <a:ext cx="1812661" cy="1779303"/>
            <a:chOff x="261673" y="2466201"/>
            <a:chExt cx="1812661" cy="1779303"/>
          </a:xfrm>
        </p:grpSpPr>
        <p:sp>
          <p:nvSpPr>
            <p:cNvPr id="8" name="Freeform 7"/>
            <p:cNvSpPr/>
            <p:nvPr/>
          </p:nvSpPr>
          <p:spPr>
            <a:xfrm>
              <a:off x="1556809" y="3672946"/>
              <a:ext cx="517525" cy="572558"/>
            </a:xfrm>
            <a:custGeom>
              <a:avLst/>
              <a:gdLst>
                <a:gd name="connsiteX0" fmla="*/ 181504 w 517525"/>
                <a:gd name="connsiteY0" fmla="*/ 16404 h 572558"/>
                <a:gd name="connsiteX1" fmla="*/ 292629 w 517525"/>
                <a:gd name="connsiteY1" fmla="*/ 22754 h 572558"/>
                <a:gd name="connsiteX2" fmla="*/ 445029 w 517525"/>
                <a:gd name="connsiteY2" fmla="*/ 70379 h 572558"/>
                <a:gd name="connsiteX3" fmla="*/ 502179 w 517525"/>
                <a:gd name="connsiteY3" fmla="*/ 102129 h 572558"/>
                <a:gd name="connsiteX4" fmla="*/ 499004 w 517525"/>
                <a:gd name="connsiteY4" fmla="*/ 232304 h 572558"/>
                <a:gd name="connsiteX5" fmla="*/ 514879 w 517525"/>
                <a:gd name="connsiteY5" fmla="*/ 381529 h 572558"/>
                <a:gd name="connsiteX6" fmla="*/ 483129 w 517525"/>
                <a:gd name="connsiteY6" fmla="*/ 499004 h 572558"/>
                <a:gd name="connsiteX7" fmla="*/ 445029 w 517525"/>
                <a:gd name="connsiteY7" fmla="*/ 562504 h 572558"/>
                <a:gd name="connsiteX8" fmla="*/ 251354 w 517525"/>
                <a:gd name="connsiteY8" fmla="*/ 559329 h 572558"/>
                <a:gd name="connsiteX9" fmla="*/ 54504 w 517525"/>
                <a:gd name="connsiteY9" fmla="*/ 514879 h 572558"/>
                <a:gd name="connsiteX10" fmla="*/ 529 w 517525"/>
                <a:gd name="connsiteY10" fmla="*/ 432329 h 572558"/>
                <a:gd name="connsiteX11" fmla="*/ 57679 w 517525"/>
                <a:gd name="connsiteY11" fmla="*/ 260879 h 572558"/>
                <a:gd name="connsiteX12" fmla="*/ 140229 w 517525"/>
                <a:gd name="connsiteY12" fmla="*/ 121179 h 572558"/>
                <a:gd name="connsiteX13" fmla="*/ 181504 w 517525"/>
                <a:gd name="connsiteY13" fmla="*/ 16404 h 57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525" h="572558">
                  <a:moveTo>
                    <a:pt x="181504" y="16404"/>
                  </a:moveTo>
                  <a:cubicBezTo>
                    <a:pt x="206904" y="0"/>
                    <a:pt x="248708" y="13758"/>
                    <a:pt x="292629" y="22754"/>
                  </a:cubicBezTo>
                  <a:cubicBezTo>
                    <a:pt x="336550" y="31750"/>
                    <a:pt x="410104" y="57150"/>
                    <a:pt x="445029" y="70379"/>
                  </a:cubicBezTo>
                  <a:cubicBezTo>
                    <a:pt x="479954" y="83608"/>
                    <a:pt x="493183" y="75142"/>
                    <a:pt x="502179" y="102129"/>
                  </a:cubicBezTo>
                  <a:cubicBezTo>
                    <a:pt x="511175" y="129116"/>
                    <a:pt x="496887" y="185737"/>
                    <a:pt x="499004" y="232304"/>
                  </a:cubicBezTo>
                  <a:cubicBezTo>
                    <a:pt x="501121" y="278871"/>
                    <a:pt x="517525" y="337079"/>
                    <a:pt x="514879" y="381529"/>
                  </a:cubicBezTo>
                  <a:cubicBezTo>
                    <a:pt x="512233" y="425979"/>
                    <a:pt x="494771" y="468842"/>
                    <a:pt x="483129" y="499004"/>
                  </a:cubicBezTo>
                  <a:cubicBezTo>
                    <a:pt x="471487" y="529166"/>
                    <a:pt x="483658" y="552450"/>
                    <a:pt x="445029" y="562504"/>
                  </a:cubicBezTo>
                  <a:cubicBezTo>
                    <a:pt x="406400" y="572558"/>
                    <a:pt x="316441" y="567266"/>
                    <a:pt x="251354" y="559329"/>
                  </a:cubicBezTo>
                  <a:cubicBezTo>
                    <a:pt x="186267" y="551392"/>
                    <a:pt x="96308" y="536046"/>
                    <a:pt x="54504" y="514879"/>
                  </a:cubicBezTo>
                  <a:cubicBezTo>
                    <a:pt x="12700" y="493712"/>
                    <a:pt x="0" y="474662"/>
                    <a:pt x="529" y="432329"/>
                  </a:cubicBezTo>
                  <a:cubicBezTo>
                    <a:pt x="1058" y="389996"/>
                    <a:pt x="34396" y="312737"/>
                    <a:pt x="57679" y="260879"/>
                  </a:cubicBezTo>
                  <a:cubicBezTo>
                    <a:pt x="80962" y="209021"/>
                    <a:pt x="122767" y="157691"/>
                    <a:pt x="140229" y="121179"/>
                  </a:cubicBezTo>
                  <a:cubicBezTo>
                    <a:pt x="157691" y="84667"/>
                    <a:pt x="156104" y="32808"/>
                    <a:pt x="181504" y="16404"/>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rot="16200000" flipH="1">
              <a:off x="993761" y="3206737"/>
              <a:ext cx="826056" cy="63764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61673" y="2466201"/>
              <a:ext cx="1624013" cy="646331"/>
            </a:xfrm>
            <a:prstGeom prst="rect">
              <a:avLst/>
            </a:prstGeom>
            <a:solidFill>
              <a:schemeClr val="bg1"/>
            </a:solidFill>
            <a:ln>
              <a:solidFill>
                <a:schemeClr val="tx1"/>
              </a:solidFill>
            </a:ln>
          </p:spPr>
          <p:txBody>
            <a:bodyPr wrap="square" rtlCol="0">
              <a:spAutoFit/>
            </a:bodyPr>
            <a:lstStyle/>
            <a:p>
              <a:r>
                <a:rPr lang="en-US" dirty="0" smtClean="0"/>
                <a:t>Intermediate cuneiform</a:t>
              </a:r>
              <a:endParaRPr lang="en-US" dirty="0"/>
            </a:p>
          </p:txBody>
        </p:sp>
      </p:grpSp>
      <p:grpSp>
        <p:nvGrpSpPr>
          <p:cNvPr id="46" name="Group 45"/>
          <p:cNvGrpSpPr/>
          <p:nvPr/>
        </p:nvGrpSpPr>
        <p:grpSpPr>
          <a:xfrm>
            <a:off x="1938338" y="2229148"/>
            <a:ext cx="1719262" cy="1982489"/>
            <a:chOff x="1938338" y="2533948"/>
            <a:chExt cx="1719262" cy="1982489"/>
          </a:xfrm>
        </p:grpSpPr>
        <p:sp>
          <p:nvSpPr>
            <p:cNvPr id="9" name="Freeform 8"/>
            <p:cNvSpPr/>
            <p:nvPr/>
          </p:nvSpPr>
          <p:spPr>
            <a:xfrm>
              <a:off x="1938338" y="3703637"/>
              <a:ext cx="509058" cy="812800"/>
            </a:xfrm>
            <a:custGeom>
              <a:avLst/>
              <a:gdLst>
                <a:gd name="connsiteX0" fmla="*/ 206375 w 509058"/>
                <a:gd name="connsiteY0" fmla="*/ 1588 h 812800"/>
                <a:gd name="connsiteX1" fmla="*/ 384175 w 509058"/>
                <a:gd name="connsiteY1" fmla="*/ 68263 h 812800"/>
                <a:gd name="connsiteX2" fmla="*/ 479425 w 509058"/>
                <a:gd name="connsiteY2" fmla="*/ 96838 h 812800"/>
                <a:gd name="connsiteX3" fmla="*/ 504825 w 509058"/>
                <a:gd name="connsiteY3" fmla="*/ 153988 h 812800"/>
                <a:gd name="connsiteX4" fmla="*/ 454025 w 509058"/>
                <a:gd name="connsiteY4" fmla="*/ 274638 h 812800"/>
                <a:gd name="connsiteX5" fmla="*/ 441325 w 509058"/>
                <a:gd name="connsiteY5" fmla="*/ 407988 h 812800"/>
                <a:gd name="connsiteX6" fmla="*/ 460375 w 509058"/>
                <a:gd name="connsiteY6" fmla="*/ 477838 h 812800"/>
                <a:gd name="connsiteX7" fmla="*/ 390525 w 509058"/>
                <a:gd name="connsiteY7" fmla="*/ 652463 h 812800"/>
                <a:gd name="connsiteX8" fmla="*/ 269875 w 509058"/>
                <a:gd name="connsiteY8" fmla="*/ 788988 h 812800"/>
                <a:gd name="connsiteX9" fmla="*/ 234950 w 509058"/>
                <a:gd name="connsiteY9" fmla="*/ 795338 h 812800"/>
                <a:gd name="connsiteX10" fmla="*/ 209550 w 509058"/>
                <a:gd name="connsiteY10" fmla="*/ 750888 h 812800"/>
                <a:gd name="connsiteX11" fmla="*/ 165100 w 509058"/>
                <a:gd name="connsiteY11" fmla="*/ 725488 h 812800"/>
                <a:gd name="connsiteX12" fmla="*/ 117475 w 509058"/>
                <a:gd name="connsiteY12" fmla="*/ 665163 h 812800"/>
                <a:gd name="connsiteX13" fmla="*/ 82550 w 509058"/>
                <a:gd name="connsiteY13" fmla="*/ 611188 h 812800"/>
                <a:gd name="connsiteX14" fmla="*/ 0 w 509058"/>
                <a:gd name="connsiteY14" fmla="*/ 560388 h 812800"/>
                <a:gd name="connsiteX15" fmla="*/ 82550 w 509058"/>
                <a:gd name="connsiteY15" fmla="*/ 534988 h 812800"/>
                <a:gd name="connsiteX16" fmla="*/ 120650 w 509058"/>
                <a:gd name="connsiteY16" fmla="*/ 420688 h 812800"/>
                <a:gd name="connsiteX17" fmla="*/ 142875 w 509058"/>
                <a:gd name="connsiteY17" fmla="*/ 236538 h 812800"/>
                <a:gd name="connsiteX18" fmla="*/ 136525 w 509058"/>
                <a:gd name="connsiteY18" fmla="*/ 134938 h 812800"/>
                <a:gd name="connsiteX19" fmla="*/ 155575 w 509058"/>
                <a:gd name="connsiteY19" fmla="*/ 58738 h 812800"/>
                <a:gd name="connsiteX20" fmla="*/ 206375 w 509058"/>
                <a:gd name="connsiteY20" fmla="*/ 1588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9058" h="812800">
                  <a:moveTo>
                    <a:pt x="206375" y="1588"/>
                  </a:moveTo>
                  <a:cubicBezTo>
                    <a:pt x="244475" y="3176"/>
                    <a:pt x="338667" y="52388"/>
                    <a:pt x="384175" y="68263"/>
                  </a:cubicBezTo>
                  <a:cubicBezTo>
                    <a:pt x="429683" y="84138"/>
                    <a:pt x="459317" y="82551"/>
                    <a:pt x="479425" y="96838"/>
                  </a:cubicBezTo>
                  <a:cubicBezTo>
                    <a:pt x="499533" y="111125"/>
                    <a:pt x="509058" y="124355"/>
                    <a:pt x="504825" y="153988"/>
                  </a:cubicBezTo>
                  <a:cubicBezTo>
                    <a:pt x="500592" y="183621"/>
                    <a:pt x="464608" y="232305"/>
                    <a:pt x="454025" y="274638"/>
                  </a:cubicBezTo>
                  <a:cubicBezTo>
                    <a:pt x="443442" y="316971"/>
                    <a:pt x="440267" y="374121"/>
                    <a:pt x="441325" y="407988"/>
                  </a:cubicBezTo>
                  <a:cubicBezTo>
                    <a:pt x="442383" y="441855"/>
                    <a:pt x="468842" y="437092"/>
                    <a:pt x="460375" y="477838"/>
                  </a:cubicBezTo>
                  <a:cubicBezTo>
                    <a:pt x="451908" y="518584"/>
                    <a:pt x="422275" y="600605"/>
                    <a:pt x="390525" y="652463"/>
                  </a:cubicBezTo>
                  <a:cubicBezTo>
                    <a:pt x="358775" y="704321"/>
                    <a:pt x="295804" y="765176"/>
                    <a:pt x="269875" y="788988"/>
                  </a:cubicBezTo>
                  <a:cubicBezTo>
                    <a:pt x="243946" y="812800"/>
                    <a:pt x="245004" y="801688"/>
                    <a:pt x="234950" y="795338"/>
                  </a:cubicBezTo>
                  <a:cubicBezTo>
                    <a:pt x="224896" y="788988"/>
                    <a:pt x="221192" y="762530"/>
                    <a:pt x="209550" y="750888"/>
                  </a:cubicBezTo>
                  <a:cubicBezTo>
                    <a:pt x="197908" y="739246"/>
                    <a:pt x="180446" y="739776"/>
                    <a:pt x="165100" y="725488"/>
                  </a:cubicBezTo>
                  <a:cubicBezTo>
                    <a:pt x="149754" y="711201"/>
                    <a:pt x="131233" y="684213"/>
                    <a:pt x="117475" y="665163"/>
                  </a:cubicBezTo>
                  <a:cubicBezTo>
                    <a:pt x="103717" y="646113"/>
                    <a:pt x="102129" y="628650"/>
                    <a:pt x="82550" y="611188"/>
                  </a:cubicBezTo>
                  <a:cubicBezTo>
                    <a:pt x="62971" y="593726"/>
                    <a:pt x="0" y="573088"/>
                    <a:pt x="0" y="560388"/>
                  </a:cubicBezTo>
                  <a:cubicBezTo>
                    <a:pt x="0" y="547688"/>
                    <a:pt x="62442" y="558271"/>
                    <a:pt x="82550" y="534988"/>
                  </a:cubicBezTo>
                  <a:cubicBezTo>
                    <a:pt x="102658" y="511705"/>
                    <a:pt x="110596" y="470430"/>
                    <a:pt x="120650" y="420688"/>
                  </a:cubicBezTo>
                  <a:cubicBezTo>
                    <a:pt x="130704" y="370946"/>
                    <a:pt x="140229" y="284163"/>
                    <a:pt x="142875" y="236538"/>
                  </a:cubicBezTo>
                  <a:cubicBezTo>
                    <a:pt x="145521" y="188913"/>
                    <a:pt x="134408" y="164571"/>
                    <a:pt x="136525" y="134938"/>
                  </a:cubicBezTo>
                  <a:cubicBezTo>
                    <a:pt x="138642" y="105305"/>
                    <a:pt x="144992" y="79376"/>
                    <a:pt x="155575" y="58738"/>
                  </a:cubicBezTo>
                  <a:cubicBezTo>
                    <a:pt x="166158" y="38101"/>
                    <a:pt x="168275" y="0"/>
                    <a:pt x="206375" y="1588"/>
                  </a:cubicBezTo>
                  <a:close/>
                </a:path>
              </a:pathLst>
            </a:custGeom>
            <a:solidFill>
              <a:srgbClr val="00009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rot="5400000">
              <a:off x="1863719" y="3526360"/>
              <a:ext cx="934521" cy="24235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247900" y="2533948"/>
              <a:ext cx="1409700" cy="646331"/>
            </a:xfrm>
            <a:prstGeom prst="rect">
              <a:avLst/>
            </a:prstGeom>
            <a:solidFill>
              <a:schemeClr val="bg1"/>
            </a:solidFill>
            <a:ln>
              <a:solidFill>
                <a:schemeClr val="tx1"/>
              </a:solidFill>
            </a:ln>
          </p:spPr>
          <p:txBody>
            <a:bodyPr wrap="square" rtlCol="0">
              <a:spAutoFit/>
            </a:bodyPr>
            <a:lstStyle/>
            <a:p>
              <a:r>
                <a:rPr lang="en-US" dirty="0" smtClean="0"/>
                <a:t>Lateral cuneiform</a:t>
              </a:r>
              <a:endParaRPr lang="en-US" dirty="0"/>
            </a:p>
          </p:txBody>
        </p:sp>
      </p:grpSp>
      <p:sp>
        <p:nvSpPr>
          <p:cNvPr id="42" name="TextBox 41"/>
          <p:cNvSpPr txBox="1"/>
          <p:nvPr/>
        </p:nvSpPr>
        <p:spPr>
          <a:xfrm>
            <a:off x="4038600" y="1219200"/>
            <a:ext cx="4800600" cy="5355313"/>
          </a:xfrm>
          <a:prstGeom prst="rect">
            <a:avLst/>
          </a:prstGeom>
          <a:noFill/>
        </p:spPr>
        <p:txBody>
          <a:bodyPr wrap="square" rtlCol="0">
            <a:spAutoFit/>
          </a:bodyPr>
          <a:lstStyle/>
          <a:p>
            <a:r>
              <a:rPr lang="en-US" dirty="0" smtClean="0"/>
              <a:t>The tarsus of the foot includes seven bones: the </a:t>
            </a:r>
            <a:r>
              <a:rPr lang="en-US" b="1" dirty="0" smtClean="0">
                <a:solidFill>
                  <a:srgbClr val="F424D2"/>
                </a:solidFill>
              </a:rPr>
              <a:t>talus</a:t>
            </a:r>
            <a:r>
              <a:rPr lang="en-US" dirty="0" smtClean="0"/>
              <a:t>, </a:t>
            </a:r>
            <a:r>
              <a:rPr lang="en-US" b="1" dirty="0" err="1" smtClean="0">
                <a:solidFill>
                  <a:srgbClr val="FF6600"/>
                </a:solidFill>
              </a:rPr>
              <a:t>calcaneus</a:t>
            </a:r>
            <a:r>
              <a:rPr lang="en-US" dirty="0" smtClean="0"/>
              <a:t>, </a:t>
            </a:r>
            <a:r>
              <a:rPr lang="en-US" b="1" dirty="0" err="1" smtClean="0">
                <a:solidFill>
                  <a:schemeClr val="accent1">
                    <a:lumMod val="75000"/>
                  </a:schemeClr>
                </a:solidFill>
              </a:rPr>
              <a:t>cuboid</a:t>
            </a:r>
            <a:r>
              <a:rPr lang="en-US" dirty="0" smtClean="0"/>
              <a:t>, </a:t>
            </a:r>
            <a:r>
              <a:rPr lang="en-US" b="1" dirty="0" err="1" smtClean="0">
                <a:solidFill>
                  <a:srgbClr val="C8CD00"/>
                </a:solidFill>
              </a:rPr>
              <a:t>navicular</a:t>
            </a:r>
            <a:r>
              <a:rPr lang="en-US" dirty="0" smtClean="0">
                <a:solidFill>
                  <a:srgbClr val="C8CD00"/>
                </a:solidFill>
              </a:rPr>
              <a:t> </a:t>
            </a:r>
            <a:r>
              <a:rPr lang="en-US" dirty="0" smtClean="0"/>
              <a:t>and three </a:t>
            </a:r>
            <a:r>
              <a:rPr lang="en-US" b="1" dirty="0" smtClean="0"/>
              <a:t>cuneiforms</a:t>
            </a:r>
            <a:r>
              <a:rPr lang="en-US" dirty="0" smtClean="0"/>
              <a:t> (</a:t>
            </a:r>
            <a:r>
              <a:rPr lang="en-US" b="1" dirty="0" smtClean="0">
                <a:solidFill>
                  <a:schemeClr val="accent4">
                    <a:lumMod val="75000"/>
                  </a:schemeClr>
                </a:solidFill>
              </a:rPr>
              <a:t>lateral</a:t>
            </a:r>
            <a:r>
              <a:rPr lang="en-US" dirty="0" smtClean="0"/>
              <a:t>, </a:t>
            </a:r>
            <a:r>
              <a:rPr lang="en-US" b="1" dirty="0" smtClean="0">
                <a:solidFill>
                  <a:schemeClr val="accent3">
                    <a:lumMod val="50000"/>
                  </a:schemeClr>
                </a:solidFill>
              </a:rPr>
              <a:t>intermediate</a:t>
            </a:r>
            <a:r>
              <a:rPr lang="en-US" dirty="0" smtClean="0"/>
              <a:t> and </a:t>
            </a:r>
            <a:r>
              <a:rPr lang="en-US" b="1" dirty="0" smtClean="0">
                <a:solidFill>
                  <a:srgbClr val="EE0000"/>
                </a:solidFill>
              </a:rPr>
              <a:t>medial</a:t>
            </a:r>
            <a:r>
              <a:rPr lang="en-US" dirty="0" smtClean="0"/>
              <a:t>). </a:t>
            </a:r>
          </a:p>
          <a:p>
            <a:endParaRPr lang="en-US" dirty="0" smtClean="0"/>
          </a:p>
          <a:p>
            <a:r>
              <a:rPr lang="en-US" dirty="0" smtClean="0"/>
              <a:t>The </a:t>
            </a:r>
            <a:r>
              <a:rPr lang="en-US" b="1" dirty="0" smtClean="0"/>
              <a:t>talus</a:t>
            </a:r>
            <a:r>
              <a:rPr lang="en-US" dirty="0" smtClean="0"/>
              <a:t> is the bone in which articulates with the tibia and fibula, forming the ankle joint.  The </a:t>
            </a:r>
            <a:r>
              <a:rPr lang="en-US" b="1" dirty="0" smtClean="0"/>
              <a:t>talus </a:t>
            </a:r>
            <a:r>
              <a:rPr lang="en-US" dirty="0" smtClean="0"/>
              <a:t>receives all the wait of the body and disperses it to the other bones of the foot through multiple joints in the foot.  </a:t>
            </a:r>
          </a:p>
          <a:p>
            <a:endParaRPr lang="en-US" dirty="0" smtClean="0"/>
          </a:p>
          <a:p>
            <a:r>
              <a:rPr lang="en-US" dirty="0" smtClean="0"/>
              <a:t>The </a:t>
            </a:r>
            <a:r>
              <a:rPr lang="en-US" b="1" dirty="0" err="1" smtClean="0"/>
              <a:t>calcaneus</a:t>
            </a:r>
            <a:r>
              <a:rPr lang="en-US" dirty="0" smtClean="0"/>
              <a:t> forms the heel of the foot and is the first to hit the ground when walking.  It articulates with the </a:t>
            </a:r>
            <a:r>
              <a:rPr lang="en-US" b="1" dirty="0" smtClean="0"/>
              <a:t>talus </a:t>
            </a:r>
            <a:r>
              <a:rPr lang="en-US" dirty="0" smtClean="0"/>
              <a:t>and </a:t>
            </a:r>
            <a:r>
              <a:rPr lang="en-US" b="1" dirty="0" err="1" smtClean="0"/>
              <a:t>cuboid</a:t>
            </a:r>
            <a:r>
              <a:rPr lang="en-US" dirty="0" smtClean="0"/>
              <a:t>. </a:t>
            </a:r>
          </a:p>
          <a:p>
            <a:endParaRPr lang="en-US" dirty="0" smtClean="0"/>
          </a:p>
          <a:p>
            <a:r>
              <a:rPr lang="en-US" dirty="0" smtClean="0"/>
              <a:t>The </a:t>
            </a:r>
            <a:r>
              <a:rPr lang="en-US" b="1" dirty="0" err="1" smtClean="0"/>
              <a:t>navicular</a:t>
            </a:r>
            <a:r>
              <a:rPr lang="en-US" b="1" dirty="0" smtClean="0"/>
              <a:t> </a:t>
            </a:r>
            <a:r>
              <a:rPr lang="en-US" dirty="0" smtClean="0"/>
              <a:t>articulates with the </a:t>
            </a:r>
            <a:r>
              <a:rPr lang="en-US" b="1" dirty="0" smtClean="0"/>
              <a:t>three </a:t>
            </a:r>
            <a:r>
              <a:rPr lang="en-US" b="1" dirty="0" err="1" smtClean="0"/>
              <a:t>cuniform</a:t>
            </a:r>
            <a:r>
              <a:rPr lang="en-US" b="1" dirty="0" smtClean="0"/>
              <a:t> bones</a:t>
            </a:r>
            <a:r>
              <a:rPr lang="en-US" dirty="0" smtClean="0"/>
              <a:t> and the talus.  It is named </a:t>
            </a:r>
            <a:r>
              <a:rPr lang="en-US" i="1" dirty="0" err="1" smtClean="0"/>
              <a:t>navicular</a:t>
            </a:r>
            <a:r>
              <a:rPr lang="en-US" dirty="0" smtClean="0"/>
              <a:t> because of its resemblance to a small boat.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20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20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20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20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20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up)">
                                      <p:cBhvr>
                                        <p:cTn id="37" dur="20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2" name="Picture 21" descr="Fig._26.2_A(2).jpg"/>
          <p:cNvPicPr>
            <a:picLocks noChangeAspect="1"/>
          </p:cNvPicPr>
          <p:nvPr/>
        </p:nvPicPr>
        <p:blipFill>
          <a:blip r:embed="rId2"/>
          <a:srcRect l="32222" r="34445" b="3333"/>
          <a:stretch>
            <a:fillRect/>
          </a:stretch>
        </p:blipFill>
        <p:spPr>
          <a:xfrm>
            <a:off x="693208" y="442959"/>
            <a:ext cx="2286000" cy="6629400"/>
          </a:xfrm>
          <a:prstGeom prst="rect">
            <a:avLst/>
          </a:prstGeom>
        </p:spPr>
      </p:pic>
      <p:sp>
        <p:nvSpPr>
          <p:cNvPr id="5" name="Title 4"/>
          <p:cNvSpPr txBox="1">
            <a:spLocks/>
          </p:cNvSpPr>
          <p:nvPr/>
        </p:nvSpPr>
        <p:spPr>
          <a:xfrm>
            <a:off x="2514600" y="0"/>
            <a:ext cx="6629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Bones of the Foot: </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Metatarsus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6" name="Freeform 15"/>
          <p:cNvSpPr/>
          <p:nvPr/>
        </p:nvSpPr>
        <p:spPr>
          <a:xfrm>
            <a:off x="717550" y="1721908"/>
            <a:ext cx="2255308" cy="2926292"/>
          </a:xfrm>
          <a:custGeom>
            <a:avLst/>
            <a:gdLst>
              <a:gd name="connsiteX0" fmla="*/ 2012950 w 2255308"/>
              <a:gd name="connsiteY0" fmla="*/ 2856442 h 2926292"/>
              <a:gd name="connsiteX1" fmla="*/ 2108200 w 2255308"/>
              <a:gd name="connsiteY1" fmla="*/ 2913592 h 2926292"/>
              <a:gd name="connsiteX2" fmla="*/ 2222500 w 2255308"/>
              <a:gd name="connsiteY2" fmla="*/ 2780242 h 2926292"/>
              <a:gd name="connsiteX3" fmla="*/ 2247900 w 2255308"/>
              <a:gd name="connsiteY3" fmla="*/ 2608792 h 2926292"/>
              <a:gd name="connsiteX4" fmla="*/ 2178050 w 2255308"/>
              <a:gd name="connsiteY4" fmla="*/ 2361142 h 2926292"/>
              <a:gd name="connsiteX5" fmla="*/ 2108200 w 2255308"/>
              <a:gd name="connsiteY5" fmla="*/ 2094442 h 2926292"/>
              <a:gd name="connsiteX6" fmla="*/ 2082800 w 2255308"/>
              <a:gd name="connsiteY6" fmla="*/ 1643592 h 2926292"/>
              <a:gd name="connsiteX7" fmla="*/ 2101850 w 2255308"/>
              <a:gd name="connsiteY7" fmla="*/ 1122892 h 2926292"/>
              <a:gd name="connsiteX8" fmla="*/ 2190750 w 2255308"/>
              <a:gd name="connsiteY8" fmla="*/ 1021292 h 2926292"/>
              <a:gd name="connsiteX9" fmla="*/ 2197100 w 2255308"/>
              <a:gd name="connsiteY9" fmla="*/ 881592 h 2926292"/>
              <a:gd name="connsiteX10" fmla="*/ 2209800 w 2255308"/>
              <a:gd name="connsiteY10" fmla="*/ 799042 h 2926292"/>
              <a:gd name="connsiteX11" fmla="*/ 2152650 w 2255308"/>
              <a:gd name="connsiteY11" fmla="*/ 697442 h 2926292"/>
              <a:gd name="connsiteX12" fmla="*/ 1955800 w 2255308"/>
              <a:gd name="connsiteY12" fmla="*/ 652992 h 2926292"/>
              <a:gd name="connsiteX13" fmla="*/ 1873250 w 2255308"/>
              <a:gd name="connsiteY13" fmla="*/ 729192 h 2926292"/>
              <a:gd name="connsiteX14" fmla="*/ 1797050 w 2255308"/>
              <a:gd name="connsiteY14" fmla="*/ 856192 h 2926292"/>
              <a:gd name="connsiteX15" fmla="*/ 1866900 w 2255308"/>
              <a:gd name="connsiteY15" fmla="*/ 989542 h 2926292"/>
              <a:gd name="connsiteX16" fmla="*/ 1892300 w 2255308"/>
              <a:gd name="connsiteY16" fmla="*/ 1205442 h 2926292"/>
              <a:gd name="connsiteX17" fmla="*/ 1835150 w 2255308"/>
              <a:gd name="connsiteY17" fmla="*/ 1535642 h 2926292"/>
              <a:gd name="connsiteX18" fmla="*/ 1835150 w 2255308"/>
              <a:gd name="connsiteY18" fmla="*/ 1599142 h 2926292"/>
              <a:gd name="connsiteX19" fmla="*/ 1797050 w 2255308"/>
              <a:gd name="connsiteY19" fmla="*/ 1268942 h 2926292"/>
              <a:gd name="connsiteX20" fmla="*/ 1752600 w 2255308"/>
              <a:gd name="connsiteY20" fmla="*/ 957792 h 2926292"/>
              <a:gd name="connsiteX21" fmla="*/ 1758950 w 2255308"/>
              <a:gd name="connsiteY21" fmla="*/ 722842 h 2926292"/>
              <a:gd name="connsiteX22" fmla="*/ 1822450 w 2255308"/>
              <a:gd name="connsiteY22" fmla="*/ 602192 h 2926292"/>
              <a:gd name="connsiteX23" fmla="*/ 1778000 w 2255308"/>
              <a:gd name="connsiteY23" fmla="*/ 525992 h 2926292"/>
              <a:gd name="connsiteX24" fmla="*/ 1784350 w 2255308"/>
              <a:gd name="connsiteY24" fmla="*/ 468842 h 2926292"/>
              <a:gd name="connsiteX25" fmla="*/ 1739900 w 2255308"/>
              <a:gd name="connsiteY25" fmla="*/ 386292 h 2926292"/>
              <a:gd name="connsiteX26" fmla="*/ 1619250 w 2255308"/>
              <a:gd name="connsiteY26" fmla="*/ 341842 h 2926292"/>
              <a:gd name="connsiteX27" fmla="*/ 1498600 w 2255308"/>
              <a:gd name="connsiteY27" fmla="*/ 411692 h 2926292"/>
              <a:gd name="connsiteX28" fmla="*/ 1447800 w 2255308"/>
              <a:gd name="connsiteY28" fmla="*/ 551392 h 2926292"/>
              <a:gd name="connsiteX29" fmla="*/ 1485900 w 2255308"/>
              <a:gd name="connsiteY29" fmla="*/ 691092 h 2926292"/>
              <a:gd name="connsiteX30" fmla="*/ 1524000 w 2255308"/>
              <a:gd name="connsiteY30" fmla="*/ 767292 h 2926292"/>
              <a:gd name="connsiteX31" fmla="*/ 1593850 w 2255308"/>
              <a:gd name="connsiteY31" fmla="*/ 1351492 h 2926292"/>
              <a:gd name="connsiteX32" fmla="*/ 1587500 w 2255308"/>
              <a:gd name="connsiteY32" fmla="*/ 1688042 h 2926292"/>
              <a:gd name="connsiteX33" fmla="*/ 1536700 w 2255308"/>
              <a:gd name="connsiteY33" fmla="*/ 1541992 h 2926292"/>
              <a:gd name="connsiteX34" fmla="*/ 1466850 w 2255308"/>
              <a:gd name="connsiteY34" fmla="*/ 1262592 h 2926292"/>
              <a:gd name="connsiteX35" fmla="*/ 1409700 w 2255308"/>
              <a:gd name="connsiteY35" fmla="*/ 868892 h 2926292"/>
              <a:gd name="connsiteX36" fmla="*/ 1377950 w 2255308"/>
              <a:gd name="connsiteY36" fmla="*/ 621242 h 2926292"/>
              <a:gd name="connsiteX37" fmla="*/ 1435100 w 2255308"/>
              <a:gd name="connsiteY37" fmla="*/ 430742 h 2926292"/>
              <a:gd name="connsiteX38" fmla="*/ 1422400 w 2255308"/>
              <a:gd name="connsiteY38" fmla="*/ 329142 h 2926292"/>
              <a:gd name="connsiteX39" fmla="*/ 1454150 w 2255308"/>
              <a:gd name="connsiteY39" fmla="*/ 214842 h 2926292"/>
              <a:gd name="connsiteX40" fmla="*/ 1384300 w 2255308"/>
              <a:gd name="connsiteY40" fmla="*/ 144992 h 2926292"/>
              <a:gd name="connsiteX41" fmla="*/ 1174750 w 2255308"/>
              <a:gd name="connsiteY41" fmla="*/ 151342 h 2926292"/>
              <a:gd name="connsiteX42" fmla="*/ 1123950 w 2255308"/>
              <a:gd name="connsiteY42" fmla="*/ 259292 h 2926292"/>
              <a:gd name="connsiteX43" fmla="*/ 1098550 w 2255308"/>
              <a:gd name="connsiteY43" fmla="*/ 424392 h 2926292"/>
              <a:gd name="connsiteX44" fmla="*/ 1174750 w 2255308"/>
              <a:gd name="connsiteY44" fmla="*/ 513292 h 2926292"/>
              <a:gd name="connsiteX45" fmla="*/ 1187450 w 2255308"/>
              <a:gd name="connsiteY45" fmla="*/ 849842 h 2926292"/>
              <a:gd name="connsiteX46" fmla="*/ 1244600 w 2255308"/>
              <a:gd name="connsiteY46" fmla="*/ 1389592 h 2926292"/>
              <a:gd name="connsiteX47" fmla="*/ 1238250 w 2255308"/>
              <a:gd name="connsiteY47" fmla="*/ 1643592 h 2926292"/>
              <a:gd name="connsiteX48" fmla="*/ 1130300 w 2255308"/>
              <a:gd name="connsiteY48" fmla="*/ 1351492 h 2926292"/>
              <a:gd name="connsiteX49" fmla="*/ 1073150 w 2255308"/>
              <a:gd name="connsiteY49" fmla="*/ 970492 h 2926292"/>
              <a:gd name="connsiteX50" fmla="*/ 1009650 w 2255308"/>
              <a:gd name="connsiteY50" fmla="*/ 570442 h 2926292"/>
              <a:gd name="connsiteX51" fmla="*/ 1041400 w 2255308"/>
              <a:gd name="connsiteY51" fmla="*/ 373592 h 2926292"/>
              <a:gd name="connsiteX52" fmla="*/ 1079500 w 2255308"/>
              <a:gd name="connsiteY52" fmla="*/ 252942 h 2926292"/>
              <a:gd name="connsiteX53" fmla="*/ 1035050 w 2255308"/>
              <a:gd name="connsiteY53" fmla="*/ 183092 h 2926292"/>
              <a:gd name="connsiteX54" fmla="*/ 1041400 w 2255308"/>
              <a:gd name="connsiteY54" fmla="*/ 81492 h 2926292"/>
              <a:gd name="connsiteX55" fmla="*/ 914400 w 2255308"/>
              <a:gd name="connsiteY55" fmla="*/ 5292 h 2926292"/>
              <a:gd name="connsiteX56" fmla="*/ 704850 w 2255308"/>
              <a:gd name="connsiteY56" fmla="*/ 49742 h 2926292"/>
              <a:gd name="connsiteX57" fmla="*/ 679450 w 2255308"/>
              <a:gd name="connsiteY57" fmla="*/ 157692 h 2926292"/>
              <a:gd name="connsiteX58" fmla="*/ 692150 w 2255308"/>
              <a:gd name="connsiteY58" fmla="*/ 246592 h 2926292"/>
              <a:gd name="connsiteX59" fmla="*/ 704850 w 2255308"/>
              <a:gd name="connsiteY59" fmla="*/ 392642 h 2926292"/>
              <a:gd name="connsiteX60" fmla="*/ 768350 w 2255308"/>
              <a:gd name="connsiteY60" fmla="*/ 475192 h 2926292"/>
              <a:gd name="connsiteX61" fmla="*/ 831850 w 2255308"/>
              <a:gd name="connsiteY61" fmla="*/ 926042 h 2926292"/>
              <a:gd name="connsiteX62" fmla="*/ 914400 w 2255308"/>
              <a:gd name="connsiteY62" fmla="*/ 1472142 h 2926292"/>
              <a:gd name="connsiteX63" fmla="*/ 920750 w 2255308"/>
              <a:gd name="connsiteY63" fmla="*/ 1662642 h 2926292"/>
              <a:gd name="connsiteX64" fmla="*/ 901700 w 2255308"/>
              <a:gd name="connsiteY64" fmla="*/ 1732492 h 2926292"/>
              <a:gd name="connsiteX65" fmla="*/ 819150 w 2255308"/>
              <a:gd name="connsiteY65" fmla="*/ 1554692 h 2926292"/>
              <a:gd name="connsiteX66" fmla="*/ 730250 w 2255308"/>
              <a:gd name="connsiteY66" fmla="*/ 1370542 h 2926292"/>
              <a:gd name="connsiteX67" fmla="*/ 647700 w 2255308"/>
              <a:gd name="connsiteY67" fmla="*/ 1122892 h 2926292"/>
              <a:gd name="connsiteX68" fmla="*/ 584200 w 2255308"/>
              <a:gd name="connsiteY68" fmla="*/ 773642 h 2926292"/>
              <a:gd name="connsiteX69" fmla="*/ 603250 w 2255308"/>
              <a:gd name="connsiteY69" fmla="*/ 665692 h 2926292"/>
              <a:gd name="connsiteX70" fmla="*/ 685800 w 2255308"/>
              <a:gd name="connsiteY70" fmla="*/ 602192 h 2926292"/>
              <a:gd name="connsiteX71" fmla="*/ 635000 w 2255308"/>
              <a:gd name="connsiteY71" fmla="*/ 462492 h 2926292"/>
              <a:gd name="connsiteX72" fmla="*/ 571500 w 2255308"/>
              <a:gd name="connsiteY72" fmla="*/ 316442 h 2926292"/>
              <a:gd name="connsiteX73" fmla="*/ 571500 w 2255308"/>
              <a:gd name="connsiteY73" fmla="*/ 202142 h 2926292"/>
              <a:gd name="connsiteX74" fmla="*/ 476250 w 2255308"/>
              <a:gd name="connsiteY74" fmla="*/ 170392 h 2926292"/>
              <a:gd name="connsiteX75" fmla="*/ 304800 w 2255308"/>
              <a:gd name="connsiteY75" fmla="*/ 144992 h 2926292"/>
              <a:gd name="connsiteX76" fmla="*/ 63500 w 2255308"/>
              <a:gd name="connsiteY76" fmla="*/ 195792 h 2926292"/>
              <a:gd name="connsiteX77" fmla="*/ 0 w 2255308"/>
              <a:gd name="connsiteY77" fmla="*/ 310092 h 2926292"/>
              <a:gd name="connsiteX78" fmla="*/ 63500 w 2255308"/>
              <a:gd name="connsiteY78" fmla="*/ 557742 h 2926292"/>
              <a:gd name="connsiteX79" fmla="*/ 158750 w 2255308"/>
              <a:gd name="connsiteY79" fmla="*/ 932392 h 2926292"/>
              <a:gd name="connsiteX80" fmla="*/ 279400 w 2255308"/>
              <a:gd name="connsiteY80" fmla="*/ 1529292 h 2926292"/>
              <a:gd name="connsiteX81" fmla="*/ 285750 w 2255308"/>
              <a:gd name="connsiteY81" fmla="*/ 1776942 h 2926292"/>
              <a:gd name="connsiteX82" fmla="*/ 361950 w 2255308"/>
              <a:gd name="connsiteY82" fmla="*/ 1910292 h 2926292"/>
              <a:gd name="connsiteX83" fmla="*/ 393700 w 2255308"/>
              <a:gd name="connsiteY83" fmla="*/ 1872192 h 2926292"/>
              <a:gd name="connsiteX84" fmla="*/ 546100 w 2255308"/>
              <a:gd name="connsiteY84" fmla="*/ 1808692 h 2926292"/>
              <a:gd name="connsiteX85" fmla="*/ 736600 w 2255308"/>
              <a:gd name="connsiteY85" fmla="*/ 1700742 h 2926292"/>
              <a:gd name="connsiteX86" fmla="*/ 863600 w 2255308"/>
              <a:gd name="connsiteY86" fmla="*/ 1713442 h 2926292"/>
              <a:gd name="connsiteX87" fmla="*/ 889000 w 2255308"/>
              <a:gd name="connsiteY87" fmla="*/ 1770592 h 2926292"/>
              <a:gd name="connsiteX88" fmla="*/ 914400 w 2255308"/>
              <a:gd name="connsiteY88" fmla="*/ 1916642 h 2926292"/>
              <a:gd name="connsiteX89" fmla="*/ 939800 w 2255308"/>
              <a:gd name="connsiteY89" fmla="*/ 1992842 h 2926292"/>
              <a:gd name="connsiteX90" fmla="*/ 990600 w 2255308"/>
              <a:gd name="connsiteY90" fmla="*/ 1954742 h 2926292"/>
              <a:gd name="connsiteX91" fmla="*/ 1181100 w 2255308"/>
              <a:gd name="connsiteY91" fmla="*/ 1992842 h 2926292"/>
              <a:gd name="connsiteX92" fmla="*/ 1314450 w 2255308"/>
              <a:gd name="connsiteY92" fmla="*/ 2037292 h 2926292"/>
              <a:gd name="connsiteX93" fmla="*/ 1320800 w 2255308"/>
              <a:gd name="connsiteY93" fmla="*/ 2062692 h 2926292"/>
              <a:gd name="connsiteX94" fmla="*/ 1377950 w 2255308"/>
              <a:gd name="connsiteY94" fmla="*/ 1980142 h 2926292"/>
              <a:gd name="connsiteX95" fmla="*/ 1473200 w 2255308"/>
              <a:gd name="connsiteY95" fmla="*/ 1973792 h 2926292"/>
              <a:gd name="connsiteX96" fmla="*/ 1593850 w 2255308"/>
              <a:gd name="connsiteY96" fmla="*/ 2043642 h 2926292"/>
              <a:gd name="connsiteX97" fmla="*/ 1708150 w 2255308"/>
              <a:gd name="connsiteY97" fmla="*/ 2069042 h 2926292"/>
              <a:gd name="connsiteX98" fmla="*/ 1657350 w 2255308"/>
              <a:gd name="connsiteY98" fmla="*/ 2284942 h 2926292"/>
              <a:gd name="connsiteX99" fmla="*/ 1771650 w 2255308"/>
              <a:gd name="connsiteY99" fmla="*/ 2291292 h 2926292"/>
              <a:gd name="connsiteX100" fmla="*/ 1930400 w 2255308"/>
              <a:gd name="connsiteY100" fmla="*/ 2348442 h 2926292"/>
              <a:gd name="connsiteX101" fmla="*/ 1974850 w 2255308"/>
              <a:gd name="connsiteY101" fmla="*/ 2437342 h 2926292"/>
              <a:gd name="connsiteX102" fmla="*/ 2025650 w 2255308"/>
              <a:gd name="connsiteY102" fmla="*/ 2596092 h 2926292"/>
              <a:gd name="connsiteX103" fmla="*/ 2057400 w 2255308"/>
              <a:gd name="connsiteY103" fmla="*/ 2754842 h 2926292"/>
              <a:gd name="connsiteX104" fmla="*/ 2012950 w 2255308"/>
              <a:gd name="connsiteY104" fmla="*/ 2856442 h 292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255308" h="2926292">
                <a:moveTo>
                  <a:pt x="2012950" y="2856442"/>
                </a:moveTo>
                <a:cubicBezTo>
                  <a:pt x="2021417" y="2882900"/>
                  <a:pt x="2073275" y="2926292"/>
                  <a:pt x="2108200" y="2913592"/>
                </a:cubicBezTo>
                <a:cubicBezTo>
                  <a:pt x="2143125" y="2900892"/>
                  <a:pt x="2199217" y="2831042"/>
                  <a:pt x="2222500" y="2780242"/>
                </a:cubicBezTo>
                <a:cubicBezTo>
                  <a:pt x="2245783" y="2729442"/>
                  <a:pt x="2255308" y="2678642"/>
                  <a:pt x="2247900" y="2608792"/>
                </a:cubicBezTo>
                <a:cubicBezTo>
                  <a:pt x="2240492" y="2538942"/>
                  <a:pt x="2201333" y="2446867"/>
                  <a:pt x="2178050" y="2361142"/>
                </a:cubicBezTo>
                <a:cubicBezTo>
                  <a:pt x="2154767" y="2275417"/>
                  <a:pt x="2124075" y="2214034"/>
                  <a:pt x="2108200" y="2094442"/>
                </a:cubicBezTo>
                <a:cubicBezTo>
                  <a:pt x="2092325" y="1974850"/>
                  <a:pt x="2083858" y="1805517"/>
                  <a:pt x="2082800" y="1643592"/>
                </a:cubicBezTo>
                <a:cubicBezTo>
                  <a:pt x="2081742" y="1481667"/>
                  <a:pt x="2083858" y="1226609"/>
                  <a:pt x="2101850" y="1122892"/>
                </a:cubicBezTo>
                <a:cubicBezTo>
                  <a:pt x="2119842" y="1019175"/>
                  <a:pt x="2174875" y="1061509"/>
                  <a:pt x="2190750" y="1021292"/>
                </a:cubicBezTo>
                <a:cubicBezTo>
                  <a:pt x="2206625" y="981075"/>
                  <a:pt x="2193925" y="918634"/>
                  <a:pt x="2197100" y="881592"/>
                </a:cubicBezTo>
                <a:cubicBezTo>
                  <a:pt x="2200275" y="844550"/>
                  <a:pt x="2217208" y="829734"/>
                  <a:pt x="2209800" y="799042"/>
                </a:cubicBezTo>
                <a:cubicBezTo>
                  <a:pt x="2202392" y="768350"/>
                  <a:pt x="2194983" y="721784"/>
                  <a:pt x="2152650" y="697442"/>
                </a:cubicBezTo>
                <a:cubicBezTo>
                  <a:pt x="2110317" y="673100"/>
                  <a:pt x="2002367" y="647700"/>
                  <a:pt x="1955800" y="652992"/>
                </a:cubicBezTo>
                <a:cubicBezTo>
                  <a:pt x="1909233" y="658284"/>
                  <a:pt x="1899708" y="695325"/>
                  <a:pt x="1873250" y="729192"/>
                </a:cubicBezTo>
                <a:cubicBezTo>
                  <a:pt x="1846792" y="763059"/>
                  <a:pt x="1798108" y="812800"/>
                  <a:pt x="1797050" y="856192"/>
                </a:cubicBezTo>
                <a:cubicBezTo>
                  <a:pt x="1795992" y="899584"/>
                  <a:pt x="1851025" y="931334"/>
                  <a:pt x="1866900" y="989542"/>
                </a:cubicBezTo>
                <a:cubicBezTo>
                  <a:pt x="1882775" y="1047750"/>
                  <a:pt x="1897592" y="1114425"/>
                  <a:pt x="1892300" y="1205442"/>
                </a:cubicBezTo>
                <a:cubicBezTo>
                  <a:pt x="1887008" y="1296459"/>
                  <a:pt x="1844675" y="1470025"/>
                  <a:pt x="1835150" y="1535642"/>
                </a:cubicBezTo>
                <a:cubicBezTo>
                  <a:pt x="1825625" y="1601259"/>
                  <a:pt x="1841500" y="1643592"/>
                  <a:pt x="1835150" y="1599142"/>
                </a:cubicBezTo>
                <a:cubicBezTo>
                  <a:pt x="1828800" y="1554692"/>
                  <a:pt x="1810808" y="1375834"/>
                  <a:pt x="1797050" y="1268942"/>
                </a:cubicBezTo>
                <a:cubicBezTo>
                  <a:pt x="1783292" y="1162050"/>
                  <a:pt x="1758950" y="1048809"/>
                  <a:pt x="1752600" y="957792"/>
                </a:cubicBezTo>
                <a:cubicBezTo>
                  <a:pt x="1746250" y="866775"/>
                  <a:pt x="1747308" y="782109"/>
                  <a:pt x="1758950" y="722842"/>
                </a:cubicBezTo>
                <a:cubicBezTo>
                  <a:pt x="1770592" y="663575"/>
                  <a:pt x="1819275" y="635000"/>
                  <a:pt x="1822450" y="602192"/>
                </a:cubicBezTo>
                <a:cubicBezTo>
                  <a:pt x="1825625" y="569384"/>
                  <a:pt x="1784350" y="548217"/>
                  <a:pt x="1778000" y="525992"/>
                </a:cubicBezTo>
                <a:cubicBezTo>
                  <a:pt x="1771650" y="503767"/>
                  <a:pt x="1790700" y="492125"/>
                  <a:pt x="1784350" y="468842"/>
                </a:cubicBezTo>
                <a:cubicBezTo>
                  <a:pt x="1778000" y="445559"/>
                  <a:pt x="1767417" y="407459"/>
                  <a:pt x="1739900" y="386292"/>
                </a:cubicBezTo>
                <a:cubicBezTo>
                  <a:pt x="1712383" y="365125"/>
                  <a:pt x="1659467" y="337609"/>
                  <a:pt x="1619250" y="341842"/>
                </a:cubicBezTo>
                <a:cubicBezTo>
                  <a:pt x="1579033" y="346075"/>
                  <a:pt x="1527175" y="376767"/>
                  <a:pt x="1498600" y="411692"/>
                </a:cubicBezTo>
                <a:cubicBezTo>
                  <a:pt x="1470025" y="446617"/>
                  <a:pt x="1449917" y="504825"/>
                  <a:pt x="1447800" y="551392"/>
                </a:cubicBezTo>
                <a:cubicBezTo>
                  <a:pt x="1445683" y="597959"/>
                  <a:pt x="1473200" y="655109"/>
                  <a:pt x="1485900" y="691092"/>
                </a:cubicBezTo>
                <a:cubicBezTo>
                  <a:pt x="1498600" y="727075"/>
                  <a:pt x="1506008" y="657226"/>
                  <a:pt x="1524000" y="767292"/>
                </a:cubicBezTo>
                <a:cubicBezTo>
                  <a:pt x="1541992" y="877358"/>
                  <a:pt x="1583267" y="1198034"/>
                  <a:pt x="1593850" y="1351492"/>
                </a:cubicBezTo>
                <a:cubicBezTo>
                  <a:pt x="1604433" y="1504950"/>
                  <a:pt x="1597025" y="1656292"/>
                  <a:pt x="1587500" y="1688042"/>
                </a:cubicBezTo>
                <a:cubicBezTo>
                  <a:pt x="1577975" y="1719792"/>
                  <a:pt x="1556808" y="1612900"/>
                  <a:pt x="1536700" y="1541992"/>
                </a:cubicBezTo>
                <a:cubicBezTo>
                  <a:pt x="1516592" y="1471084"/>
                  <a:pt x="1488017" y="1374775"/>
                  <a:pt x="1466850" y="1262592"/>
                </a:cubicBezTo>
                <a:cubicBezTo>
                  <a:pt x="1445683" y="1150409"/>
                  <a:pt x="1424517" y="975784"/>
                  <a:pt x="1409700" y="868892"/>
                </a:cubicBezTo>
                <a:cubicBezTo>
                  <a:pt x="1394883" y="762000"/>
                  <a:pt x="1373717" y="694267"/>
                  <a:pt x="1377950" y="621242"/>
                </a:cubicBezTo>
                <a:cubicBezTo>
                  <a:pt x="1382183" y="548217"/>
                  <a:pt x="1427692" y="479425"/>
                  <a:pt x="1435100" y="430742"/>
                </a:cubicBezTo>
                <a:cubicBezTo>
                  <a:pt x="1442508" y="382059"/>
                  <a:pt x="1419225" y="365125"/>
                  <a:pt x="1422400" y="329142"/>
                </a:cubicBezTo>
                <a:cubicBezTo>
                  <a:pt x="1425575" y="293159"/>
                  <a:pt x="1460500" y="245534"/>
                  <a:pt x="1454150" y="214842"/>
                </a:cubicBezTo>
                <a:cubicBezTo>
                  <a:pt x="1447800" y="184150"/>
                  <a:pt x="1430867" y="155575"/>
                  <a:pt x="1384300" y="144992"/>
                </a:cubicBezTo>
                <a:cubicBezTo>
                  <a:pt x="1337733" y="134409"/>
                  <a:pt x="1218142" y="132292"/>
                  <a:pt x="1174750" y="151342"/>
                </a:cubicBezTo>
                <a:cubicBezTo>
                  <a:pt x="1131358" y="170392"/>
                  <a:pt x="1136650" y="213784"/>
                  <a:pt x="1123950" y="259292"/>
                </a:cubicBezTo>
                <a:cubicBezTo>
                  <a:pt x="1111250" y="304800"/>
                  <a:pt x="1090083" y="382059"/>
                  <a:pt x="1098550" y="424392"/>
                </a:cubicBezTo>
                <a:cubicBezTo>
                  <a:pt x="1107017" y="466725"/>
                  <a:pt x="1159933" y="442384"/>
                  <a:pt x="1174750" y="513292"/>
                </a:cubicBezTo>
                <a:cubicBezTo>
                  <a:pt x="1189567" y="584200"/>
                  <a:pt x="1175808" y="703792"/>
                  <a:pt x="1187450" y="849842"/>
                </a:cubicBezTo>
                <a:cubicBezTo>
                  <a:pt x="1199092" y="995892"/>
                  <a:pt x="1236133" y="1257300"/>
                  <a:pt x="1244600" y="1389592"/>
                </a:cubicBezTo>
                <a:cubicBezTo>
                  <a:pt x="1253067" y="1521884"/>
                  <a:pt x="1257300" y="1649942"/>
                  <a:pt x="1238250" y="1643592"/>
                </a:cubicBezTo>
                <a:cubicBezTo>
                  <a:pt x="1219200" y="1637242"/>
                  <a:pt x="1157817" y="1463675"/>
                  <a:pt x="1130300" y="1351492"/>
                </a:cubicBezTo>
                <a:cubicBezTo>
                  <a:pt x="1102783" y="1239309"/>
                  <a:pt x="1093258" y="1100667"/>
                  <a:pt x="1073150" y="970492"/>
                </a:cubicBezTo>
                <a:cubicBezTo>
                  <a:pt x="1053042" y="840317"/>
                  <a:pt x="1014942" y="669925"/>
                  <a:pt x="1009650" y="570442"/>
                </a:cubicBezTo>
                <a:cubicBezTo>
                  <a:pt x="1004358" y="470959"/>
                  <a:pt x="1029758" y="426509"/>
                  <a:pt x="1041400" y="373592"/>
                </a:cubicBezTo>
                <a:cubicBezTo>
                  <a:pt x="1053042" y="320675"/>
                  <a:pt x="1080558" y="284692"/>
                  <a:pt x="1079500" y="252942"/>
                </a:cubicBezTo>
                <a:cubicBezTo>
                  <a:pt x="1078442" y="221192"/>
                  <a:pt x="1041400" y="211667"/>
                  <a:pt x="1035050" y="183092"/>
                </a:cubicBezTo>
                <a:cubicBezTo>
                  <a:pt x="1028700" y="154517"/>
                  <a:pt x="1061508" y="111125"/>
                  <a:pt x="1041400" y="81492"/>
                </a:cubicBezTo>
                <a:cubicBezTo>
                  <a:pt x="1021292" y="51859"/>
                  <a:pt x="970492" y="10584"/>
                  <a:pt x="914400" y="5292"/>
                </a:cubicBezTo>
                <a:cubicBezTo>
                  <a:pt x="858308" y="0"/>
                  <a:pt x="744008" y="24342"/>
                  <a:pt x="704850" y="49742"/>
                </a:cubicBezTo>
                <a:cubicBezTo>
                  <a:pt x="665692" y="75142"/>
                  <a:pt x="681567" y="124884"/>
                  <a:pt x="679450" y="157692"/>
                </a:cubicBezTo>
                <a:cubicBezTo>
                  <a:pt x="677333" y="190500"/>
                  <a:pt x="687917" y="207434"/>
                  <a:pt x="692150" y="246592"/>
                </a:cubicBezTo>
                <a:cubicBezTo>
                  <a:pt x="696383" y="285750"/>
                  <a:pt x="692150" y="354542"/>
                  <a:pt x="704850" y="392642"/>
                </a:cubicBezTo>
                <a:cubicBezTo>
                  <a:pt x="717550" y="430742"/>
                  <a:pt x="747183" y="386292"/>
                  <a:pt x="768350" y="475192"/>
                </a:cubicBezTo>
                <a:cubicBezTo>
                  <a:pt x="789517" y="564092"/>
                  <a:pt x="807508" y="759884"/>
                  <a:pt x="831850" y="926042"/>
                </a:cubicBezTo>
                <a:cubicBezTo>
                  <a:pt x="856192" y="1092200"/>
                  <a:pt x="899583" y="1349375"/>
                  <a:pt x="914400" y="1472142"/>
                </a:cubicBezTo>
                <a:cubicBezTo>
                  <a:pt x="929217" y="1594909"/>
                  <a:pt x="922867" y="1619250"/>
                  <a:pt x="920750" y="1662642"/>
                </a:cubicBezTo>
                <a:cubicBezTo>
                  <a:pt x="918633" y="1706034"/>
                  <a:pt x="918633" y="1750484"/>
                  <a:pt x="901700" y="1732492"/>
                </a:cubicBezTo>
                <a:cubicBezTo>
                  <a:pt x="884767" y="1714500"/>
                  <a:pt x="847725" y="1615017"/>
                  <a:pt x="819150" y="1554692"/>
                </a:cubicBezTo>
                <a:cubicBezTo>
                  <a:pt x="790575" y="1494367"/>
                  <a:pt x="758825" y="1442509"/>
                  <a:pt x="730250" y="1370542"/>
                </a:cubicBezTo>
                <a:cubicBezTo>
                  <a:pt x="701675" y="1298575"/>
                  <a:pt x="672042" y="1222375"/>
                  <a:pt x="647700" y="1122892"/>
                </a:cubicBezTo>
                <a:cubicBezTo>
                  <a:pt x="623358" y="1023409"/>
                  <a:pt x="591608" y="849842"/>
                  <a:pt x="584200" y="773642"/>
                </a:cubicBezTo>
                <a:cubicBezTo>
                  <a:pt x="576792" y="697442"/>
                  <a:pt x="586317" y="694267"/>
                  <a:pt x="603250" y="665692"/>
                </a:cubicBezTo>
                <a:cubicBezTo>
                  <a:pt x="620183" y="637117"/>
                  <a:pt x="680508" y="636059"/>
                  <a:pt x="685800" y="602192"/>
                </a:cubicBezTo>
                <a:cubicBezTo>
                  <a:pt x="691092" y="568325"/>
                  <a:pt x="654050" y="510117"/>
                  <a:pt x="635000" y="462492"/>
                </a:cubicBezTo>
                <a:cubicBezTo>
                  <a:pt x="615950" y="414867"/>
                  <a:pt x="582083" y="359834"/>
                  <a:pt x="571500" y="316442"/>
                </a:cubicBezTo>
                <a:cubicBezTo>
                  <a:pt x="560917" y="273050"/>
                  <a:pt x="587375" y="226484"/>
                  <a:pt x="571500" y="202142"/>
                </a:cubicBezTo>
                <a:cubicBezTo>
                  <a:pt x="555625" y="177800"/>
                  <a:pt x="520700" y="179917"/>
                  <a:pt x="476250" y="170392"/>
                </a:cubicBezTo>
                <a:cubicBezTo>
                  <a:pt x="431800" y="160867"/>
                  <a:pt x="373592" y="140759"/>
                  <a:pt x="304800" y="144992"/>
                </a:cubicBezTo>
                <a:cubicBezTo>
                  <a:pt x="236008" y="149225"/>
                  <a:pt x="114300" y="168275"/>
                  <a:pt x="63500" y="195792"/>
                </a:cubicBezTo>
                <a:cubicBezTo>
                  <a:pt x="12700" y="223309"/>
                  <a:pt x="0" y="249767"/>
                  <a:pt x="0" y="310092"/>
                </a:cubicBezTo>
                <a:cubicBezTo>
                  <a:pt x="0" y="370417"/>
                  <a:pt x="37042" y="454025"/>
                  <a:pt x="63500" y="557742"/>
                </a:cubicBezTo>
                <a:cubicBezTo>
                  <a:pt x="89958" y="661459"/>
                  <a:pt x="122767" y="770467"/>
                  <a:pt x="158750" y="932392"/>
                </a:cubicBezTo>
                <a:cubicBezTo>
                  <a:pt x="194733" y="1094317"/>
                  <a:pt x="258233" y="1388534"/>
                  <a:pt x="279400" y="1529292"/>
                </a:cubicBezTo>
                <a:cubicBezTo>
                  <a:pt x="300567" y="1670050"/>
                  <a:pt x="271992" y="1713442"/>
                  <a:pt x="285750" y="1776942"/>
                </a:cubicBezTo>
                <a:cubicBezTo>
                  <a:pt x="299508" y="1840442"/>
                  <a:pt x="343958" y="1894417"/>
                  <a:pt x="361950" y="1910292"/>
                </a:cubicBezTo>
                <a:cubicBezTo>
                  <a:pt x="379942" y="1926167"/>
                  <a:pt x="363008" y="1889125"/>
                  <a:pt x="393700" y="1872192"/>
                </a:cubicBezTo>
                <a:cubicBezTo>
                  <a:pt x="424392" y="1855259"/>
                  <a:pt x="488950" y="1837267"/>
                  <a:pt x="546100" y="1808692"/>
                </a:cubicBezTo>
                <a:cubicBezTo>
                  <a:pt x="603250" y="1780117"/>
                  <a:pt x="683683" y="1716617"/>
                  <a:pt x="736600" y="1700742"/>
                </a:cubicBezTo>
                <a:cubicBezTo>
                  <a:pt x="789517" y="1684867"/>
                  <a:pt x="838200" y="1701800"/>
                  <a:pt x="863600" y="1713442"/>
                </a:cubicBezTo>
                <a:cubicBezTo>
                  <a:pt x="889000" y="1725084"/>
                  <a:pt x="880533" y="1736725"/>
                  <a:pt x="889000" y="1770592"/>
                </a:cubicBezTo>
                <a:cubicBezTo>
                  <a:pt x="897467" y="1804459"/>
                  <a:pt x="905933" y="1879600"/>
                  <a:pt x="914400" y="1916642"/>
                </a:cubicBezTo>
                <a:cubicBezTo>
                  <a:pt x="922867" y="1953684"/>
                  <a:pt x="927100" y="1986492"/>
                  <a:pt x="939800" y="1992842"/>
                </a:cubicBezTo>
                <a:cubicBezTo>
                  <a:pt x="952500" y="1999192"/>
                  <a:pt x="950383" y="1954742"/>
                  <a:pt x="990600" y="1954742"/>
                </a:cubicBezTo>
                <a:cubicBezTo>
                  <a:pt x="1030817" y="1954742"/>
                  <a:pt x="1127125" y="1979084"/>
                  <a:pt x="1181100" y="1992842"/>
                </a:cubicBezTo>
                <a:cubicBezTo>
                  <a:pt x="1235075" y="2006600"/>
                  <a:pt x="1291167" y="2025650"/>
                  <a:pt x="1314450" y="2037292"/>
                </a:cubicBezTo>
                <a:cubicBezTo>
                  <a:pt x="1337733" y="2048934"/>
                  <a:pt x="1310217" y="2072217"/>
                  <a:pt x="1320800" y="2062692"/>
                </a:cubicBezTo>
                <a:cubicBezTo>
                  <a:pt x="1331383" y="2053167"/>
                  <a:pt x="1352550" y="1994959"/>
                  <a:pt x="1377950" y="1980142"/>
                </a:cubicBezTo>
                <a:cubicBezTo>
                  <a:pt x="1403350" y="1965325"/>
                  <a:pt x="1437217" y="1963209"/>
                  <a:pt x="1473200" y="1973792"/>
                </a:cubicBezTo>
                <a:cubicBezTo>
                  <a:pt x="1509183" y="1984375"/>
                  <a:pt x="1554692" y="2027767"/>
                  <a:pt x="1593850" y="2043642"/>
                </a:cubicBezTo>
                <a:cubicBezTo>
                  <a:pt x="1633008" y="2059517"/>
                  <a:pt x="1697567" y="2028825"/>
                  <a:pt x="1708150" y="2069042"/>
                </a:cubicBezTo>
                <a:cubicBezTo>
                  <a:pt x="1718733" y="2109259"/>
                  <a:pt x="1646767" y="2247900"/>
                  <a:pt x="1657350" y="2284942"/>
                </a:cubicBezTo>
                <a:cubicBezTo>
                  <a:pt x="1667933" y="2321984"/>
                  <a:pt x="1726142" y="2280709"/>
                  <a:pt x="1771650" y="2291292"/>
                </a:cubicBezTo>
                <a:cubicBezTo>
                  <a:pt x="1817158" y="2301875"/>
                  <a:pt x="1896533" y="2324100"/>
                  <a:pt x="1930400" y="2348442"/>
                </a:cubicBezTo>
                <a:cubicBezTo>
                  <a:pt x="1964267" y="2372784"/>
                  <a:pt x="1958975" y="2396067"/>
                  <a:pt x="1974850" y="2437342"/>
                </a:cubicBezTo>
                <a:cubicBezTo>
                  <a:pt x="1990725" y="2478617"/>
                  <a:pt x="2011892" y="2543175"/>
                  <a:pt x="2025650" y="2596092"/>
                </a:cubicBezTo>
                <a:cubicBezTo>
                  <a:pt x="2039408" y="2649009"/>
                  <a:pt x="2058458" y="2715684"/>
                  <a:pt x="2057400" y="2754842"/>
                </a:cubicBezTo>
                <a:cubicBezTo>
                  <a:pt x="2056342" y="2794000"/>
                  <a:pt x="2004483" y="2829984"/>
                  <a:pt x="2012950" y="2856442"/>
                </a:cubicBezTo>
                <a:close/>
              </a:path>
            </a:pathLst>
          </a:custGeom>
          <a:no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838200" y="2215574"/>
            <a:ext cx="533400" cy="584776"/>
          </a:xfrm>
          <a:prstGeom prst="rect">
            <a:avLst/>
          </a:prstGeom>
          <a:noFill/>
        </p:spPr>
        <p:txBody>
          <a:bodyPr wrap="square" rtlCol="0">
            <a:spAutoFit/>
          </a:bodyPr>
          <a:lstStyle/>
          <a:p>
            <a:r>
              <a:rPr lang="en-US" sz="3100" dirty="0" smtClean="0">
                <a:solidFill>
                  <a:srgbClr val="FF0000"/>
                </a:solidFill>
                <a:latin typeface="Arial Black"/>
                <a:cs typeface="Arial Black"/>
              </a:rPr>
              <a:t>1</a:t>
            </a:r>
            <a:endParaRPr lang="en-US" sz="3100" dirty="0">
              <a:solidFill>
                <a:srgbClr val="FF0000"/>
              </a:solidFill>
              <a:latin typeface="Arial Black"/>
              <a:cs typeface="Arial Black"/>
            </a:endParaRPr>
          </a:p>
        </p:txBody>
      </p:sp>
      <p:sp>
        <p:nvSpPr>
          <p:cNvPr id="18" name="TextBox 17"/>
          <p:cNvSpPr txBox="1"/>
          <p:nvPr/>
        </p:nvSpPr>
        <p:spPr>
          <a:xfrm>
            <a:off x="1447800" y="2291774"/>
            <a:ext cx="533400" cy="584776"/>
          </a:xfrm>
          <a:prstGeom prst="rect">
            <a:avLst/>
          </a:prstGeom>
          <a:noFill/>
        </p:spPr>
        <p:txBody>
          <a:bodyPr wrap="square" rtlCol="0">
            <a:spAutoFit/>
          </a:bodyPr>
          <a:lstStyle/>
          <a:p>
            <a:r>
              <a:rPr lang="en-US" sz="3100" dirty="0" smtClean="0">
                <a:solidFill>
                  <a:srgbClr val="FF0000"/>
                </a:solidFill>
                <a:latin typeface="Arial Black"/>
                <a:cs typeface="Arial Black"/>
              </a:rPr>
              <a:t>2</a:t>
            </a:r>
            <a:endParaRPr lang="en-US" sz="3100" dirty="0">
              <a:solidFill>
                <a:srgbClr val="FF0000"/>
              </a:solidFill>
              <a:latin typeface="Arial Black"/>
              <a:cs typeface="Arial Black"/>
            </a:endParaRPr>
          </a:p>
        </p:txBody>
      </p:sp>
      <p:sp>
        <p:nvSpPr>
          <p:cNvPr id="19" name="TextBox 18"/>
          <p:cNvSpPr txBox="1"/>
          <p:nvPr/>
        </p:nvSpPr>
        <p:spPr>
          <a:xfrm>
            <a:off x="1828800" y="2444174"/>
            <a:ext cx="533400" cy="584776"/>
          </a:xfrm>
          <a:prstGeom prst="rect">
            <a:avLst/>
          </a:prstGeom>
          <a:noFill/>
        </p:spPr>
        <p:txBody>
          <a:bodyPr wrap="square" rtlCol="0">
            <a:spAutoFit/>
          </a:bodyPr>
          <a:lstStyle/>
          <a:p>
            <a:r>
              <a:rPr lang="en-US" sz="3100" dirty="0" smtClean="0">
                <a:solidFill>
                  <a:srgbClr val="FF0000"/>
                </a:solidFill>
                <a:latin typeface="Arial Black"/>
                <a:cs typeface="Arial Black"/>
              </a:rPr>
              <a:t>3</a:t>
            </a:r>
            <a:endParaRPr lang="en-US" sz="3100" dirty="0">
              <a:solidFill>
                <a:srgbClr val="FF0000"/>
              </a:solidFill>
              <a:latin typeface="Arial Black"/>
              <a:cs typeface="Arial Black"/>
            </a:endParaRPr>
          </a:p>
        </p:txBody>
      </p:sp>
      <p:sp>
        <p:nvSpPr>
          <p:cNvPr id="20" name="TextBox 19"/>
          <p:cNvSpPr txBox="1"/>
          <p:nvPr/>
        </p:nvSpPr>
        <p:spPr>
          <a:xfrm>
            <a:off x="2209800" y="2596574"/>
            <a:ext cx="533400" cy="569387"/>
          </a:xfrm>
          <a:prstGeom prst="rect">
            <a:avLst/>
          </a:prstGeom>
          <a:noFill/>
        </p:spPr>
        <p:txBody>
          <a:bodyPr wrap="square" rtlCol="0">
            <a:spAutoFit/>
          </a:bodyPr>
          <a:lstStyle/>
          <a:p>
            <a:r>
              <a:rPr lang="en-US" sz="3100" dirty="0" smtClean="0">
                <a:solidFill>
                  <a:srgbClr val="FF0000"/>
                </a:solidFill>
                <a:latin typeface="Arial Black"/>
                <a:cs typeface="Arial Black"/>
              </a:rPr>
              <a:t>4</a:t>
            </a:r>
            <a:endParaRPr lang="en-US" sz="3100" dirty="0">
              <a:solidFill>
                <a:srgbClr val="FF0000"/>
              </a:solidFill>
              <a:latin typeface="Arial Black"/>
              <a:cs typeface="Arial Black"/>
            </a:endParaRPr>
          </a:p>
        </p:txBody>
      </p:sp>
      <p:sp>
        <p:nvSpPr>
          <p:cNvPr id="21" name="TextBox 20"/>
          <p:cNvSpPr txBox="1"/>
          <p:nvPr/>
        </p:nvSpPr>
        <p:spPr>
          <a:xfrm>
            <a:off x="2514600" y="2800350"/>
            <a:ext cx="533400" cy="569387"/>
          </a:xfrm>
          <a:prstGeom prst="rect">
            <a:avLst/>
          </a:prstGeom>
          <a:noFill/>
        </p:spPr>
        <p:txBody>
          <a:bodyPr wrap="square" rtlCol="0">
            <a:spAutoFit/>
          </a:bodyPr>
          <a:lstStyle/>
          <a:p>
            <a:r>
              <a:rPr lang="en-US" sz="3100" dirty="0" smtClean="0">
                <a:solidFill>
                  <a:srgbClr val="FF0000"/>
                </a:solidFill>
                <a:latin typeface="Arial Black"/>
                <a:cs typeface="Arial Black"/>
              </a:rPr>
              <a:t>5</a:t>
            </a:r>
            <a:endParaRPr lang="en-US" sz="3100" dirty="0">
              <a:solidFill>
                <a:srgbClr val="FF0000"/>
              </a:solidFill>
              <a:latin typeface="Arial Black"/>
              <a:cs typeface="Arial Black"/>
            </a:endParaRPr>
          </a:p>
        </p:txBody>
      </p:sp>
      <p:sp>
        <p:nvSpPr>
          <p:cNvPr id="23" name="TextBox 22"/>
          <p:cNvSpPr txBox="1"/>
          <p:nvPr/>
        </p:nvSpPr>
        <p:spPr>
          <a:xfrm>
            <a:off x="3429000" y="1170086"/>
            <a:ext cx="5257800" cy="5078314"/>
          </a:xfrm>
          <a:prstGeom prst="rect">
            <a:avLst/>
          </a:prstGeom>
          <a:noFill/>
        </p:spPr>
        <p:txBody>
          <a:bodyPr wrap="square" rtlCol="0">
            <a:spAutoFit/>
          </a:bodyPr>
          <a:lstStyle/>
          <a:p>
            <a:r>
              <a:rPr lang="en-US" dirty="0" smtClean="0"/>
              <a:t>The metatarsus of the foot includes the five metatarsals of the toes:</a:t>
            </a:r>
          </a:p>
          <a:p>
            <a:endParaRPr lang="en-US" dirty="0" smtClean="0"/>
          </a:p>
          <a:p>
            <a:r>
              <a:rPr lang="en-US" b="1" dirty="0" smtClean="0"/>
              <a:t>1</a:t>
            </a:r>
            <a:r>
              <a:rPr lang="en-US" b="1" baseline="30000" dirty="0" smtClean="0"/>
              <a:t>st</a:t>
            </a:r>
            <a:r>
              <a:rPr lang="en-US" b="1" dirty="0" smtClean="0"/>
              <a:t> metatarsal</a:t>
            </a:r>
          </a:p>
          <a:p>
            <a:r>
              <a:rPr lang="en-US" b="1" dirty="0" smtClean="0"/>
              <a:t>2</a:t>
            </a:r>
            <a:r>
              <a:rPr lang="en-US" b="1" baseline="30000" dirty="0" smtClean="0"/>
              <a:t>nd</a:t>
            </a:r>
            <a:r>
              <a:rPr lang="en-US" b="1" dirty="0" smtClean="0"/>
              <a:t> metatarsal</a:t>
            </a:r>
          </a:p>
          <a:p>
            <a:r>
              <a:rPr lang="en-US" b="1" dirty="0" smtClean="0"/>
              <a:t>3</a:t>
            </a:r>
            <a:r>
              <a:rPr lang="en-US" b="1" baseline="30000" dirty="0" smtClean="0"/>
              <a:t>rd</a:t>
            </a:r>
            <a:r>
              <a:rPr lang="en-US" b="1" dirty="0" smtClean="0"/>
              <a:t> metatarsal</a:t>
            </a:r>
          </a:p>
          <a:p>
            <a:r>
              <a:rPr lang="en-US" b="1" dirty="0" smtClean="0"/>
              <a:t>4</a:t>
            </a:r>
            <a:r>
              <a:rPr lang="en-US" b="1" baseline="30000" dirty="0" smtClean="0"/>
              <a:t>th</a:t>
            </a:r>
            <a:r>
              <a:rPr lang="en-US" b="1" dirty="0" smtClean="0"/>
              <a:t> metatarsal</a:t>
            </a:r>
          </a:p>
          <a:p>
            <a:r>
              <a:rPr lang="en-US" b="1" dirty="0" smtClean="0"/>
              <a:t>5</a:t>
            </a:r>
            <a:r>
              <a:rPr lang="en-US" b="1" baseline="30000" dirty="0" smtClean="0"/>
              <a:t>th</a:t>
            </a:r>
            <a:r>
              <a:rPr lang="en-US" b="1" dirty="0" smtClean="0"/>
              <a:t> </a:t>
            </a:r>
            <a:r>
              <a:rPr lang="en-US" b="1" dirty="0" err="1" smtClean="0"/>
              <a:t>matatarsal</a:t>
            </a:r>
            <a:endParaRPr lang="en-US" b="1" dirty="0" smtClean="0"/>
          </a:p>
          <a:p>
            <a:endParaRPr lang="en-US" dirty="0" smtClean="0"/>
          </a:p>
          <a:p>
            <a:r>
              <a:rPr lang="en-US" dirty="0" smtClean="0"/>
              <a:t>The bones are numbered as they are positioned in the foot, from medial to lateral.</a:t>
            </a:r>
          </a:p>
          <a:p>
            <a:endParaRPr lang="en-US" dirty="0" smtClean="0"/>
          </a:p>
          <a:p>
            <a:r>
              <a:rPr lang="en-US" dirty="0" smtClean="0"/>
              <a:t>These bones are similar to the metacarpal bones of the hand.  </a:t>
            </a:r>
          </a:p>
          <a:p>
            <a:endParaRPr lang="en-US" dirty="0" smtClean="0"/>
          </a:p>
          <a:p>
            <a:r>
              <a:rPr lang="en-US" dirty="0" smtClean="0"/>
              <a:t>The second and third metatarsal are fixed while walking and because of this can easily experience a stress fracture after prolonged use.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p:bldP spid="20" grpId="0"/>
      <p:bldP spid="21" grpId="0"/>
    </p:bld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Fig._26.2_A(2).jpg"/>
          <p:cNvPicPr>
            <a:picLocks noChangeAspect="1"/>
          </p:cNvPicPr>
          <p:nvPr/>
        </p:nvPicPr>
        <p:blipFill>
          <a:blip r:embed="rId2"/>
          <a:srcRect l="32222" r="34445" b="3333"/>
          <a:stretch>
            <a:fillRect/>
          </a:stretch>
        </p:blipFill>
        <p:spPr>
          <a:xfrm>
            <a:off x="693208" y="442959"/>
            <a:ext cx="2286000" cy="6629400"/>
          </a:xfrm>
          <a:prstGeom prst="rect">
            <a:avLst/>
          </a:prstGeom>
        </p:spPr>
      </p:pic>
      <p:sp>
        <p:nvSpPr>
          <p:cNvPr id="5" name="Title 4"/>
          <p:cNvSpPr txBox="1">
            <a:spLocks/>
          </p:cNvSpPr>
          <p:nvPr/>
        </p:nvSpPr>
        <p:spPr>
          <a:xfrm>
            <a:off x="2514600" y="0"/>
            <a:ext cx="6629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Bones of the Foot: Forefoot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29" name="Group 28"/>
          <p:cNvGrpSpPr/>
          <p:nvPr/>
        </p:nvGrpSpPr>
        <p:grpSpPr>
          <a:xfrm>
            <a:off x="688446" y="1002818"/>
            <a:ext cx="2256895" cy="1448329"/>
            <a:chOff x="1138238" y="570442"/>
            <a:chExt cx="2256895" cy="1448329"/>
          </a:xfrm>
        </p:grpSpPr>
        <p:sp>
          <p:nvSpPr>
            <p:cNvPr id="23" name="Freeform 22"/>
            <p:cNvSpPr/>
            <p:nvPr/>
          </p:nvSpPr>
          <p:spPr>
            <a:xfrm>
              <a:off x="1138238" y="677333"/>
              <a:ext cx="601662" cy="905404"/>
            </a:xfrm>
            <a:custGeom>
              <a:avLst/>
              <a:gdLst>
                <a:gd name="connsiteX0" fmla="*/ 592137 w 601662"/>
                <a:gd name="connsiteY0" fmla="*/ 75142 h 905404"/>
                <a:gd name="connsiteX1" fmla="*/ 528637 w 601662"/>
                <a:gd name="connsiteY1" fmla="*/ 11642 h 905404"/>
                <a:gd name="connsiteX2" fmla="*/ 401637 w 601662"/>
                <a:gd name="connsiteY2" fmla="*/ 21167 h 905404"/>
                <a:gd name="connsiteX3" fmla="*/ 233362 w 601662"/>
                <a:gd name="connsiteY3" fmla="*/ 2117 h 905404"/>
                <a:gd name="connsiteX4" fmla="*/ 87312 w 601662"/>
                <a:gd name="connsiteY4" fmla="*/ 33867 h 905404"/>
                <a:gd name="connsiteX5" fmla="*/ 61912 w 601662"/>
                <a:gd name="connsiteY5" fmla="*/ 103717 h 905404"/>
                <a:gd name="connsiteX6" fmla="*/ 109537 w 601662"/>
                <a:gd name="connsiteY6" fmla="*/ 271992 h 905404"/>
                <a:gd name="connsiteX7" fmla="*/ 106362 w 601662"/>
                <a:gd name="connsiteY7" fmla="*/ 516467 h 905404"/>
                <a:gd name="connsiteX8" fmla="*/ 14287 w 601662"/>
                <a:gd name="connsiteY8" fmla="*/ 703792 h 905404"/>
                <a:gd name="connsiteX9" fmla="*/ 20637 w 601662"/>
                <a:gd name="connsiteY9" fmla="*/ 875242 h 905404"/>
                <a:gd name="connsiteX10" fmla="*/ 58737 w 601662"/>
                <a:gd name="connsiteY10" fmla="*/ 884767 h 905404"/>
                <a:gd name="connsiteX11" fmla="*/ 112712 w 601662"/>
                <a:gd name="connsiteY11" fmla="*/ 821267 h 905404"/>
                <a:gd name="connsiteX12" fmla="*/ 236537 w 601662"/>
                <a:gd name="connsiteY12" fmla="*/ 757767 h 905404"/>
                <a:gd name="connsiteX13" fmla="*/ 439737 w 601662"/>
                <a:gd name="connsiteY13" fmla="*/ 770467 h 905404"/>
                <a:gd name="connsiteX14" fmla="*/ 566737 w 601662"/>
                <a:gd name="connsiteY14" fmla="*/ 773642 h 905404"/>
                <a:gd name="connsiteX15" fmla="*/ 595312 w 601662"/>
                <a:gd name="connsiteY15" fmla="*/ 710142 h 905404"/>
                <a:gd name="connsiteX16" fmla="*/ 528637 w 601662"/>
                <a:gd name="connsiteY16" fmla="*/ 538692 h 905404"/>
                <a:gd name="connsiteX17" fmla="*/ 525462 w 601662"/>
                <a:gd name="connsiteY17" fmla="*/ 332317 h 905404"/>
                <a:gd name="connsiteX18" fmla="*/ 585787 w 601662"/>
                <a:gd name="connsiteY18" fmla="*/ 170392 h 905404"/>
                <a:gd name="connsiteX19" fmla="*/ 592137 w 601662"/>
                <a:gd name="connsiteY19" fmla="*/ 75142 h 90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1662" h="905404">
                  <a:moveTo>
                    <a:pt x="592137" y="75142"/>
                  </a:moveTo>
                  <a:cubicBezTo>
                    <a:pt x="582612" y="48684"/>
                    <a:pt x="560387" y="20638"/>
                    <a:pt x="528637" y="11642"/>
                  </a:cubicBezTo>
                  <a:cubicBezTo>
                    <a:pt x="496887" y="2646"/>
                    <a:pt x="450849" y="22754"/>
                    <a:pt x="401637" y="21167"/>
                  </a:cubicBezTo>
                  <a:cubicBezTo>
                    <a:pt x="352425" y="19580"/>
                    <a:pt x="285749" y="0"/>
                    <a:pt x="233362" y="2117"/>
                  </a:cubicBezTo>
                  <a:cubicBezTo>
                    <a:pt x="180975" y="4234"/>
                    <a:pt x="115887" y="16934"/>
                    <a:pt x="87312" y="33867"/>
                  </a:cubicBezTo>
                  <a:cubicBezTo>
                    <a:pt x="58737" y="50800"/>
                    <a:pt x="58208" y="64030"/>
                    <a:pt x="61912" y="103717"/>
                  </a:cubicBezTo>
                  <a:cubicBezTo>
                    <a:pt x="65616" y="143404"/>
                    <a:pt x="102129" y="203200"/>
                    <a:pt x="109537" y="271992"/>
                  </a:cubicBezTo>
                  <a:cubicBezTo>
                    <a:pt x="116945" y="340784"/>
                    <a:pt x="122237" y="444500"/>
                    <a:pt x="106362" y="516467"/>
                  </a:cubicBezTo>
                  <a:cubicBezTo>
                    <a:pt x="90487" y="588434"/>
                    <a:pt x="28574" y="643996"/>
                    <a:pt x="14287" y="703792"/>
                  </a:cubicBezTo>
                  <a:cubicBezTo>
                    <a:pt x="0" y="763588"/>
                    <a:pt x="13229" y="845080"/>
                    <a:pt x="20637" y="875242"/>
                  </a:cubicBezTo>
                  <a:cubicBezTo>
                    <a:pt x="28045" y="905404"/>
                    <a:pt x="43391" y="893763"/>
                    <a:pt x="58737" y="884767"/>
                  </a:cubicBezTo>
                  <a:cubicBezTo>
                    <a:pt x="74083" y="875771"/>
                    <a:pt x="83079" y="842434"/>
                    <a:pt x="112712" y="821267"/>
                  </a:cubicBezTo>
                  <a:cubicBezTo>
                    <a:pt x="142345" y="800100"/>
                    <a:pt x="182033" y="766234"/>
                    <a:pt x="236537" y="757767"/>
                  </a:cubicBezTo>
                  <a:cubicBezTo>
                    <a:pt x="291041" y="749300"/>
                    <a:pt x="384704" y="767821"/>
                    <a:pt x="439737" y="770467"/>
                  </a:cubicBezTo>
                  <a:cubicBezTo>
                    <a:pt x="494770" y="773113"/>
                    <a:pt x="540808" y="783696"/>
                    <a:pt x="566737" y="773642"/>
                  </a:cubicBezTo>
                  <a:cubicBezTo>
                    <a:pt x="592666" y="763588"/>
                    <a:pt x="601662" y="749300"/>
                    <a:pt x="595312" y="710142"/>
                  </a:cubicBezTo>
                  <a:cubicBezTo>
                    <a:pt x="588962" y="670984"/>
                    <a:pt x="540279" y="601663"/>
                    <a:pt x="528637" y="538692"/>
                  </a:cubicBezTo>
                  <a:cubicBezTo>
                    <a:pt x="516995" y="475721"/>
                    <a:pt x="515937" y="393700"/>
                    <a:pt x="525462" y="332317"/>
                  </a:cubicBezTo>
                  <a:cubicBezTo>
                    <a:pt x="534987" y="270934"/>
                    <a:pt x="576791" y="215371"/>
                    <a:pt x="585787" y="170392"/>
                  </a:cubicBezTo>
                  <a:cubicBezTo>
                    <a:pt x="594783" y="125413"/>
                    <a:pt x="601662" y="101600"/>
                    <a:pt x="592137" y="75142"/>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1845204" y="570442"/>
              <a:ext cx="388938" cy="804862"/>
            </a:xfrm>
            <a:custGeom>
              <a:avLst/>
              <a:gdLst>
                <a:gd name="connsiteX0" fmla="*/ 288396 w 388938"/>
                <a:gd name="connsiteY0" fmla="*/ 20108 h 804862"/>
                <a:gd name="connsiteX1" fmla="*/ 234421 w 388938"/>
                <a:gd name="connsiteY1" fmla="*/ 10583 h 804862"/>
                <a:gd name="connsiteX2" fmla="*/ 170921 w 388938"/>
                <a:gd name="connsiteY2" fmla="*/ 32808 h 804862"/>
                <a:gd name="connsiteX3" fmla="*/ 91546 w 388938"/>
                <a:gd name="connsiteY3" fmla="*/ 16933 h 804862"/>
                <a:gd name="connsiteX4" fmla="*/ 34396 w 388938"/>
                <a:gd name="connsiteY4" fmla="*/ 58208 h 804862"/>
                <a:gd name="connsiteX5" fmla="*/ 50271 w 388938"/>
                <a:gd name="connsiteY5" fmla="*/ 166158 h 804862"/>
                <a:gd name="connsiteX6" fmla="*/ 101071 w 388938"/>
                <a:gd name="connsiteY6" fmla="*/ 248708 h 804862"/>
                <a:gd name="connsiteX7" fmla="*/ 107421 w 388938"/>
                <a:gd name="connsiteY7" fmla="*/ 474133 h 804862"/>
                <a:gd name="connsiteX8" fmla="*/ 75671 w 388938"/>
                <a:gd name="connsiteY8" fmla="*/ 639233 h 804862"/>
                <a:gd name="connsiteX9" fmla="*/ 15346 w 388938"/>
                <a:gd name="connsiteY9" fmla="*/ 728133 h 804862"/>
                <a:gd name="connsiteX10" fmla="*/ 15346 w 388938"/>
                <a:gd name="connsiteY10" fmla="*/ 804333 h 804862"/>
                <a:gd name="connsiteX11" fmla="*/ 107421 w 388938"/>
                <a:gd name="connsiteY11" fmla="*/ 731308 h 804862"/>
                <a:gd name="connsiteX12" fmla="*/ 250296 w 388938"/>
                <a:gd name="connsiteY12" fmla="*/ 718608 h 804862"/>
                <a:gd name="connsiteX13" fmla="*/ 370946 w 388938"/>
                <a:gd name="connsiteY13" fmla="*/ 782108 h 804862"/>
                <a:gd name="connsiteX14" fmla="*/ 358246 w 388938"/>
                <a:gd name="connsiteY14" fmla="*/ 693208 h 804862"/>
                <a:gd name="connsiteX15" fmla="*/ 301096 w 388938"/>
                <a:gd name="connsiteY15" fmla="*/ 597958 h 804862"/>
                <a:gd name="connsiteX16" fmla="*/ 291571 w 388938"/>
                <a:gd name="connsiteY16" fmla="*/ 337608 h 804862"/>
                <a:gd name="connsiteX17" fmla="*/ 294746 w 388938"/>
                <a:gd name="connsiteY17" fmla="*/ 245533 h 804862"/>
                <a:gd name="connsiteX18" fmla="*/ 316971 w 388938"/>
                <a:gd name="connsiteY18" fmla="*/ 131233 h 804862"/>
                <a:gd name="connsiteX19" fmla="*/ 288396 w 388938"/>
                <a:gd name="connsiteY19" fmla="*/ 20108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938" h="804862">
                  <a:moveTo>
                    <a:pt x="288396" y="20108"/>
                  </a:moveTo>
                  <a:cubicBezTo>
                    <a:pt x="274638" y="0"/>
                    <a:pt x="254000" y="8466"/>
                    <a:pt x="234421" y="10583"/>
                  </a:cubicBezTo>
                  <a:cubicBezTo>
                    <a:pt x="214842" y="12700"/>
                    <a:pt x="194733" y="31750"/>
                    <a:pt x="170921" y="32808"/>
                  </a:cubicBezTo>
                  <a:cubicBezTo>
                    <a:pt x="147109" y="33866"/>
                    <a:pt x="114300" y="12700"/>
                    <a:pt x="91546" y="16933"/>
                  </a:cubicBezTo>
                  <a:cubicBezTo>
                    <a:pt x="68792" y="21166"/>
                    <a:pt x="41275" y="33337"/>
                    <a:pt x="34396" y="58208"/>
                  </a:cubicBezTo>
                  <a:cubicBezTo>
                    <a:pt x="27517" y="83079"/>
                    <a:pt x="39159" y="134408"/>
                    <a:pt x="50271" y="166158"/>
                  </a:cubicBezTo>
                  <a:cubicBezTo>
                    <a:pt x="61383" y="197908"/>
                    <a:pt x="91546" y="197379"/>
                    <a:pt x="101071" y="248708"/>
                  </a:cubicBezTo>
                  <a:cubicBezTo>
                    <a:pt x="110596" y="300037"/>
                    <a:pt x="111654" y="409045"/>
                    <a:pt x="107421" y="474133"/>
                  </a:cubicBezTo>
                  <a:cubicBezTo>
                    <a:pt x="103188" y="539221"/>
                    <a:pt x="91017" y="596900"/>
                    <a:pt x="75671" y="639233"/>
                  </a:cubicBezTo>
                  <a:cubicBezTo>
                    <a:pt x="60325" y="681566"/>
                    <a:pt x="25400" y="700616"/>
                    <a:pt x="15346" y="728133"/>
                  </a:cubicBezTo>
                  <a:cubicBezTo>
                    <a:pt x="5292" y="755650"/>
                    <a:pt x="0" y="803804"/>
                    <a:pt x="15346" y="804333"/>
                  </a:cubicBezTo>
                  <a:cubicBezTo>
                    <a:pt x="30692" y="804862"/>
                    <a:pt x="68263" y="745595"/>
                    <a:pt x="107421" y="731308"/>
                  </a:cubicBezTo>
                  <a:cubicBezTo>
                    <a:pt x="146579" y="717021"/>
                    <a:pt x="206375" y="710141"/>
                    <a:pt x="250296" y="718608"/>
                  </a:cubicBezTo>
                  <a:cubicBezTo>
                    <a:pt x="294217" y="727075"/>
                    <a:pt x="352954" y="786341"/>
                    <a:pt x="370946" y="782108"/>
                  </a:cubicBezTo>
                  <a:cubicBezTo>
                    <a:pt x="388938" y="777875"/>
                    <a:pt x="369888" y="723900"/>
                    <a:pt x="358246" y="693208"/>
                  </a:cubicBezTo>
                  <a:cubicBezTo>
                    <a:pt x="346604" y="662516"/>
                    <a:pt x="312209" y="657225"/>
                    <a:pt x="301096" y="597958"/>
                  </a:cubicBezTo>
                  <a:cubicBezTo>
                    <a:pt x="289984" y="538691"/>
                    <a:pt x="292629" y="396345"/>
                    <a:pt x="291571" y="337608"/>
                  </a:cubicBezTo>
                  <a:cubicBezTo>
                    <a:pt x="290513" y="278871"/>
                    <a:pt x="290513" y="279929"/>
                    <a:pt x="294746" y="245533"/>
                  </a:cubicBezTo>
                  <a:cubicBezTo>
                    <a:pt x="298979" y="211137"/>
                    <a:pt x="319088" y="169333"/>
                    <a:pt x="316971" y="131233"/>
                  </a:cubicBezTo>
                  <a:cubicBezTo>
                    <a:pt x="314854" y="93133"/>
                    <a:pt x="302154" y="40216"/>
                    <a:pt x="288396" y="20108"/>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2290763" y="725488"/>
              <a:ext cx="331787" cy="766233"/>
            </a:xfrm>
            <a:custGeom>
              <a:avLst/>
              <a:gdLst>
                <a:gd name="connsiteX0" fmla="*/ 280987 w 331787"/>
                <a:gd name="connsiteY0" fmla="*/ 17462 h 766233"/>
                <a:gd name="connsiteX1" fmla="*/ 214312 w 331787"/>
                <a:gd name="connsiteY1" fmla="*/ 17462 h 766233"/>
                <a:gd name="connsiteX2" fmla="*/ 163512 w 331787"/>
                <a:gd name="connsiteY2" fmla="*/ 33337 h 766233"/>
                <a:gd name="connsiteX3" fmla="*/ 93662 w 331787"/>
                <a:gd name="connsiteY3" fmla="*/ 17462 h 766233"/>
                <a:gd name="connsiteX4" fmla="*/ 52387 w 331787"/>
                <a:gd name="connsiteY4" fmla="*/ 52387 h 766233"/>
                <a:gd name="connsiteX5" fmla="*/ 58737 w 331787"/>
                <a:gd name="connsiteY5" fmla="*/ 163512 h 766233"/>
                <a:gd name="connsiteX6" fmla="*/ 100012 w 331787"/>
                <a:gd name="connsiteY6" fmla="*/ 277812 h 766233"/>
                <a:gd name="connsiteX7" fmla="*/ 90487 w 331787"/>
                <a:gd name="connsiteY7" fmla="*/ 544512 h 766233"/>
                <a:gd name="connsiteX8" fmla="*/ 55562 w 331787"/>
                <a:gd name="connsiteY8" fmla="*/ 671512 h 766233"/>
                <a:gd name="connsiteX9" fmla="*/ 7937 w 331787"/>
                <a:gd name="connsiteY9" fmla="*/ 763587 h 766233"/>
                <a:gd name="connsiteX10" fmla="*/ 103187 w 331787"/>
                <a:gd name="connsiteY10" fmla="*/ 687387 h 766233"/>
                <a:gd name="connsiteX11" fmla="*/ 277812 w 331787"/>
                <a:gd name="connsiteY11" fmla="*/ 709612 h 766233"/>
                <a:gd name="connsiteX12" fmla="*/ 328612 w 331787"/>
                <a:gd name="connsiteY12" fmla="*/ 728662 h 766233"/>
                <a:gd name="connsiteX13" fmla="*/ 296862 w 331787"/>
                <a:gd name="connsiteY13" fmla="*/ 630237 h 766233"/>
                <a:gd name="connsiteX14" fmla="*/ 274637 w 331787"/>
                <a:gd name="connsiteY14" fmla="*/ 481012 h 766233"/>
                <a:gd name="connsiteX15" fmla="*/ 268287 w 331787"/>
                <a:gd name="connsiteY15" fmla="*/ 246062 h 766233"/>
                <a:gd name="connsiteX16" fmla="*/ 309562 w 331787"/>
                <a:gd name="connsiteY16" fmla="*/ 122237 h 766233"/>
                <a:gd name="connsiteX17" fmla="*/ 280987 w 331787"/>
                <a:gd name="connsiteY17" fmla="*/ 17462 h 76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1787" h="766233">
                  <a:moveTo>
                    <a:pt x="280987" y="17462"/>
                  </a:moveTo>
                  <a:cubicBezTo>
                    <a:pt x="265112" y="0"/>
                    <a:pt x="233891" y="14816"/>
                    <a:pt x="214312" y="17462"/>
                  </a:cubicBezTo>
                  <a:cubicBezTo>
                    <a:pt x="194733" y="20108"/>
                    <a:pt x="183620" y="33337"/>
                    <a:pt x="163512" y="33337"/>
                  </a:cubicBezTo>
                  <a:cubicBezTo>
                    <a:pt x="143404" y="33337"/>
                    <a:pt x="112183" y="14287"/>
                    <a:pt x="93662" y="17462"/>
                  </a:cubicBezTo>
                  <a:cubicBezTo>
                    <a:pt x="75141" y="20637"/>
                    <a:pt x="58208" y="28045"/>
                    <a:pt x="52387" y="52387"/>
                  </a:cubicBezTo>
                  <a:cubicBezTo>
                    <a:pt x="46566" y="76729"/>
                    <a:pt x="50800" y="125941"/>
                    <a:pt x="58737" y="163512"/>
                  </a:cubicBezTo>
                  <a:cubicBezTo>
                    <a:pt x="66674" y="201083"/>
                    <a:pt x="94720" y="214312"/>
                    <a:pt x="100012" y="277812"/>
                  </a:cubicBezTo>
                  <a:cubicBezTo>
                    <a:pt x="105304" y="341312"/>
                    <a:pt x="97895" y="478896"/>
                    <a:pt x="90487" y="544512"/>
                  </a:cubicBezTo>
                  <a:cubicBezTo>
                    <a:pt x="83079" y="610128"/>
                    <a:pt x="69320" y="635000"/>
                    <a:pt x="55562" y="671512"/>
                  </a:cubicBezTo>
                  <a:cubicBezTo>
                    <a:pt x="41804" y="708024"/>
                    <a:pt x="0" y="760941"/>
                    <a:pt x="7937" y="763587"/>
                  </a:cubicBezTo>
                  <a:cubicBezTo>
                    <a:pt x="15874" y="766233"/>
                    <a:pt x="58208" y="696383"/>
                    <a:pt x="103187" y="687387"/>
                  </a:cubicBezTo>
                  <a:cubicBezTo>
                    <a:pt x="148166" y="678391"/>
                    <a:pt x="240241" y="702733"/>
                    <a:pt x="277812" y="709612"/>
                  </a:cubicBezTo>
                  <a:cubicBezTo>
                    <a:pt x="315383" y="716491"/>
                    <a:pt x="325437" y="741891"/>
                    <a:pt x="328612" y="728662"/>
                  </a:cubicBezTo>
                  <a:cubicBezTo>
                    <a:pt x="331787" y="715433"/>
                    <a:pt x="305858" y="671512"/>
                    <a:pt x="296862" y="630237"/>
                  </a:cubicBezTo>
                  <a:cubicBezTo>
                    <a:pt x="287866" y="588962"/>
                    <a:pt x="279400" y="545041"/>
                    <a:pt x="274637" y="481012"/>
                  </a:cubicBezTo>
                  <a:cubicBezTo>
                    <a:pt x="269874" y="416983"/>
                    <a:pt x="262466" y="305858"/>
                    <a:pt x="268287" y="246062"/>
                  </a:cubicBezTo>
                  <a:cubicBezTo>
                    <a:pt x="274108" y="186266"/>
                    <a:pt x="303741" y="158220"/>
                    <a:pt x="309562" y="122237"/>
                  </a:cubicBezTo>
                  <a:cubicBezTo>
                    <a:pt x="315383" y="86254"/>
                    <a:pt x="296862" y="34924"/>
                    <a:pt x="280987" y="17462"/>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2656946" y="961496"/>
              <a:ext cx="319087" cy="745066"/>
            </a:xfrm>
            <a:custGeom>
              <a:avLst/>
              <a:gdLst>
                <a:gd name="connsiteX0" fmla="*/ 283104 w 319087"/>
                <a:gd name="connsiteY0" fmla="*/ 10054 h 745066"/>
                <a:gd name="connsiteX1" fmla="*/ 194204 w 319087"/>
                <a:gd name="connsiteY1" fmla="*/ 19579 h 745066"/>
                <a:gd name="connsiteX2" fmla="*/ 137054 w 319087"/>
                <a:gd name="connsiteY2" fmla="*/ 6879 h 745066"/>
                <a:gd name="connsiteX3" fmla="*/ 60854 w 319087"/>
                <a:gd name="connsiteY3" fmla="*/ 38629 h 745066"/>
                <a:gd name="connsiteX4" fmla="*/ 98954 w 319087"/>
                <a:gd name="connsiteY4" fmla="*/ 165629 h 745066"/>
                <a:gd name="connsiteX5" fmla="*/ 127529 w 319087"/>
                <a:gd name="connsiteY5" fmla="*/ 352954 h 745066"/>
                <a:gd name="connsiteX6" fmla="*/ 79904 w 319087"/>
                <a:gd name="connsiteY6" fmla="*/ 495829 h 745066"/>
                <a:gd name="connsiteX7" fmla="*/ 10054 w 319087"/>
                <a:gd name="connsiteY7" fmla="*/ 645054 h 745066"/>
                <a:gd name="connsiteX8" fmla="*/ 19579 w 319087"/>
                <a:gd name="connsiteY8" fmla="*/ 721254 h 745066"/>
                <a:gd name="connsiteX9" fmla="*/ 111654 w 319087"/>
                <a:gd name="connsiteY9" fmla="*/ 679979 h 745066"/>
                <a:gd name="connsiteX10" fmla="*/ 264054 w 319087"/>
                <a:gd name="connsiteY10" fmla="*/ 702204 h 745066"/>
                <a:gd name="connsiteX11" fmla="*/ 311679 w 319087"/>
                <a:gd name="connsiteY11" fmla="*/ 724429 h 745066"/>
                <a:gd name="connsiteX12" fmla="*/ 298979 w 319087"/>
                <a:gd name="connsiteY12" fmla="*/ 578379 h 745066"/>
                <a:gd name="connsiteX13" fmla="*/ 270404 w 319087"/>
                <a:gd name="connsiteY13" fmla="*/ 368829 h 745066"/>
                <a:gd name="connsiteX14" fmla="*/ 295804 w 319087"/>
                <a:gd name="connsiteY14" fmla="*/ 175154 h 745066"/>
                <a:gd name="connsiteX15" fmla="*/ 318029 w 319087"/>
                <a:gd name="connsiteY15" fmla="*/ 79904 h 745066"/>
                <a:gd name="connsiteX16" fmla="*/ 283104 w 319087"/>
                <a:gd name="connsiteY16" fmla="*/ 10054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087" h="745066">
                  <a:moveTo>
                    <a:pt x="283104" y="10054"/>
                  </a:moveTo>
                  <a:cubicBezTo>
                    <a:pt x="262466" y="0"/>
                    <a:pt x="218546" y="20108"/>
                    <a:pt x="194204" y="19579"/>
                  </a:cubicBezTo>
                  <a:cubicBezTo>
                    <a:pt x="169862" y="19050"/>
                    <a:pt x="159279" y="3704"/>
                    <a:pt x="137054" y="6879"/>
                  </a:cubicBezTo>
                  <a:cubicBezTo>
                    <a:pt x="114829" y="10054"/>
                    <a:pt x="67204" y="12171"/>
                    <a:pt x="60854" y="38629"/>
                  </a:cubicBezTo>
                  <a:cubicBezTo>
                    <a:pt x="54504" y="65087"/>
                    <a:pt x="87842" y="113242"/>
                    <a:pt x="98954" y="165629"/>
                  </a:cubicBezTo>
                  <a:cubicBezTo>
                    <a:pt x="110066" y="218016"/>
                    <a:pt x="130704" y="297921"/>
                    <a:pt x="127529" y="352954"/>
                  </a:cubicBezTo>
                  <a:cubicBezTo>
                    <a:pt x="124354" y="407987"/>
                    <a:pt x="99483" y="447146"/>
                    <a:pt x="79904" y="495829"/>
                  </a:cubicBezTo>
                  <a:cubicBezTo>
                    <a:pt x="60325" y="544512"/>
                    <a:pt x="20108" y="607483"/>
                    <a:pt x="10054" y="645054"/>
                  </a:cubicBezTo>
                  <a:cubicBezTo>
                    <a:pt x="0" y="682625"/>
                    <a:pt x="2646" y="715433"/>
                    <a:pt x="19579" y="721254"/>
                  </a:cubicBezTo>
                  <a:cubicBezTo>
                    <a:pt x="36512" y="727075"/>
                    <a:pt x="70908" y="683154"/>
                    <a:pt x="111654" y="679979"/>
                  </a:cubicBezTo>
                  <a:cubicBezTo>
                    <a:pt x="152400" y="676804"/>
                    <a:pt x="230717" y="694796"/>
                    <a:pt x="264054" y="702204"/>
                  </a:cubicBezTo>
                  <a:cubicBezTo>
                    <a:pt x="297391" y="709612"/>
                    <a:pt x="305858" y="745066"/>
                    <a:pt x="311679" y="724429"/>
                  </a:cubicBezTo>
                  <a:cubicBezTo>
                    <a:pt x="317500" y="703792"/>
                    <a:pt x="305858" y="637646"/>
                    <a:pt x="298979" y="578379"/>
                  </a:cubicBezTo>
                  <a:cubicBezTo>
                    <a:pt x="292100" y="519112"/>
                    <a:pt x="270933" y="436033"/>
                    <a:pt x="270404" y="368829"/>
                  </a:cubicBezTo>
                  <a:cubicBezTo>
                    <a:pt x="269875" y="301625"/>
                    <a:pt x="287867" y="223308"/>
                    <a:pt x="295804" y="175154"/>
                  </a:cubicBezTo>
                  <a:cubicBezTo>
                    <a:pt x="303741" y="127000"/>
                    <a:pt x="316971" y="105833"/>
                    <a:pt x="318029" y="79904"/>
                  </a:cubicBezTo>
                  <a:cubicBezTo>
                    <a:pt x="319087" y="53975"/>
                    <a:pt x="303742" y="20108"/>
                    <a:pt x="283104" y="10054"/>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27"/>
            <p:cNvSpPr/>
            <p:nvPr/>
          </p:nvSpPr>
          <p:spPr>
            <a:xfrm>
              <a:off x="3016250" y="1308100"/>
              <a:ext cx="378883" cy="710671"/>
            </a:xfrm>
            <a:custGeom>
              <a:avLst/>
              <a:gdLst>
                <a:gd name="connsiteX0" fmla="*/ 288925 w 378883"/>
                <a:gd name="connsiteY0" fmla="*/ 12700 h 710671"/>
                <a:gd name="connsiteX1" fmla="*/ 215900 w 378883"/>
                <a:gd name="connsiteY1" fmla="*/ 41275 h 710671"/>
                <a:gd name="connsiteX2" fmla="*/ 136525 w 378883"/>
                <a:gd name="connsiteY2" fmla="*/ 41275 h 710671"/>
                <a:gd name="connsiteX3" fmla="*/ 92075 w 378883"/>
                <a:gd name="connsiteY3" fmla="*/ 104775 h 710671"/>
                <a:gd name="connsiteX4" fmla="*/ 130175 w 378883"/>
                <a:gd name="connsiteY4" fmla="*/ 203200 h 710671"/>
                <a:gd name="connsiteX5" fmla="*/ 133350 w 378883"/>
                <a:gd name="connsiteY5" fmla="*/ 349250 h 710671"/>
                <a:gd name="connsiteX6" fmla="*/ 120650 w 378883"/>
                <a:gd name="connsiteY6" fmla="*/ 476250 h 710671"/>
                <a:gd name="connsiteX7" fmla="*/ 44450 w 378883"/>
                <a:gd name="connsiteY7" fmla="*/ 568325 h 710671"/>
                <a:gd name="connsiteX8" fmla="*/ 3175 w 378883"/>
                <a:gd name="connsiteY8" fmla="*/ 663575 h 710671"/>
                <a:gd name="connsiteX9" fmla="*/ 25400 w 378883"/>
                <a:gd name="connsiteY9" fmla="*/ 708025 h 710671"/>
                <a:gd name="connsiteX10" fmla="*/ 79375 w 378883"/>
                <a:gd name="connsiteY10" fmla="*/ 657225 h 710671"/>
                <a:gd name="connsiteX11" fmla="*/ 177800 w 378883"/>
                <a:gd name="connsiteY11" fmla="*/ 615950 h 710671"/>
                <a:gd name="connsiteX12" fmla="*/ 285750 w 378883"/>
                <a:gd name="connsiteY12" fmla="*/ 644525 h 710671"/>
                <a:gd name="connsiteX13" fmla="*/ 355600 w 378883"/>
                <a:gd name="connsiteY13" fmla="*/ 708025 h 710671"/>
                <a:gd name="connsiteX14" fmla="*/ 377825 w 378883"/>
                <a:gd name="connsiteY14" fmla="*/ 660400 h 710671"/>
                <a:gd name="connsiteX15" fmla="*/ 349250 w 378883"/>
                <a:gd name="connsiteY15" fmla="*/ 561975 h 710671"/>
                <a:gd name="connsiteX16" fmla="*/ 307975 w 378883"/>
                <a:gd name="connsiteY16" fmla="*/ 295275 h 710671"/>
                <a:gd name="connsiteX17" fmla="*/ 349250 w 378883"/>
                <a:gd name="connsiteY17" fmla="*/ 117475 h 710671"/>
                <a:gd name="connsiteX18" fmla="*/ 288925 w 378883"/>
                <a:gd name="connsiteY18" fmla="*/ 12700 h 71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883" h="710671">
                  <a:moveTo>
                    <a:pt x="288925" y="12700"/>
                  </a:moveTo>
                  <a:cubicBezTo>
                    <a:pt x="266700" y="0"/>
                    <a:pt x="241300" y="36513"/>
                    <a:pt x="215900" y="41275"/>
                  </a:cubicBezTo>
                  <a:cubicBezTo>
                    <a:pt x="190500" y="46037"/>
                    <a:pt x="157163" y="30692"/>
                    <a:pt x="136525" y="41275"/>
                  </a:cubicBezTo>
                  <a:cubicBezTo>
                    <a:pt x="115888" y="51858"/>
                    <a:pt x="93133" y="77788"/>
                    <a:pt x="92075" y="104775"/>
                  </a:cubicBezTo>
                  <a:cubicBezTo>
                    <a:pt x="91017" y="131762"/>
                    <a:pt x="123296" y="162454"/>
                    <a:pt x="130175" y="203200"/>
                  </a:cubicBezTo>
                  <a:cubicBezTo>
                    <a:pt x="137054" y="243946"/>
                    <a:pt x="134938" y="303742"/>
                    <a:pt x="133350" y="349250"/>
                  </a:cubicBezTo>
                  <a:cubicBezTo>
                    <a:pt x="131763" y="394758"/>
                    <a:pt x="135467" y="439738"/>
                    <a:pt x="120650" y="476250"/>
                  </a:cubicBezTo>
                  <a:cubicBezTo>
                    <a:pt x="105833" y="512762"/>
                    <a:pt x="64029" y="537104"/>
                    <a:pt x="44450" y="568325"/>
                  </a:cubicBezTo>
                  <a:cubicBezTo>
                    <a:pt x="24871" y="599546"/>
                    <a:pt x="6350" y="640292"/>
                    <a:pt x="3175" y="663575"/>
                  </a:cubicBezTo>
                  <a:cubicBezTo>
                    <a:pt x="0" y="686858"/>
                    <a:pt x="12700" y="709083"/>
                    <a:pt x="25400" y="708025"/>
                  </a:cubicBezTo>
                  <a:cubicBezTo>
                    <a:pt x="38100" y="706967"/>
                    <a:pt x="53975" y="672571"/>
                    <a:pt x="79375" y="657225"/>
                  </a:cubicBezTo>
                  <a:cubicBezTo>
                    <a:pt x="104775" y="641879"/>
                    <a:pt x="143404" y="618067"/>
                    <a:pt x="177800" y="615950"/>
                  </a:cubicBezTo>
                  <a:cubicBezTo>
                    <a:pt x="212196" y="613833"/>
                    <a:pt x="256117" y="629179"/>
                    <a:pt x="285750" y="644525"/>
                  </a:cubicBezTo>
                  <a:cubicBezTo>
                    <a:pt x="315383" y="659871"/>
                    <a:pt x="340254" y="705379"/>
                    <a:pt x="355600" y="708025"/>
                  </a:cubicBezTo>
                  <a:cubicBezTo>
                    <a:pt x="370946" y="710671"/>
                    <a:pt x="378883" y="684742"/>
                    <a:pt x="377825" y="660400"/>
                  </a:cubicBezTo>
                  <a:cubicBezTo>
                    <a:pt x="376767" y="636058"/>
                    <a:pt x="360892" y="622829"/>
                    <a:pt x="349250" y="561975"/>
                  </a:cubicBezTo>
                  <a:cubicBezTo>
                    <a:pt x="337608" y="501121"/>
                    <a:pt x="307975" y="369358"/>
                    <a:pt x="307975" y="295275"/>
                  </a:cubicBezTo>
                  <a:cubicBezTo>
                    <a:pt x="307975" y="221192"/>
                    <a:pt x="345017" y="160867"/>
                    <a:pt x="349250" y="117475"/>
                  </a:cubicBezTo>
                  <a:cubicBezTo>
                    <a:pt x="353483" y="74083"/>
                    <a:pt x="311150" y="25400"/>
                    <a:pt x="288925" y="12700"/>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712258" y="489526"/>
            <a:ext cx="2141008" cy="1142471"/>
            <a:chOff x="1162050" y="57150"/>
            <a:chExt cx="2141008" cy="1142471"/>
          </a:xfrm>
          <a:solidFill>
            <a:srgbClr val="660066">
              <a:alpha val="30000"/>
            </a:srgbClr>
          </a:solidFill>
        </p:grpSpPr>
        <p:sp>
          <p:nvSpPr>
            <p:cNvPr id="30" name="Freeform 29"/>
            <p:cNvSpPr/>
            <p:nvPr/>
          </p:nvSpPr>
          <p:spPr>
            <a:xfrm>
              <a:off x="1162050" y="197379"/>
              <a:ext cx="607483" cy="564092"/>
            </a:xfrm>
            <a:custGeom>
              <a:avLst/>
              <a:gdLst>
                <a:gd name="connsiteX0" fmla="*/ 574675 w 607483"/>
                <a:gd name="connsiteY0" fmla="*/ 555096 h 564092"/>
                <a:gd name="connsiteX1" fmla="*/ 606425 w 607483"/>
                <a:gd name="connsiteY1" fmla="*/ 510646 h 564092"/>
                <a:gd name="connsiteX2" fmla="*/ 568325 w 607483"/>
                <a:gd name="connsiteY2" fmla="*/ 453496 h 564092"/>
                <a:gd name="connsiteX3" fmla="*/ 504825 w 607483"/>
                <a:gd name="connsiteY3" fmla="*/ 370946 h 564092"/>
                <a:gd name="connsiteX4" fmla="*/ 511175 w 607483"/>
                <a:gd name="connsiteY4" fmla="*/ 269346 h 564092"/>
                <a:gd name="connsiteX5" fmla="*/ 558800 w 607483"/>
                <a:gd name="connsiteY5" fmla="*/ 218546 h 564092"/>
                <a:gd name="connsiteX6" fmla="*/ 555625 w 607483"/>
                <a:gd name="connsiteY6" fmla="*/ 135996 h 564092"/>
                <a:gd name="connsiteX7" fmla="*/ 476250 w 607483"/>
                <a:gd name="connsiteY7" fmla="*/ 31221 h 564092"/>
                <a:gd name="connsiteX8" fmla="*/ 377825 w 607483"/>
                <a:gd name="connsiteY8" fmla="*/ 8996 h 564092"/>
                <a:gd name="connsiteX9" fmla="*/ 238125 w 607483"/>
                <a:gd name="connsiteY9" fmla="*/ 85196 h 564092"/>
                <a:gd name="connsiteX10" fmla="*/ 222250 w 607483"/>
                <a:gd name="connsiteY10" fmla="*/ 161396 h 564092"/>
                <a:gd name="connsiteX11" fmla="*/ 244475 w 607483"/>
                <a:gd name="connsiteY11" fmla="*/ 215371 h 564092"/>
                <a:gd name="connsiteX12" fmla="*/ 196850 w 607483"/>
                <a:gd name="connsiteY12" fmla="*/ 342371 h 564092"/>
                <a:gd name="connsiteX13" fmla="*/ 133350 w 607483"/>
                <a:gd name="connsiteY13" fmla="*/ 399521 h 564092"/>
                <a:gd name="connsiteX14" fmla="*/ 31750 w 607483"/>
                <a:gd name="connsiteY14" fmla="*/ 472546 h 564092"/>
                <a:gd name="connsiteX15" fmla="*/ 6350 w 607483"/>
                <a:gd name="connsiteY15" fmla="*/ 558271 h 564092"/>
                <a:gd name="connsiteX16" fmla="*/ 69850 w 607483"/>
                <a:gd name="connsiteY16" fmla="*/ 507471 h 564092"/>
                <a:gd name="connsiteX17" fmla="*/ 184150 w 607483"/>
                <a:gd name="connsiteY17" fmla="*/ 482071 h 564092"/>
                <a:gd name="connsiteX18" fmla="*/ 352425 w 607483"/>
                <a:gd name="connsiteY18" fmla="*/ 501121 h 564092"/>
                <a:gd name="connsiteX19" fmla="*/ 482600 w 607483"/>
                <a:gd name="connsiteY19" fmla="*/ 485246 h 564092"/>
                <a:gd name="connsiteX20" fmla="*/ 574675 w 607483"/>
                <a:gd name="connsiteY20" fmla="*/ 555096 h 56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7483" h="564092">
                  <a:moveTo>
                    <a:pt x="574675" y="555096"/>
                  </a:moveTo>
                  <a:cubicBezTo>
                    <a:pt x="595312" y="559329"/>
                    <a:pt x="607483" y="527579"/>
                    <a:pt x="606425" y="510646"/>
                  </a:cubicBezTo>
                  <a:cubicBezTo>
                    <a:pt x="605367" y="493713"/>
                    <a:pt x="585258" y="476779"/>
                    <a:pt x="568325" y="453496"/>
                  </a:cubicBezTo>
                  <a:cubicBezTo>
                    <a:pt x="551392" y="430213"/>
                    <a:pt x="514350" y="401638"/>
                    <a:pt x="504825" y="370946"/>
                  </a:cubicBezTo>
                  <a:cubicBezTo>
                    <a:pt x="495300" y="340254"/>
                    <a:pt x="502179" y="294746"/>
                    <a:pt x="511175" y="269346"/>
                  </a:cubicBezTo>
                  <a:cubicBezTo>
                    <a:pt x="520171" y="243946"/>
                    <a:pt x="551392" y="240771"/>
                    <a:pt x="558800" y="218546"/>
                  </a:cubicBezTo>
                  <a:cubicBezTo>
                    <a:pt x="566208" y="196321"/>
                    <a:pt x="569383" y="167217"/>
                    <a:pt x="555625" y="135996"/>
                  </a:cubicBezTo>
                  <a:cubicBezTo>
                    <a:pt x="541867" y="104775"/>
                    <a:pt x="505883" y="52388"/>
                    <a:pt x="476250" y="31221"/>
                  </a:cubicBezTo>
                  <a:cubicBezTo>
                    <a:pt x="446617" y="10054"/>
                    <a:pt x="417512" y="0"/>
                    <a:pt x="377825" y="8996"/>
                  </a:cubicBezTo>
                  <a:cubicBezTo>
                    <a:pt x="338138" y="17992"/>
                    <a:pt x="264054" y="59796"/>
                    <a:pt x="238125" y="85196"/>
                  </a:cubicBezTo>
                  <a:cubicBezTo>
                    <a:pt x="212196" y="110596"/>
                    <a:pt x="221192" y="139700"/>
                    <a:pt x="222250" y="161396"/>
                  </a:cubicBezTo>
                  <a:cubicBezTo>
                    <a:pt x="223308" y="183092"/>
                    <a:pt x="248708" y="185209"/>
                    <a:pt x="244475" y="215371"/>
                  </a:cubicBezTo>
                  <a:cubicBezTo>
                    <a:pt x="240242" y="245533"/>
                    <a:pt x="215371" y="311680"/>
                    <a:pt x="196850" y="342371"/>
                  </a:cubicBezTo>
                  <a:cubicBezTo>
                    <a:pt x="178329" y="373062"/>
                    <a:pt x="160867" y="377825"/>
                    <a:pt x="133350" y="399521"/>
                  </a:cubicBezTo>
                  <a:cubicBezTo>
                    <a:pt x="105833" y="421217"/>
                    <a:pt x="52917" y="446088"/>
                    <a:pt x="31750" y="472546"/>
                  </a:cubicBezTo>
                  <a:cubicBezTo>
                    <a:pt x="10583" y="499004"/>
                    <a:pt x="0" y="552450"/>
                    <a:pt x="6350" y="558271"/>
                  </a:cubicBezTo>
                  <a:cubicBezTo>
                    <a:pt x="12700" y="564092"/>
                    <a:pt x="40217" y="520171"/>
                    <a:pt x="69850" y="507471"/>
                  </a:cubicBezTo>
                  <a:cubicBezTo>
                    <a:pt x="99483" y="494771"/>
                    <a:pt x="137054" y="483129"/>
                    <a:pt x="184150" y="482071"/>
                  </a:cubicBezTo>
                  <a:cubicBezTo>
                    <a:pt x="231246" y="481013"/>
                    <a:pt x="302683" y="500592"/>
                    <a:pt x="352425" y="501121"/>
                  </a:cubicBezTo>
                  <a:cubicBezTo>
                    <a:pt x="402167" y="501650"/>
                    <a:pt x="446617" y="477838"/>
                    <a:pt x="482600" y="485246"/>
                  </a:cubicBezTo>
                  <a:cubicBezTo>
                    <a:pt x="518583" y="492654"/>
                    <a:pt x="554038" y="550863"/>
                    <a:pt x="574675" y="555096"/>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reeform 30"/>
            <p:cNvSpPr/>
            <p:nvPr/>
          </p:nvSpPr>
          <p:spPr>
            <a:xfrm>
              <a:off x="1826683" y="57150"/>
              <a:ext cx="250825" cy="266700"/>
            </a:xfrm>
            <a:custGeom>
              <a:avLst/>
              <a:gdLst>
                <a:gd name="connsiteX0" fmla="*/ 5292 w 250825"/>
                <a:gd name="connsiteY0" fmla="*/ 260350 h 266700"/>
                <a:gd name="connsiteX1" fmla="*/ 65617 w 250825"/>
                <a:gd name="connsiteY1" fmla="*/ 234950 h 266700"/>
                <a:gd name="connsiteX2" fmla="*/ 144992 w 250825"/>
                <a:gd name="connsiteY2" fmla="*/ 254000 h 266700"/>
                <a:gd name="connsiteX3" fmla="*/ 205317 w 250825"/>
                <a:gd name="connsiteY3" fmla="*/ 241300 h 266700"/>
                <a:gd name="connsiteX4" fmla="*/ 249767 w 250825"/>
                <a:gd name="connsiteY4" fmla="*/ 238125 h 266700"/>
                <a:gd name="connsiteX5" fmla="*/ 198967 w 250825"/>
                <a:gd name="connsiteY5" fmla="*/ 165100 h 266700"/>
                <a:gd name="connsiteX6" fmla="*/ 237067 w 250825"/>
                <a:gd name="connsiteY6" fmla="*/ 120650 h 266700"/>
                <a:gd name="connsiteX7" fmla="*/ 240242 w 250825"/>
                <a:gd name="connsiteY7" fmla="*/ 60325 h 266700"/>
                <a:gd name="connsiteX8" fmla="*/ 186267 w 250825"/>
                <a:gd name="connsiteY8" fmla="*/ 19050 h 266700"/>
                <a:gd name="connsiteX9" fmla="*/ 97367 w 250825"/>
                <a:gd name="connsiteY9" fmla="*/ 6350 h 266700"/>
                <a:gd name="connsiteX10" fmla="*/ 27517 w 250825"/>
                <a:gd name="connsiteY10" fmla="*/ 57150 h 266700"/>
                <a:gd name="connsiteX11" fmla="*/ 59267 w 250825"/>
                <a:gd name="connsiteY11" fmla="*/ 120650 h 266700"/>
                <a:gd name="connsiteX12" fmla="*/ 33867 w 250825"/>
                <a:gd name="connsiteY12" fmla="*/ 196850 h 266700"/>
                <a:gd name="connsiteX13" fmla="*/ 5292 w 25082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825" h="266700">
                  <a:moveTo>
                    <a:pt x="5292" y="260350"/>
                  </a:moveTo>
                  <a:cubicBezTo>
                    <a:pt x="10584" y="266700"/>
                    <a:pt x="42334" y="236008"/>
                    <a:pt x="65617" y="234950"/>
                  </a:cubicBezTo>
                  <a:cubicBezTo>
                    <a:pt x="88900" y="233892"/>
                    <a:pt x="121709" y="252942"/>
                    <a:pt x="144992" y="254000"/>
                  </a:cubicBezTo>
                  <a:cubicBezTo>
                    <a:pt x="168275" y="255058"/>
                    <a:pt x="187854" y="243946"/>
                    <a:pt x="205317" y="241300"/>
                  </a:cubicBezTo>
                  <a:cubicBezTo>
                    <a:pt x="222780" y="238654"/>
                    <a:pt x="250825" y="250825"/>
                    <a:pt x="249767" y="238125"/>
                  </a:cubicBezTo>
                  <a:cubicBezTo>
                    <a:pt x="248709" y="225425"/>
                    <a:pt x="201084" y="184679"/>
                    <a:pt x="198967" y="165100"/>
                  </a:cubicBezTo>
                  <a:cubicBezTo>
                    <a:pt x="196850" y="145521"/>
                    <a:pt x="230188" y="138112"/>
                    <a:pt x="237067" y="120650"/>
                  </a:cubicBezTo>
                  <a:cubicBezTo>
                    <a:pt x="243946" y="103188"/>
                    <a:pt x="248709" y="77258"/>
                    <a:pt x="240242" y="60325"/>
                  </a:cubicBezTo>
                  <a:cubicBezTo>
                    <a:pt x="231775" y="43392"/>
                    <a:pt x="210079" y="28046"/>
                    <a:pt x="186267" y="19050"/>
                  </a:cubicBezTo>
                  <a:cubicBezTo>
                    <a:pt x="162455" y="10054"/>
                    <a:pt x="123825" y="0"/>
                    <a:pt x="97367" y="6350"/>
                  </a:cubicBezTo>
                  <a:cubicBezTo>
                    <a:pt x="70909" y="12700"/>
                    <a:pt x="33867" y="38100"/>
                    <a:pt x="27517" y="57150"/>
                  </a:cubicBezTo>
                  <a:cubicBezTo>
                    <a:pt x="21167" y="76200"/>
                    <a:pt x="58209" y="97367"/>
                    <a:pt x="59267" y="120650"/>
                  </a:cubicBezTo>
                  <a:cubicBezTo>
                    <a:pt x="60325" y="143933"/>
                    <a:pt x="42863" y="174625"/>
                    <a:pt x="33867" y="196850"/>
                  </a:cubicBezTo>
                  <a:cubicBezTo>
                    <a:pt x="24871" y="219075"/>
                    <a:pt x="0" y="254000"/>
                    <a:pt x="5292" y="26035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2322513" y="159279"/>
              <a:ext cx="252941" cy="269346"/>
            </a:xfrm>
            <a:custGeom>
              <a:avLst/>
              <a:gdLst>
                <a:gd name="connsiteX0" fmla="*/ 239712 w 252941"/>
                <a:gd name="connsiteY0" fmla="*/ 250296 h 269346"/>
                <a:gd name="connsiteX1" fmla="*/ 230187 w 252941"/>
                <a:gd name="connsiteY1" fmla="*/ 199496 h 269346"/>
                <a:gd name="connsiteX2" fmla="*/ 179387 w 252941"/>
                <a:gd name="connsiteY2" fmla="*/ 161396 h 269346"/>
                <a:gd name="connsiteX3" fmla="*/ 192087 w 252941"/>
                <a:gd name="connsiteY3" fmla="*/ 78846 h 269346"/>
                <a:gd name="connsiteX4" fmla="*/ 160337 w 252941"/>
                <a:gd name="connsiteY4" fmla="*/ 12171 h 269346"/>
                <a:gd name="connsiteX5" fmla="*/ 90487 w 252941"/>
                <a:gd name="connsiteY5" fmla="*/ 8996 h 269346"/>
                <a:gd name="connsiteX6" fmla="*/ 17462 w 252941"/>
                <a:gd name="connsiteY6" fmla="*/ 66146 h 269346"/>
                <a:gd name="connsiteX7" fmla="*/ 26987 w 252941"/>
                <a:gd name="connsiteY7" fmla="*/ 123296 h 269346"/>
                <a:gd name="connsiteX8" fmla="*/ 20637 w 252941"/>
                <a:gd name="connsiteY8" fmla="*/ 189971 h 269346"/>
                <a:gd name="connsiteX9" fmla="*/ 7937 w 252941"/>
                <a:gd name="connsiteY9" fmla="*/ 250296 h 269346"/>
                <a:gd name="connsiteX10" fmla="*/ 68262 w 252941"/>
                <a:gd name="connsiteY10" fmla="*/ 256646 h 269346"/>
                <a:gd name="connsiteX11" fmla="*/ 150812 w 252941"/>
                <a:gd name="connsiteY11" fmla="*/ 269346 h 269346"/>
                <a:gd name="connsiteX12" fmla="*/ 239712 w 252941"/>
                <a:gd name="connsiteY12" fmla="*/ 250296 h 2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941" h="269346">
                  <a:moveTo>
                    <a:pt x="239712" y="250296"/>
                  </a:moveTo>
                  <a:cubicBezTo>
                    <a:pt x="252941" y="238654"/>
                    <a:pt x="240241" y="214313"/>
                    <a:pt x="230187" y="199496"/>
                  </a:cubicBezTo>
                  <a:cubicBezTo>
                    <a:pt x="220133" y="184679"/>
                    <a:pt x="185737" y="181504"/>
                    <a:pt x="179387" y="161396"/>
                  </a:cubicBezTo>
                  <a:cubicBezTo>
                    <a:pt x="173037" y="141288"/>
                    <a:pt x="195262" y="103717"/>
                    <a:pt x="192087" y="78846"/>
                  </a:cubicBezTo>
                  <a:cubicBezTo>
                    <a:pt x="188912" y="53975"/>
                    <a:pt x="177270" y="23813"/>
                    <a:pt x="160337" y="12171"/>
                  </a:cubicBezTo>
                  <a:cubicBezTo>
                    <a:pt x="143404" y="529"/>
                    <a:pt x="114299" y="0"/>
                    <a:pt x="90487" y="8996"/>
                  </a:cubicBezTo>
                  <a:cubicBezTo>
                    <a:pt x="66675" y="17992"/>
                    <a:pt x="28045" y="47096"/>
                    <a:pt x="17462" y="66146"/>
                  </a:cubicBezTo>
                  <a:cubicBezTo>
                    <a:pt x="6879" y="85196"/>
                    <a:pt x="26458" y="102659"/>
                    <a:pt x="26987" y="123296"/>
                  </a:cubicBezTo>
                  <a:cubicBezTo>
                    <a:pt x="27516" y="143933"/>
                    <a:pt x="23812" y="168804"/>
                    <a:pt x="20637" y="189971"/>
                  </a:cubicBezTo>
                  <a:cubicBezTo>
                    <a:pt x="17462" y="211138"/>
                    <a:pt x="0" y="239184"/>
                    <a:pt x="7937" y="250296"/>
                  </a:cubicBezTo>
                  <a:cubicBezTo>
                    <a:pt x="15875" y="261409"/>
                    <a:pt x="44450" y="253471"/>
                    <a:pt x="68262" y="256646"/>
                  </a:cubicBezTo>
                  <a:cubicBezTo>
                    <a:pt x="92075" y="259821"/>
                    <a:pt x="125941" y="269346"/>
                    <a:pt x="150812" y="269346"/>
                  </a:cubicBezTo>
                  <a:cubicBezTo>
                    <a:pt x="175683" y="269346"/>
                    <a:pt x="226483" y="261938"/>
                    <a:pt x="239712" y="250296"/>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2670175" y="462492"/>
              <a:ext cx="259292" cy="252412"/>
            </a:xfrm>
            <a:custGeom>
              <a:avLst/>
              <a:gdLst>
                <a:gd name="connsiteX0" fmla="*/ 155575 w 259292"/>
                <a:gd name="connsiteY0" fmla="*/ 48683 h 252412"/>
                <a:gd name="connsiteX1" fmla="*/ 104775 w 259292"/>
                <a:gd name="connsiteY1" fmla="*/ 4233 h 252412"/>
                <a:gd name="connsiteX2" fmla="*/ 25400 w 259292"/>
                <a:gd name="connsiteY2" fmla="*/ 23283 h 252412"/>
                <a:gd name="connsiteX3" fmla="*/ 12700 w 259292"/>
                <a:gd name="connsiteY3" fmla="*/ 93133 h 252412"/>
                <a:gd name="connsiteX4" fmla="*/ 34925 w 259292"/>
                <a:gd name="connsiteY4" fmla="*/ 137583 h 252412"/>
                <a:gd name="connsiteX5" fmla="*/ 3175 w 259292"/>
                <a:gd name="connsiteY5" fmla="*/ 182033 h 252412"/>
                <a:gd name="connsiteX6" fmla="*/ 15875 w 259292"/>
                <a:gd name="connsiteY6" fmla="*/ 245533 h 252412"/>
                <a:gd name="connsiteX7" fmla="*/ 53975 w 259292"/>
                <a:gd name="connsiteY7" fmla="*/ 213783 h 252412"/>
                <a:gd name="connsiteX8" fmla="*/ 161925 w 259292"/>
                <a:gd name="connsiteY8" fmla="*/ 216958 h 252412"/>
                <a:gd name="connsiteX9" fmla="*/ 247650 w 259292"/>
                <a:gd name="connsiteY9" fmla="*/ 245533 h 252412"/>
                <a:gd name="connsiteX10" fmla="*/ 231775 w 259292"/>
                <a:gd name="connsiteY10" fmla="*/ 175683 h 252412"/>
                <a:gd name="connsiteX11" fmla="*/ 187325 w 259292"/>
                <a:gd name="connsiteY11" fmla="*/ 140758 h 252412"/>
                <a:gd name="connsiteX12" fmla="*/ 155575 w 259292"/>
                <a:gd name="connsiteY12" fmla="*/ 48683 h 25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292" h="252412">
                  <a:moveTo>
                    <a:pt x="155575" y="48683"/>
                  </a:moveTo>
                  <a:cubicBezTo>
                    <a:pt x="141817" y="25929"/>
                    <a:pt x="126471" y="8466"/>
                    <a:pt x="104775" y="4233"/>
                  </a:cubicBezTo>
                  <a:cubicBezTo>
                    <a:pt x="83079" y="0"/>
                    <a:pt x="40746" y="8466"/>
                    <a:pt x="25400" y="23283"/>
                  </a:cubicBezTo>
                  <a:cubicBezTo>
                    <a:pt x="10054" y="38100"/>
                    <a:pt x="11113" y="74083"/>
                    <a:pt x="12700" y="93133"/>
                  </a:cubicBezTo>
                  <a:cubicBezTo>
                    <a:pt x="14287" y="112183"/>
                    <a:pt x="36512" y="122766"/>
                    <a:pt x="34925" y="137583"/>
                  </a:cubicBezTo>
                  <a:cubicBezTo>
                    <a:pt x="33338" y="152400"/>
                    <a:pt x="6350" y="164041"/>
                    <a:pt x="3175" y="182033"/>
                  </a:cubicBezTo>
                  <a:cubicBezTo>
                    <a:pt x="0" y="200025"/>
                    <a:pt x="7408" y="240241"/>
                    <a:pt x="15875" y="245533"/>
                  </a:cubicBezTo>
                  <a:cubicBezTo>
                    <a:pt x="24342" y="250825"/>
                    <a:pt x="29633" y="218545"/>
                    <a:pt x="53975" y="213783"/>
                  </a:cubicBezTo>
                  <a:cubicBezTo>
                    <a:pt x="78317" y="209021"/>
                    <a:pt x="129646" y="211666"/>
                    <a:pt x="161925" y="216958"/>
                  </a:cubicBezTo>
                  <a:cubicBezTo>
                    <a:pt x="194204" y="222250"/>
                    <a:pt x="236008" y="252412"/>
                    <a:pt x="247650" y="245533"/>
                  </a:cubicBezTo>
                  <a:cubicBezTo>
                    <a:pt x="259292" y="238654"/>
                    <a:pt x="241829" y="193145"/>
                    <a:pt x="231775" y="175683"/>
                  </a:cubicBezTo>
                  <a:cubicBezTo>
                    <a:pt x="221721" y="158221"/>
                    <a:pt x="197379" y="156104"/>
                    <a:pt x="187325" y="140758"/>
                  </a:cubicBezTo>
                  <a:cubicBezTo>
                    <a:pt x="177271" y="125412"/>
                    <a:pt x="169333" y="71437"/>
                    <a:pt x="155575" y="48683"/>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eeform 33"/>
            <p:cNvSpPr/>
            <p:nvPr/>
          </p:nvSpPr>
          <p:spPr>
            <a:xfrm>
              <a:off x="3098271" y="934508"/>
              <a:ext cx="204787" cy="265113"/>
            </a:xfrm>
            <a:custGeom>
              <a:avLst/>
              <a:gdLst>
                <a:gd name="connsiteX0" fmla="*/ 13229 w 204787"/>
                <a:gd name="connsiteY0" fmla="*/ 252942 h 265113"/>
                <a:gd name="connsiteX1" fmla="*/ 124354 w 204787"/>
                <a:gd name="connsiteY1" fmla="*/ 240242 h 265113"/>
                <a:gd name="connsiteX2" fmla="*/ 194204 w 204787"/>
                <a:gd name="connsiteY2" fmla="*/ 246592 h 265113"/>
                <a:gd name="connsiteX3" fmla="*/ 187854 w 204787"/>
                <a:gd name="connsiteY3" fmla="*/ 186267 h 265113"/>
                <a:gd name="connsiteX4" fmla="*/ 149754 w 204787"/>
                <a:gd name="connsiteY4" fmla="*/ 138642 h 265113"/>
                <a:gd name="connsiteX5" fmla="*/ 156104 w 204787"/>
                <a:gd name="connsiteY5" fmla="*/ 81492 h 265113"/>
                <a:gd name="connsiteX6" fmla="*/ 102129 w 204787"/>
                <a:gd name="connsiteY6" fmla="*/ 11642 h 265113"/>
                <a:gd name="connsiteX7" fmla="*/ 41804 w 204787"/>
                <a:gd name="connsiteY7" fmla="*/ 11642 h 265113"/>
                <a:gd name="connsiteX8" fmla="*/ 13229 w 204787"/>
                <a:gd name="connsiteY8" fmla="*/ 68792 h 265113"/>
                <a:gd name="connsiteX9" fmla="*/ 44979 w 204787"/>
                <a:gd name="connsiteY9" fmla="*/ 135467 h 265113"/>
                <a:gd name="connsiteX10" fmla="*/ 44979 w 204787"/>
                <a:gd name="connsiteY10" fmla="*/ 167217 h 265113"/>
                <a:gd name="connsiteX11" fmla="*/ 13229 w 204787"/>
                <a:gd name="connsiteY11" fmla="*/ 252942 h 26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787" h="265113">
                  <a:moveTo>
                    <a:pt x="13229" y="252942"/>
                  </a:moveTo>
                  <a:cubicBezTo>
                    <a:pt x="26458" y="265113"/>
                    <a:pt x="94192" y="241300"/>
                    <a:pt x="124354" y="240242"/>
                  </a:cubicBezTo>
                  <a:cubicBezTo>
                    <a:pt x="154516" y="239184"/>
                    <a:pt x="183621" y="255588"/>
                    <a:pt x="194204" y="246592"/>
                  </a:cubicBezTo>
                  <a:cubicBezTo>
                    <a:pt x="204787" y="237596"/>
                    <a:pt x="195262" y="204259"/>
                    <a:pt x="187854" y="186267"/>
                  </a:cubicBezTo>
                  <a:cubicBezTo>
                    <a:pt x="180446" y="168275"/>
                    <a:pt x="155046" y="156104"/>
                    <a:pt x="149754" y="138642"/>
                  </a:cubicBezTo>
                  <a:cubicBezTo>
                    <a:pt x="144462" y="121180"/>
                    <a:pt x="164042" y="102659"/>
                    <a:pt x="156104" y="81492"/>
                  </a:cubicBezTo>
                  <a:cubicBezTo>
                    <a:pt x="148167" y="60325"/>
                    <a:pt x="121179" y="23284"/>
                    <a:pt x="102129" y="11642"/>
                  </a:cubicBezTo>
                  <a:cubicBezTo>
                    <a:pt x="83079" y="0"/>
                    <a:pt x="56621" y="2117"/>
                    <a:pt x="41804" y="11642"/>
                  </a:cubicBezTo>
                  <a:cubicBezTo>
                    <a:pt x="26987" y="21167"/>
                    <a:pt x="12700" y="48155"/>
                    <a:pt x="13229" y="68792"/>
                  </a:cubicBezTo>
                  <a:cubicBezTo>
                    <a:pt x="13758" y="89429"/>
                    <a:pt x="39687" y="119063"/>
                    <a:pt x="44979" y="135467"/>
                  </a:cubicBezTo>
                  <a:cubicBezTo>
                    <a:pt x="50271" y="151871"/>
                    <a:pt x="51329" y="152929"/>
                    <a:pt x="44979" y="167217"/>
                  </a:cubicBezTo>
                  <a:cubicBezTo>
                    <a:pt x="38629" y="181505"/>
                    <a:pt x="0" y="240771"/>
                    <a:pt x="13229" y="252942"/>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388533" y="726063"/>
            <a:ext cx="1489075" cy="1067859"/>
            <a:chOff x="1838325" y="293687"/>
            <a:chExt cx="1489075" cy="1067859"/>
          </a:xfrm>
        </p:grpSpPr>
        <p:sp>
          <p:nvSpPr>
            <p:cNvPr id="36" name="Freeform 35"/>
            <p:cNvSpPr/>
            <p:nvPr/>
          </p:nvSpPr>
          <p:spPr>
            <a:xfrm>
              <a:off x="1838325" y="293687"/>
              <a:ext cx="300038" cy="312738"/>
            </a:xfrm>
            <a:custGeom>
              <a:avLst/>
              <a:gdLst>
                <a:gd name="connsiteX0" fmla="*/ 117475 w 300038"/>
                <a:gd name="connsiteY0" fmla="*/ 11113 h 312738"/>
                <a:gd name="connsiteX1" fmla="*/ 57150 w 300038"/>
                <a:gd name="connsiteY1" fmla="*/ 1588 h 312738"/>
                <a:gd name="connsiteX2" fmla="*/ 19050 w 300038"/>
                <a:gd name="connsiteY2" fmla="*/ 14288 h 312738"/>
                <a:gd name="connsiteX3" fmla="*/ 6350 w 300038"/>
                <a:gd name="connsiteY3" fmla="*/ 87313 h 312738"/>
                <a:gd name="connsiteX4" fmla="*/ 57150 w 300038"/>
                <a:gd name="connsiteY4" fmla="*/ 147638 h 312738"/>
                <a:gd name="connsiteX5" fmla="*/ 44450 w 300038"/>
                <a:gd name="connsiteY5" fmla="*/ 233363 h 312738"/>
                <a:gd name="connsiteX6" fmla="*/ 38100 w 300038"/>
                <a:gd name="connsiteY6" fmla="*/ 300038 h 312738"/>
                <a:gd name="connsiteX7" fmla="*/ 76200 w 300038"/>
                <a:gd name="connsiteY7" fmla="*/ 309563 h 312738"/>
                <a:gd name="connsiteX8" fmla="*/ 133350 w 300038"/>
                <a:gd name="connsiteY8" fmla="*/ 296863 h 312738"/>
                <a:gd name="connsiteX9" fmla="*/ 209550 w 300038"/>
                <a:gd name="connsiteY9" fmla="*/ 296863 h 312738"/>
                <a:gd name="connsiteX10" fmla="*/ 263525 w 300038"/>
                <a:gd name="connsiteY10" fmla="*/ 284163 h 312738"/>
                <a:gd name="connsiteX11" fmla="*/ 298450 w 300038"/>
                <a:gd name="connsiteY11" fmla="*/ 293688 h 312738"/>
                <a:gd name="connsiteX12" fmla="*/ 273050 w 300038"/>
                <a:gd name="connsiteY12" fmla="*/ 227013 h 312738"/>
                <a:gd name="connsiteX13" fmla="*/ 231775 w 300038"/>
                <a:gd name="connsiteY13" fmla="*/ 163513 h 312738"/>
                <a:gd name="connsiteX14" fmla="*/ 234950 w 300038"/>
                <a:gd name="connsiteY14" fmla="*/ 93663 h 312738"/>
                <a:gd name="connsiteX15" fmla="*/ 250825 w 300038"/>
                <a:gd name="connsiteY15" fmla="*/ 23813 h 312738"/>
                <a:gd name="connsiteX16" fmla="*/ 225425 w 300038"/>
                <a:gd name="connsiteY16" fmla="*/ 4763 h 312738"/>
                <a:gd name="connsiteX17" fmla="*/ 190500 w 300038"/>
                <a:gd name="connsiteY17" fmla="*/ 7938 h 312738"/>
                <a:gd name="connsiteX18" fmla="*/ 117475 w 300038"/>
                <a:gd name="connsiteY18" fmla="*/ 11113 h 31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0038" h="312738">
                  <a:moveTo>
                    <a:pt x="117475" y="11113"/>
                  </a:moveTo>
                  <a:cubicBezTo>
                    <a:pt x="95250" y="10055"/>
                    <a:pt x="73554" y="1059"/>
                    <a:pt x="57150" y="1588"/>
                  </a:cubicBezTo>
                  <a:cubicBezTo>
                    <a:pt x="40746" y="2117"/>
                    <a:pt x="27517" y="0"/>
                    <a:pt x="19050" y="14288"/>
                  </a:cubicBezTo>
                  <a:cubicBezTo>
                    <a:pt x="10583" y="28576"/>
                    <a:pt x="0" y="65088"/>
                    <a:pt x="6350" y="87313"/>
                  </a:cubicBezTo>
                  <a:cubicBezTo>
                    <a:pt x="12700" y="109538"/>
                    <a:pt x="50800" y="123296"/>
                    <a:pt x="57150" y="147638"/>
                  </a:cubicBezTo>
                  <a:cubicBezTo>
                    <a:pt x="63500" y="171980"/>
                    <a:pt x="47625" y="207963"/>
                    <a:pt x="44450" y="233363"/>
                  </a:cubicBezTo>
                  <a:cubicBezTo>
                    <a:pt x="41275" y="258763"/>
                    <a:pt x="32808" y="287338"/>
                    <a:pt x="38100" y="300038"/>
                  </a:cubicBezTo>
                  <a:cubicBezTo>
                    <a:pt x="43392" y="312738"/>
                    <a:pt x="60325" y="310092"/>
                    <a:pt x="76200" y="309563"/>
                  </a:cubicBezTo>
                  <a:cubicBezTo>
                    <a:pt x="92075" y="309034"/>
                    <a:pt x="111125" y="298980"/>
                    <a:pt x="133350" y="296863"/>
                  </a:cubicBezTo>
                  <a:cubicBezTo>
                    <a:pt x="155575" y="294746"/>
                    <a:pt x="187854" y="298980"/>
                    <a:pt x="209550" y="296863"/>
                  </a:cubicBezTo>
                  <a:cubicBezTo>
                    <a:pt x="231246" y="294746"/>
                    <a:pt x="248708" y="284692"/>
                    <a:pt x="263525" y="284163"/>
                  </a:cubicBezTo>
                  <a:cubicBezTo>
                    <a:pt x="278342" y="283634"/>
                    <a:pt x="296863" y="303213"/>
                    <a:pt x="298450" y="293688"/>
                  </a:cubicBezTo>
                  <a:cubicBezTo>
                    <a:pt x="300038" y="284163"/>
                    <a:pt x="284162" y="248709"/>
                    <a:pt x="273050" y="227013"/>
                  </a:cubicBezTo>
                  <a:cubicBezTo>
                    <a:pt x="261938" y="205317"/>
                    <a:pt x="238125" y="185738"/>
                    <a:pt x="231775" y="163513"/>
                  </a:cubicBezTo>
                  <a:cubicBezTo>
                    <a:pt x="225425" y="141288"/>
                    <a:pt x="231775" y="116946"/>
                    <a:pt x="234950" y="93663"/>
                  </a:cubicBezTo>
                  <a:cubicBezTo>
                    <a:pt x="238125" y="70380"/>
                    <a:pt x="252412" y="38630"/>
                    <a:pt x="250825" y="23813"/>
                  </a:cubicBezTo>
                  <a:cubicBezTo>
                    <a:pt x="249238" y="8996"/>
                    <a:pt x="235479" y="7409"/>
                    <a:pt x="225425" y="4763"/>
                  </a:cubicBezTo>
                  <a:cubicBezTo>
                    <a:pt x="215371" y="2117"/>
                    <a:pt x="203729" y="6351"/>
                    <a:pt x="190500" y="7938"/>
                  </a:cubicBezTo>
                  <a:cubicBezTo>
                    <a:pt x="177271" y="9525"/>
                    <a:pt x="139700" y="12171"/>
                    <a:pt x="117475" y="11113"/>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2307696" y="409046"/>
              <a:ext cx="299508" cy="356658"/>
            </a:xfrm>
            <a:custGeom>
              <a:avLst/>
              <a:gdLst>
                <a:gd name="connsiteX0" fmla="*/ 222779 w 299508"/>
                <a:gd name="connsiteY0" fmla="*/ 22754 h 356658"/>
                <a:gd name="connsiteX1" fmla="*/ 143404 w 299508"/>
                <a:gd name="connsiteY1" fmla="*/ 19579 h 356658"/>
                <a:gd name="connsiteX2" fmla="*/ 83079 w 299508"/>
                <a:gd name="connsiteY2" fmla="*/ 13229 h 356658"/>
                <a:gd name="connsiteX3" fmla="*/ 25929 w 299508"/>
                <a:gd name="connsiteY3" fmla="*/ 16404 h 356658"/>
                <a:gd name="connsiteX4" fmla="*/ 44979 w 299508"/>
                <a:gd name="connsiteY4" fmla="*/ 111654 h 356658"/>
                <a:gd name="connsiteX5" fmla="*/ 64029 w 299508"/>
                <a:gd name="connsiteY5" fmla="*/ 248179 h 356658"/>
                <a:gd name="connsiteX6" fmla="*/ 6879 w 299508"/>
                <a:gd name="connsiteY6" fmla="*/ 333904 h 356658"/>
                <a:gd name="connsiteX7" fmla="*/ 22754 w 299508"/>
                <a:gd name="connsiteY7" fmla="*/ 356129 h 356658"/>
                <a:gd name="connsiteX8" fmla="*/ 64029 w 299508"/>
                <a:gd name="connsiteY8" fmla="*/ 337079 h 356658"/>
                <a:gd name="connsiteX9" fmla="*/ 159279 w 299508"/>
                <a:gd name="connsiteY9" fmla="*/ 349779 h 356658"/>
                <a:gd name="connsiteX10" fmla="*/ 225954 w 299508"/>
                <a:gd name="connsiteY10" fmla="*/ 330729 h 356658"/>
                <a:gd name="connsiteX11" fmla="*/ 292629 w 299508"/>
                <a:gd name="connsiteY11" fmla="*/ 337079 h 356658"/>
                <a:gd name="connsiteX12" fmla="*/ 267229 w 299508"/>
                <a:gd name="connsiteY12" fmla="*/ 276754 h 356658"/>
                <a:gd name="connsiteX13" fmla="*/ 229129 w 299508"/>
                <a:gd name="connsiteY13" fmla="*/ 184679 h 356658"/>
                <a:gd name="connsiteX14" fmla="*/ 245004 w 299508"/>
                <a:gd name="connsiteY14" fmla="*/ 83079 h 356658"/>
                <a:gd name="connsiteX15" fmla="*/ 222779 w 299508"/>
                <a:gd name="connsiteY15" fmla="*/ 22754 h 35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508" h="356658">
                  <a:moveTo>
                    <a:pt x="222779" y="22754"/>
                  </a:moveTo>
                  <a:cubicBezTo>
                    <a:pt x="205846" y="12171"/>
                    <a:pt x="166687" y="21167"/>
                    <a:pt x="143404" y="19579"/>
                  </a:cubicBezTo>
                  <a:cubicBezTo>
                    <a:pt x="120121" y="17992"/>
                    <a:pt x="102658" y="13758"/>
                    <a:pt x="83079" y="13229"/>
                  </a:cubicBezTo>
                  <a:cubicBezTo>
                    <a:pt x="63500" y="12700"/>
                    <a:pt x="32279" y="0"/>
                    <a:pt x="25929" y="16404"/>
                  </a:cubicBezTo>
                  <a:cubicBezTo>
                    <a:pt x="19579" y="32808"/>
                    <a:pt x="38629" y="73025"/>
                    <a:pt x="44979" y="111654"/>
                  </a:cubicBezTo>
                  <a:cubicBezTo>
                    <a:pt x="51329" y="150283"/>
                    <a:pt x="70379" y="211137"/>
                    <a:pt x="64029" y="248179"/>
                  </a:cubicBezTo>
                  <a:cubicBezTo>
                    <a:pt x="57679" y="285221"/>
                    <a:pt x="13758" y="315912"/>
                    <a:pt x="6879" y="333904"/>
                  </a:cubicBezTo>
                  <a:cubicBezTo>
                    <a:pt x="0" y="351896"/>
                    <a:pt x="13229" y="355600"/>
                    <a:pt x="22754" y="356129"/>
                  </a:cubicBezTo>
                  <a:cubicBezTo>
                    <a:pt x="32279" y="356658"/>
                    <a:pt x="41275" y="338137"/>
                    <a:pt x="64029" y="337079"/>
                  </a:cubicBezTo>
                  <a:cubicBezTo>
                    <a:pt x="86783" y="336021"/>
                    <a:pt x="132292" y="350837"/>
                    <a:pt x="159279" y="349779"/>
                  </a:cubicBezTo>
                  <a:cubicBezTo>
                    <a:pt x="186266" y="348721"/>
                    <a:pt x="203729" y="332846"/>
                    <a:pt x="225954" y="330729"/>
                  </a:cubicBezTo>
                  <a:cubicBezTo>
                    <a:pt x="248179" y="328612"/>
                    <a:pt x="285750" y="346075"/>
                    <a:pt x="292629" y="337079"/>
                  </a:cubicBezTo>
                  <a:cubicBezTo>
                    <a:pt x="299508" y="328083"/>
                    <a:pt x="277812" y="302154"/>
                    <a:pt x="267229" y="276754"/>
                  </a:cubicBezTo>
                  <a:cubicBezTo>
                    <a:pt x="256646" y="251354"/>
                    <a:pt x="232833" y="216958"/>
                    <a:pt x="229129" y="184679"/>
                  </a:cubicBezTo>
                  <a:cubicBezTo>
                    <a:pt x="225425" y="152400"/>
                    <a:pt x="244475" y="109008"/>
                    <a:pt x="245004" y="83079"/>
                  </a:cubicBezTo>
                  <a:cubicBezTo>
                    <a:pt x="245533" y="57150"/>
                    <a:pt x="239712" y="33337"/>
                    <a:pt x="222779" y="22754"/>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2676525" y="680508"/>
              <a:ext cx="284692" cy="310621"/>
            </a:xfrm>
            <a:custGeom>
              <a:avLst/>
              <a:gdLst>
                <a:gd name="connsiteX0" fmla="*/ 130175 w 284692"/>
                <a:gd name="connsiteY0" fmla="*/ 2117 h 310621"/>
                <a:gd name="connsiteX1" fmla="*/ 47625 w 284692"/>
                <a:gd name="connsiteY1" fmla="*/ 5292 h 310621"/>
                <a:gd name="connsiteX2" fmla="*/ 25400 w 284692"/>
                <a:gd name="connsiteY2" fmla="*/ 33867 h 310621"/>
                <a:gd name="connsiteX3" fmla="*/ 6350 w 284692"/>
                <a:gd name="connsiteY3" fmla="*/ 100542 h 310621"/>
                <a:gd name="connsiteX4" fmla="*/ 63500 w 284692"/>
                <a:gd name="connsiteY4" fmla="*/ 173567 h 310621"/>
                <a:gd name="connsiteX5" fmla="*/ 57150 w 284692"/>
                <a:gd name="connsiteY5" fmla="*/ 233892 h 310621"/>
                <a:gd name="connsiteX6" fmla="*/ 41275 w 284692"/>
                <a:gd name="connsiteY6" fmla="*/ 284692 h 310621"/>
                <a:gd name="connsiteX7" fmla="*/ 47625 w 284692"/>
                <a:gd name="connsiteY7" fmla="*/ 310092 h 310621"/>
                <a:gd name="connsiteX8" fmla="*/ 98425 w 284692"/>
                <a:gd name="connsiteY8" fmla="*/ 287867 h 310621"/>
                <a:gd name="connsiteX9" fmla="*/ 190500 w 284692"/>
                <a:gd name="connsiteY9" fmla="*/ 297392 h 310621"/>
                <a:gd name="connsiteX10" fmla="*/ 273050 w 284692"/>
                <a:gd name="connsiteY10" fmla="*/ 287867 h 310621"/>
                <a:gd name="connsiteX11" fmla="*/ 260350 w 284692"/>
                <a:gd name="connsiteY11" fmla="*/ 192617 h 310621"/>
                <a:gd name="connsiteX12" fmla="*/ 254000 w 284692"/>
                <a:gd name="connsiteY12" fmla="*/ 87842 h 310621"/>
                <a:gd name="connsiteX13" fmla="*/ 222250 w 284692"/>
                <a:gd name="connsiteY13" fmla="*/ 17992 h 310621"/>
                <a:gd name="connsiteX14" fmla="*/ 130175 w 284692"/>
                <a:gd name="connsiteY14" fmla="*/ 2117 h 3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692" h="310621">
                  <a:moveTo>
                    <a:pt x="130175" y="2117"/>
                  </a:moveTo>
                  <a:cubicBezTo>
                    <a:pt x="101071" y="0"/>
                    <a:pt x="65087" y="0"/>
                    <a:pt x="47625" y="5292"/>
                  </a:cubicBezTo>
                  <a:cubicBezTo>
                    <a:pt x="30163" y="10584"/>
                    <a:pt x="32279" y="17992"/>
                    <a:pt x="25400" y="33867"/>
                  </a:cubicBezTo>
                  <a:cubicBezTo>
                    <a:pt x="18521" y="49742"/>
                    <a:pt x="0" y="77259"/>
                    <a:pt x="6350" y="100542"/>
                  </a:cubicBezTo>
                  <a:cubicBezTo>
                    <a:pt x="12700" y="123825"/>
                    <a:pt x="55033" y="151342"/>
                    <a:pt x="63500" y="173567"/>
                  </a:cubicBezTo>
                  <a:cubicBezTo>
                    <a:pt x="71967" y="195792"/>
                    <a:pt x="60854" y="215371"/>
                    <a:pt x="57150" y="233892"/>
                  </a:cubicBezTo>
                  <a:cubicBezTo>
                    <a:pt x="53446" y="252413"/>
                    <a:pt x="42862" y="271992"/>
                    <a:pt x="41275" y="284692"/>
                  </a:cubicBezTo>
                  <a:cubicBezTo>
                    <a:pt x="39688" y="297392"/>
                    <a:pt x="38100" y="309563"/>
                    <a:pt x="47625" y="310092"/>
                  </a:cubicBezTo>
                  <a:cubicBezTo>
                    <a:pt x="57150" y="310621"/>
                    <a:pt x="74612" y="289984"/>
                    <a:pt x="98425" y="287867"/>
                  </a:cubicBezTo>
                  <a:cubicBezTo>
                    <a:pt x="122238" y="285750"/>
                    <a:pt x="161396" y="297392"/>
                    <a:pt x="190500" y="297392"/>
                  </a:cubicBezTo>
                  <a:cubicBezTo>
                    <a:pt x="219604" y="297392"/>
                    <a:pt x="261408" y="305329"/>
                    <a:pt x="273050" y="287867"/>
                  </a:cubicBezTo>
                  <a:cubicBezTo>
                    <a:pt x="284692" y="270405"/>
                    <a:pt x="263525" y="225954"/>
                    <a:pt x="260350" y="192617"/>
                  </a:cubicBezTo>
                  <a:cubicBezTo>
                    <a:pt x="257175" y="159280"/>
                    <a:pt x="260350" y="116946"/>
                    <a:pt x="254000" y="87842"/>
                  </a:cubicBezTo>
                  <a:cubicBezTo>
                    <a:pt x="247650" y="58738"/>
                    <a:pt x="238654" y="31221"/>
                    <a:pt x="222250" y="17992"/>
                  </a:cubicBezTo>
                  <a:cubicBezTo>
                    <a:pt x="205846" y="4763"/>
                    <a:pt x="159279" y="4234"/>
                    <a:pt x="130175" y="2117"/>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reeform 38"/>
            <p:cNvSpPr/>
            <p:nvPr/>
          </p:nvSpPr>
          <p:spPr>
            <a:xfrm>
              <a:off x="3095096" y="1175279"/>
              <a:ext cx="232304" cy="186267"/>
            </a:xfrm>
            <a:custGeom>
              <a:avLst/>
              <a:gdLst>
                <a:gd name="connsiteX0" fmla="*/ 181504 w 232304"/>
                <a:gd name="connsiteY0" fmla="*/ 5821 h 186267"/>
                <a:gd name="connsiteX1" fmla="*/ 79904 w 232304"/>
                <a:gd name="connsiteY1" fmla="*/ 5821 h 186267"/>
                <a:gd name="connsiteX2" fmla="*/ 16404 w 232304"/>
                <a:gd name="connsiteY2" fmla="*/ 28046 h 186267"/>
                <a:gd name="connsiteX3" fmla="*/ 13229 w 232304"/>
                <a:gd name="connsiteY3" fmla="*/ 94721 h 186267"/>
                <a:gd name="connsiteX4" fmla="*/ 3704 w 232304"/>
                <a:gd name="connsiteY4" fmla="*/ 139171 h 186267"/>
                <a:gd name="connsiteX5" fmla="*/ 13229 w 232304"/>
                <a:gd name="connsiteY5" fmla="*/ 180446 h 186267"/>
                <a:gd name="connsiteX6" fmla="*/ 83079 w 232304"/>
                <a:gd name="connsiteY6" fmla="*/ 174096 h 186267"/>
                <a:gd name="connsiteX7" fmla="*/ 156104 w 232304"/>
                <a:gd name="connsiteY7" fmla="*/ 167746 h 186267"/>
                <a:gd name="connsiteX8" fmla="*/ 216429 w 232304"/>
                <a:gd name="connsiteY8" fmla="*/ 135996 h 186267"/>
                <a:gd name="connsiteX9" fmla="*/ 229129 w 232304"/>
                <a:gd name="connsiteY9" fmla="*/ 91546 h 186267"/>
                <a:gd name="connsiteX10" fmla="*/ 225954 w 232304"/>
                <a:gd name="connsiteY10" fmla="*/ 40746 h 186267"/>
                <a:gd name="connsiteX11" fmla="*/ 181504 w 232304"/>
                <a:gd name="connsiteY11" fmla="*/ 5821 h 18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304" h="186267">
                  <a:moveTo>
                    <a:pt x="181504" y="5821"/>
                  </a:moveTo>
                  <a:cubicBezTo>
                    <a:pt x="157162" y="0"/>
                    <a:pt x="107421" y="2117"/>
                    <a:pt x="79904" y="5821"/>
                  </a:cubicBezTo>
                  <a:cubicBezTo>
                    <a:pt x="52387" y="9525"/>
                    <a:pt x="27516" y="13230"/>
                    <a:pt x="16404" y="28046"/>
                  </a:cubicBezTo>
                  <a:cubicBezTo>
                    <a:pt x="5292" y="42862"/>
                    <a:pt x="15346" y="76200"/>
                    <a:pt x="13229" y="94721"/>
                  </a:cubicBezTo>
                  <a:cubicBezTo>
                    <a:pt x="11112" y="113242"/>
                    <a:pt x="3704" y="124884"/>
                    <a:pt x="3704" y="139171"/>
                  </a:cubicBezTo>
                  <a:cubicBezTo>
                    <a:pt x="3704" y="153458"/>
                    <a:pt x="0" y="174625"/>
                    <a:pt x="13229" y="180446"/>
                  </a:cubicBezTo>
                  <a:cubicBezTo>
                    <a:pt x="26458" y="186267"/>
                    <a:pt x="83079" y="174096"/>
                    <a:pt x="83079" y="174096"/>
                  </a:cubicBezTo>
                  <a:cubicBezTo>
                    <a:pt x="106892" y="171979"/>
                    <a:pt x="133879" y="174096"/>
                    <a:pt x="156104" y="167746"/>
                  </a:cubicBezTo>
                  <a:cubicBezTo>
                    <a:pt x="178329" y="161396"/>
                    <a:pt x="204258" y="148696"/>
                    <a:pt x="216429" y="135996"/>
                  </a:cubicBezTo>
                  <a:cubicBezTo>
                    <a:pt x="228600" y="123296"/>
                    <a:pt x="227542" y="107421"/>
                    <a:pt x="229129" y="91546"/>
                  </a:cubicBezTo>
                  <a:cubicBezTo>
                    <a:pt x="230717" y="75671"/>
                    <a:pt x="232304" y="55034"/>
                    <a:pt x="225954" y="40746"/>
                  </a:cubicBezTo>
                  <a:cubicBezTo>
                    <a:pt x="219604" y="26458"/>
                    <a:pt x="205846" y="11642"/>
                    <a:pt x="181504" y="5821"/>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685800" y="486880"/>
            <a:ext cx="2251075" cy="1970088"/>
            <a:chOff x="1135592" y="54504"/>
            <a:chExt cx="2251075" cy="1970088"/>
          </a:xfrm>
          <a:noFill/>
        </p:grpSpPr>
        <p:sp>
          <p:nvSpPr>
            <p:cNvPr id="11" name="Freeform 10"/>
            <p:cNvSpPr/>
            <p:nvPr/>
          </p:nvSpPr>
          <p:spPr>
            <a:xfrm>
              <a:off x="1135592" y="203729"/>
              <a:ext cx="624946" cy="1375304"/>
            </a:xfrm>
            <a:custGeom>
              <a:avLst/>
              <a:gdLst>
                <a:gd name="connsiteX0" fmla="*/ 45508 w 624946"/>
                <a:gd name="connsiteY0" fmla="*/ 1367896 h 1375304"/>
                <a:gd name="connsiteX1" fmla="*/ 102658 w 624946"/>
                <a:gd name="connsiteY1" fmla="*/ 1298046 h 1375304"/>
                <a:gd name="connsiteX2" fmla="*/ 216958 w 624946"/>
                <a:gd name="connsiteY2" fmla="*/ 1240896 h 1375304"/>
                <a:gd name="connsiteX3" fmla="*/ 363008 w 624946"/>
                <a:gd name="connsiteY3" fmla="*/ 1237721 h 1375304"/>
                <a:gd name="connsiteX4" fmla="*/ 512233 w 624946"/>
                <a:gd name="connsiteY4" fmla="*/ 1237721 h 1375304"/>
                <a:gd name="connsiteX5" fmla="*/ 582083 w 624946"/>
                <a:gd name="connsiteY5" fmla="*/ 1253596 h 1375304"/>
                <a:gd name="connsiteX6" fmla="*/ 597958 w 624946"/>
                <a:gd name="connsiteY6" fmla="*/ 1202796 h 1375304"/>
                <a:gd name="connsiteX7" fmla="*/ 550333 w 624946"/>
                <a:gd name="connsiteY7" fmla="*/ 1098021 h 1375304"/>
                <a:gd name="connsiteX8" fmla="*/ 524933 w 624946"/>
                <a:gd name="connsiteY8" fmla="*/ 971021 h 1375304"/>
                <a:gd name="connsiteX9" fmla="*/ 524933 w 624946"/>
                <a:gd name="connsiteY9" fmla="*/ 805921 h 1375304"/>
                <a:gd name="connsiteX10" fmla="*/ 582083 w 624946"/>
                <a:gd name="connsiteY10" fmla="*/ 640821 h 1375304"/>
                <a:gd name="connsiteX11" fmla="*/ 594783 w 624946"/>
                <a:gd name="connsiteY11" fmla="*/ 567796 h 1375304"/>
                <a:gd name="connsiteX12" fmla="*/ 623358 w 624946"/>
                <a:gd name="connsiteY12" fmla="*/ 526521 h 1375304"/>
                <a:gd name="connsiteX13" fmla="*/ 604308 w 624946"/>
                <a:gd name="connsiteY13" fmla="*/ 466196 h 1375304"/>
                <a:gd name="connsiteX14" fmla="*/ 547158 w 624946"/>
                <a:gd name="connsiteY14" fmla="*/ 402696 h 1375304"/>
                <a:gd name="connsiteX15" fmla="*/ 521758 w 624946"/>
                <a:gd name="connsiteY15" fmla="*/ 329671 h 1375304"/>
                <a:gd name="connsiteX16" fmla="*/ 543983 w 624946"/>
                <a:gd name="connsiteY16" fmla="*/ 247121 h 1375304"/>
                <a:gd name="connsiteX17" fmla="*/ 582083 w 624946"/>
                <a:gd name="connsiteY17" fmla="*/ 221721 h 1375304"/>
                <a:gd name="connsiteX18" fmla="*/ 582083 w 624946"/>
                <a:gd name="connsiteY18" fmla="*/ 135996 h 1375304"/>
                <a:gd name="connsiteX19" fmla="*/ 521758 w 624946"/>
                <a:gd name="connsiteY19" fmla="*/ 47096 h 1375304"/>
                <a:gd name="connsiteX20" fmla="*/ 445558 w 624946"/>
                <a:gd name="connsiteY20" fmla="*/ 5821 h 1375304"/>
                <a:gd name="connsiteX21" fmla="*/ 363008 w 624946"/>
                <a:gd name="connsiteY21" fmla="*/ 12171 h 1375304"/>
                <a:gd name="connsiteX22" fmla="*/ 283633 w 624946"/>
                <a:gd name="connsiteY22" fmla="*/ 69321 h 1375304"/>
                <a:gd name="connsiteX23" fmla="*/ 245533 w 624946"/>
                <a:gd name="connsiteY23" fmla="*/ 158221 h 1375304"/>
                <a:gd name="connsiteX24" fmla="*/ 258233 w 624946"/>
                <a:gd name="connsiteY24" fmla="*/ 202671 h 1375304"/>
                <a:gd name="connsiteX25" fmla="*/ 220133 w 624946"/>
                <a:gd name="connsiteY25" fmla="*/ 329671 h 1375304"/>
                <a:gd name="connsiteX26" fmla="*/ 178858 w 624946"/>
                <a:gd name="connsiteY26" fmla="*/ 393171 h 1375304"/>
                <a:gd name="connsiteX27" fmla="*/ 70908 w 624946"/>
                <a:gd name="connsiteY27" fmla="*/ 459846 h 1375304"/>
                <a:gd name="connsiteX28" fmla="*/ 42333 w 624946"/>
                <a:gd name="connsiteY28" fmla="*/ 558271 h 1375304"/>
                <a:gd name="connsiteX29" fmla="*/ 58208 w 624946"/>
                <a:gd name="connsiteY29" fmla="*/ 586846 h 1375304"/>
                <a:gd name="connsiteX30" fmla="*/ 99483 w 624946"/>
                <a:gd name="connsiteY30" fmla="*/ 697971 h 1375304"/>
                <a:gd name="connsiteX31" fmla="*/ 115358 w 624946"/>
                <a:gd name="connsiteY31" fmla="*/ 853546 h 1375304"/>
                <a:gd name="connsiteX32" fmla="*/ 109008 w 624946"/>
                <a:gd name="connsiteY32" fmla="*/ 980546 h 1375304"/>
                <a:gd name="connsiteX33" fmla="*/ 45508 w 624946"/>
                <a:gd name="connsiteY33" fmla="*/ 1148821 h 1375304"/>
                <a:gd name="connsiteX34" fmla="*/ 1058 w 624946"/>
                <a:gd name="connsiteY34" fmla="*/ 1253596 h 1375304"/>
                <a:gd name="connsiteX35" fmla="*/ 45508 w 624946"/>
                <a:gd name="connsiteY35" fmla="*/ 1367896 h 13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4946" h="1375304">
                  <a:moveTo>
                    <a:pt x="45508" y="1367896"/>
                  </a:moveTo>
                  <a:cubicBezTo>
                    <a:pt x="62441" y="1375304"/>
                    <a:pt x="74083" y="1319213"/>
                    <a:pt x="102658" y="1298046"/>
                  </a:cubicBezTo>
                  <a:cubicBezTo>
                    <a:pt x="131233" y="1276879"/>
                    <a:pt x="173566" y="1250950"/>
                    <a:pt x="216958" y="1240896"/>
                  </a:cubicBezTo>
                  <a:cubicBezTo>
                    <a:pt x="260350" y="1230842"/>
                    <a:pt x="313796" y="1238250"/>
                    <a:pt x="363008" y="1237721"/>
                  </a:cubicBezTo>
                  <a:cubicBezTo>
                    <a:pt x="412220" y="1237192"/>
                    <a:pt x="475721" y="1235075"/>
                    <a:pt x="512233" y="1237721"/>
                  </a:cubicBezTo>
                  <a:cubicBezTo>
                    <a:pt x="548745" y="1240367"/>
                    <a:pt x="567796" y="1259417"/>
                    <a:pt x="582083" y="1253596"/>
                  </a:cubicBezTo>
                  <a:cubicBezTo>
                    <a:pt x="596370" y="1247775"/>
                    <a:pt x="603250" y="1228725"/>
                    <a:pt x="597958" y="1202796"/>
                  </a:cubicBezTo>
                  <a:cubicBezTo>
                    <a:pt x="592666" y="1176867"/>
                    <a:pt x="562504" y="1136650"/>
                    <a:pt x="550333" y="1098021"/>
                  </a:cubicBezTo>
                  <a:cubicBezTo>
                    <a:pt x="538162" y="1059392"/>
                    <a:pt x="529166" y="1019704"/>
                    <a:pt x="524933" y="971021"/>
                  </a:cubicBezTo>
                  <a:cubicBezTo>
                    <a:pt x="520700" y="922338"/>
                    <a:pt x="515408" y="860954"/>
                    <a:pt x="524933" y="805921"/>
                  </a:cubicBezTo>
                  <a:cubicBezTo>
                    <a:pt x="534458" y="750888"/>
                    <a:pt x="570441" y="680509"/>
                    <a:pt x="582083" y="640821"/>
                  </a:cubicBezTo>
                  <a:cubicBezTo>
                    <a:pt x="593725" y="601134"/>
                    <a:pt x="587904" y="586846"/>
                    <a:pt x="594783" y="567796"/>
                  </a:cubicBezTo>
                  <a:cubicBezTo>
                    <a:pt x="601662" y="548746"/>
                    <a:pt x="621771" y="543454"/>
                    <a:pt x="623358" y="526521"/>
                  </a:cubicBezTo>
                  <a:cubicBezTo>
                    <a:pt x="624946" y="509588"/>
                    <a:pt x="617008" y="486833"/>
                    <a:pt x="604308" y="466196"/>
                  </a:cubicBezTo>
                  <a:cubicBezTo>
                    <a:pt x="591608" y="445559"/>
                    <a:pt x="560916" y="425450"/>
                    <a:pt x="547158" y="402696"/>
                  </a:cubicBezTo>
                  <a:cubicBezTo>
                    <a:pt x="533400" y="379942"/>
                    <a:pt x="522287" y="355600"/>
                    <a:pt x="521758" y="329671"/>
                  </a:cubicBezTo>
                  <a:cubicBezTo>
                    <a:pt x="521229" y="303742"/>
                    <a:pt x="533929" y="265113"/>
                    <a:pt x="543983" y="247121"/>
                  </a:cubicBezTo>
                  <a:cubicBezTo>
                    <a:pt x="554037" y="229129"/>
                    <a:pt x="575733" y="240242"/>
                    <a:pt x="582083" y="221721"/>
                  </a:cubicBezTo>
                  <a:cubicBezTo>
                    <a:pt x="588433" y="203200"/>
                    <a:pt x="592137" y="165100"/>
                    <a:pt x="582083" y="135996"/>
                  </a:cubicBezTo>
                  <a:cubicBezTo>
                    <a:pt x="572029" y="106892"/>
                    <a:pt x="544512" y="68792"/>
                    <a:pt x="521758" y="47096"/>
                  </a:cubicBezTo>
                  <a:cubicBezTo>
                    <a:pt x="499004" y="25400"/>
                    <a:pt x="472016" y="11642"/>
                    <a:pt x="445558" y="5821"/>
                  </a:cubicBezTo>
                  <a:cubicBezTo>
                    <a:pt x="419100" y="0"/>
                    <a:pt x="389995" y="1588"/>
                    <a:pt x="363008" y="12171"/>
                  </a:cubicBezTo>
                  <a:cubicBezTo>
                    <a:pt x="336021" y="22754"/>
                    <a:pt x="303212" y="44979"/>
                    <a:pt x="283633" y="69321"/>
                  </a:cubicBezTo>
                  <a:cubicBezTo>
                    <a:pt x="264054" y="93663"/>
                    <a:pt x="249766" y="135996"/>
                    <a:pt x="245533" y="158221"/>
                  </a:cubicBezTo>
                  <a:cubicBezTo>
                    <a:pt x="241300" y="180446"/>
                    <a:pt x="262466" y="174096"/>
                    <a:pt x="258233" y="202671"/>
                  </a:cubicBezTo>
                  <a:cubicBezTo>
                    <a:pt x="254000" y="231246"/>
                    <a:pt x="233362" y="297921"/>
                    <a:pt x="220133" y="329671"/>
                  </a:cubicBezTo>
                  <a:cubicBezTo>
                    <a:pt x="206904" y="361421"/>
                    <a:pt x="203729" y="371475"/>
                    <a:pt x="178858" y="393171"/>
                  </a:cubicBezTo>
                  <a:cubicBezTo>
                    <a:pt x="153987" y="414867"/>
                    <a:pt x="93662" y="432329"/>
                    <a:pt x="70908" y="459846"/>
                  </a:cubicBezTo>
                  <a:cubicBezTo>
                    <a:pt x="48154" y="487363"/>
                    <a:pt x="44450" y="537104"/>
                    <a:pt x="42333" y="558271"/>
                  </a:cubicBezTo>
                  <a:cubicBezTo>
                    <a:pt x="40216" y="579438"/>
                    <a:pt x="48683" y="563563"/>
                    <a:pt x="58208" y="586846"/>
                  </a:cubicBezTo>
                  <a:cubicBezTo>
                    <a:pt x="67733" y="610129"/>
                    <a:pt x="89958" y="653521"/>
                    <a:pt x="99483" y="697971"/>
                  </a:cubicBezTo>
                  <a:cubicBezTo>
                    <a:pt x="109008" y="742421"/>
                    <a:pt x="113771" y="806450"/>
                    <a:pt x="115358" y="853546"/>
                  </a:cubicBezTo>
                  <a:cubicBezTo>
                    <a:pt x="116945" y="900642"/>
                    <a:pt x="120650" y="931334"/>
                    <a:pt x="109008" y="980546"/>
                  </a:cubicBezTo>
                  <a:cubicBezTo>
                    <a:pt x="97366" y="1029759"/>
                    <a:pt x="63500" y="1103313"/>
                    <a:pt x="45508" y="1148821"/>
                  </a:cubicBezTo>
                  <a:cubicBezTo>
                    <a:pt x="27516" y="1194329"/>
                    <a:pt x="2116" y="1217084"/>
                    <a:pt x="1058" y="1253596"/>
                  </a:cubicBezTo>
                  <a:cubicBezTo>
                    <a:pt x="0" y="1290108"/>
                    <a:pt x="28575" y="1360488"/>
                    <a:pt x="45508" y="1367896"/>
                  </a:cubicBezTo>
                  <a:close/>
                </a:path>
              </a:pathLst>
            </a:custGeom>
            <a:grp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1813454" y="54504"/>
              <a:ext cx="406929" cy="1388004"/>
            </a:xfrm>
            <a:custGeom>
              <a:avLst/>
              <a:gdLst>
                <a:gd name="connsiteX0" fmla="*/ 151871 w 406929"/>
                <a:gd name="connsiteY0" fmla="*/ 5821 h 1388004"/>
                <a:gd name="connsiteX1" fmla="*/ 66146 w 406929"/>
                <a:gd name="connsiteY1" fmla="*/ 18521 h 1388004"/>
                <a:gd name="connsiteX2" fmla="*/ 31221 w 406929"/>
                <a:gd name="connsiteY2" fmla="*/ 69321 h 1388004"/>
                <a:gd name="connsiteX3" fmla="*/ 56621 w 406929"/>
                <a:gd name="connsiteY3" fmla="*/ 110596 h 1388004"/>
                <a:gd name="connsiteX4" fmla="*/ 56621 w 406929"/>
                <a:gd name="connsiteY4" fmla="*/ 180446 h 1388004"/>
                <a:gd name="connsiteX5" fmla="*/ 5821 w 406929"/>
                <a:gd name="connsiteY5" fmla="*/ 250296 h 1388004"/>
                <a:gd name="connsiteX6" fmla="*/ 21696 w 406929"/>
                <a:gd name="connsiteY6" fmla="*/ 282046 h 1388004"/>
                <a:gd name="connsiteX7" fmla="*/ 21696 w 406929"/>
                <a:gd name="connsiteY7" fmla="*/ 320146 h 1388004"/>
                <a:gd name="connsiteX8" fmla="*/ 72496 w 406929"/>
                <a:gd name="connsiteY8" fmla="*/ 396346 h 1388004"/>
                <a:gd name="connsiteX9" fmla="*/ 82021 w 406929"/>
                <a:gd name="connsiteY9" fmla="*/ 466196 h 1388004"/>
                <a:gd name="connsiteX10" fmla="*/ 59796 w 406929"/>
                <a:gd name="connsiteY10" fmla="*/ 516996 h 1388004"/>
                <a:gd name="connsiteX11" fmla="*/ 66146 w 406929"/>
                <a:gd name="connsiteY11" fmla="*/ 558271 h 1388004"/>
                <a:gd name="connsiteX12" fmla="*/ 56621 w 406929"/>
                <a:gd name="connsiteY12" fmla="*/ 612246 h 1388004"/>
                <a:gd name="connsiteX13" fmla="*/ 88371 w 406929"/>
                <a:gd name="connsiteY13" fmla="*/ 701146 h 1388004"/>
                <a:gd name="connsiteX14" fmla="*/ 123296 w 406929"/>
                <a:gd name="connsiteY14" fmla="*/ 767821 h 1388004"/>
                <a:gd name="connsiteX15" fmla="*/ 142346 w 406929"/>
                <a:gd name="connsiteY15" fmla="*/ 948796 h 1388004"/>
                <a:gd name="connsiteX16" fmla="*/ 110596 w 406929"/>
                <a:gd name="connsiteY16" fmla="*/ 1120246 h 1388004"/>
                <a:gd name="connsiteX17" fmla="*/ 50271 w 406929"/>
                <a:gd name="connsiteY17" fmla="*/ 1225021 h 1388004"/>
                <a:gd name="connsiteX18" fmla="*/ 37571 w 406929"/>
                <a:gd name="connsiteY18" fmla="*/ 1336146 h 1388004"/>
                <a:gd name="connsiteX19" fmla="*/ 53446 w 406929"/>
                <a:gd name="connsiteY19" fmla="*/ 1386946 h 1388004"/>
                <a:gd name="connsiteX20" fmla="*/ 50271 w 406929"/>
                <a:gd name="connsiteY20" fmla="*/ 1329796 h 1388004"/>
                <a:gd name="connsiteX21" fmla="*/ 110596 w 406929"/>
                <a:gd name="connsiteY21" fmla="*/ 1269471 h 1388004"/>
                <a:gd name="connsiteX22" fmla="*/ 259821 w 406929"/>
                <a:gd name="connsiteY22" fmla="*/ 1240896 h 1388004"/>
                <a:gd name="connsiteX23" fmla="*/ 383646 w 406929"/>
                <a:gd name="connsiteY23" fmla="*/ 1288521 h 1388004"/>
                <a:gd name="connsiteX24" fmla="*/ 399521 w 406929"/>
                <a:gd name="connsiteY24" fmla="*/ 1317096 h 1388004"/>
                <a:gd name="connsiteX25" fmla="*/ 396346 w 406929"/>
                <a:gd name="connsiteY25" fmla="*/ 1234546 h 1388004"/>
                <a:gd name="connsiteX26" fmla="*/ 345546 w 406929"/>
                <a:gd name="connsiteY26" fmla="*/ 1161521 h 1388004"/>
                <a:gd name="connsiteX27" fmla="*/ 329671 w 406929"/>
                <a:gd name="connsiteY27" fmla="*/ 1037696 h 1388004"/>
                <a:gd name="connsiteX28" fmla="*/ 329671 w 406929"/>
                <a:gd name="connsiteY28" fmla="*/ 863071 h 1388004"/>
                <a:gd name="connsiteX29" fmla="*/ 326496 w 406929"/>
                <a:gd name="connsiteY29" fmla="*/ 805921 h 1388004"/>
                <a:gd name="connsiteX30" fmla="*/ 345546 w 406929"/>
                <a:gd name="connsiteY30" fmla="*/ 701146 h 1388004"/>
                <a:gd name="connsiteX31" fmla="*/ 339196 w 406929"/>
                <a:gd name="connsiteY31" fmla="*/ 599546 h 1388004"/>
                <a:gd name="connsiteX32" fmla="*/ 323321 w 406929"/>
                <a:gd name="connsiteY32" fmla="*/ 545571 h 1388004"/>
                <a:gd name="connsiteX33" fmla="*/ 336021 w 406929"/>
                <a:gd name="connsiteY33" fmla="*/ 523346 h 1388004"/>
                <a:gd name="connsiteX34" fmla="*/ 310621 w 406929"/>
                <a:gd name="connsiteY34" fmla="*/ 478896 h 1388004"/>
                <a:gd name="connsiteX35" fmla="*/ 266171 w 406929"/>
                <a:gd name="connsiteY35" fmla="*/ 421746 h 1388004"/>
                <a:gd name="connsiteX36" fmla="*/ 259821 w 406929"/>
                <a:gd name="connsiteY36" fmla="*/ 351896 h 1388004"/>
                <a:gd name="connsiteX37" fmla="*/ 272521 w 406929"/>
                <a:gd name="connsiteY37" fmla="*/ 310621 h 1388004"/>
                <a:gd name="connsiteX38" fmla="*/ 262996 w 406929"/>
                <a:gd name="connsiteY38" fmla="*/ 259821 h 1388004"/>
                <a:gd name="connsiteX39" fmla="*/ 269346 w 406929"/>
                <a:gd name="connsiteY39" fmla="*/ 240771 h 1388004"/>
                <a:gd name="connsiteX40" fmla="*/ 237596 w 406929"/>
                <a:gd name="connsiteY40" fmla="*/ 202671 h 1388004"/>
                <a:gd name="connsiteX41" fmla="*/ 218546 w 406929"/>
                <a:gd name="connsiteY41" fmla="*/ 167746 h 1388004"/>
                <a:gd name="connsiteX42" fmla="*/ 218546 w 406929"/>
                <a:gd name="connsiteY42" fmla="*/ 151871 h 1388004"/>
                <a:gd name="connsiteX43" fmla="*/ 256646 w 406929"/>
                <a:gd name="connsiteY43" fmla="*/ 123296 h 1388004"/>
                <a:gd name="connsiteX44" fmla="*/ 253471 w 406929"/>
                <a:gd name="connsiteY44" fmla="*/ 53446 h 1388004"/>
                <a:gd name="connsiteX45" fmla="*/ 151871 w 406929"/>
                <a:gd name="connsiteY45" fmla="*/ 5821 h 13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6929" h="1388004">
                  <a:moveTo>
                    <a:pt x="151871" y="5821"/>
                  </a:moveTo>
                  <a:cubicBezTo>
                    <a:pt x="120650" y="0"/>
                    <a:pt x="86254" y="7938"/>
                    <a:pt x="66146" y="18521"/>
                  </a:cubicBezTo>
                  <a:cubicBezTo>
                    <a:pt x="46038" y="29104"/>
                    <a:pt x="32809" y="53975"/>
                    <a:pt x="31221" y="69321"/>
                  </a:cubicBezTo>
                  <a:cubicBezTo>
                    <a:pt x="29634" y="84667"/>
                    <a:pt x="52388" y="92075"/>
                    <a:pt x="56621" y="110596"/>
                  </a:cubicBezTo>
                  <a:cubicBezTo>
                    <a:pt x="60854" y="129117"/>
                    <a:pt x="65088" y="157163"/>
                    <a:pt x="56621" y="180446"/>
                  </a:cubicBezTo>
                  <a:cubicBezTo>
                    <a:pt x="48154" y="203729"/>
                    <a:pt x="11642" y="233363"/>
                    <a:pt x="5821" y="250296"/>
                  </a:cubicBezTo>
                  <a:cubicBezTo>
                    <a:pt x="0" y="267229"/>
                    <a:pt x="19050" y="270404"/>
                    <a:pt x="21696" y="282046"/>
                  </a:cubicBezTo>
                  <a:cubicBezTo>
                    <a:pt x="24342" y="293688"/>
                    <a:pt x="13229" y="301096"/>
                    <a:pt x="21696" y="320146"/>
                  </a:cubicBezTo>
                  <a:cubicBezTo>
                    <a:pt x="30163" y="339196"/>
                    <a:pt x="62442" y="372004"/>
                    <a:pt x="72496" y="396346"/>
                  </a:cubicBezTo>
                  <a:cubicBezTo>
                    <a:pt x="82550" y="420688"/>
                    <a:pt x="84138" y="446088"/>
                    <a:pt x="82021" y="466196"/>
                  </a:cubicBezTo>
                  <a:cubicBezTo>
                    <a:pt x="79904" y="486304"/>
                    <a:pt x="62442" y="501650"/>
                    <a:pt x="59796" y="516996"/>
                  </a:cubicBezTo>
                  <a:cubicBezTo>
                    <a:pt x="57150" y="532342"/>
                    <a:pt x="66675" y="542396"/>
                    <a:pt x="66146" y="558271"/>
                  </a:cubicBezTo>
                  <a:cubicBezTo>
                    <a:pt x="65617" y="574146"/>
                    <a:pt x="52917" y="588434"/>
                    <a:pt x="56621" y="612246"/>
                  </a:cubicBezTo>
                  <a:cubicBezTo>
                    <a:pt x="60325" y="636059"/>
                    <a:pt x="77259" y="675217"/>
                    <a:pt x="88371" y="701146"/>
                  </a:cubicBezTo>
                  <a:cubicBezTo>
                    <a:pt x="99484" y="727075"/>
                    <a:pt x="114300" y="726546"/>
                    <a:pt x="123296" y="767821"/>
                  </a:cubicBezTo>
                  <a:cubicBezTo>
                    <a:pt x="132292" y="809096"/>
                    <a:pt x="144463" y="890059"/>
                    <a:pt x="142346" y="948796"/>
                  </a:cubicBezTo>
                  <a:cubicBezTo>
                    <a:pt x="140229" y="1007533"/>
                    <a:pt x="125942" y="1074208"/>
                    <a:pt x="110596" y="1120246"/>
                  </a:cubicBezTo>
                  <a:cubicBezTo>
                    <a:pt x="95250" y="1166284"/>
                    <a:pt x="62442" y="1189038"/>
                    <a:pt x="50271" y="1225021"/>
                  </a:cubicBezTo>
                  <a:cubicBezTo>
                    <a:pt x="38100" y="1261004"/>
                    <a:pt x="37042" y="1309159"/>
                    <a:pt x="37571" y="1336146"/>
                  </a:cubicBezTo>
                  <a:cubicBezTo>
                    <a:pt x="38100" y="1363133"/>
                    <a:pt x="51329" y="1388004"/>
                    <a:pt x="53446" y="1386946"/>
                  </a:cubicBezTo>
                  <a:cubicBezTo>
                    <a:pt x="55563" y="1385888"/>
                    <a:pt x="40746" y="1349375"/>
                    <a:pt x="50271" y="1329796"/>
                  </a:cubicBezTo>
                  <a:cubicBezTo>
                    <a:pt x="59796" y="1310217"/>
                    <a:pt x="75671" y="1284288"/>
                    <a:pt x="110596" y="1269471"/>
                  </a:cubicBezTo>
                  <a:cubicBezTo>
                    <a:pt x="145521" y="1254654"/>
                    <a:pt x="214313" y="1237721"/>
                    <a:pt x="259821" y="1240896"/>
                  </a:cubicBezTo>
                  <a:cubicBezTo>
                    <a:pt x="305329" y="1244071"/>
                    <a:pt x="360363" y="1275821"/>
                    <a:pt x="383646" y="1288521"/>
                  </a:cubicBezTo>
                  <a:cubicBezTo>
                    <a:pt x="406929" y="1301221"/>
                    <a:pt x="397404" y="1326092"/>
                    <a:pt x="399521" y="1317096"/>
                  </a:cubicBezTo>
                  <a:cubicBezTo>
                    <a:pt x="401638" y="1308100"/>
                    <a:pt x="405342" y="1260475"/>
                    <a:pt x="396346" y="1234546"/>
                  </a:cubicBezTo>
                  <a:cubicBezTo>
                    <a:pt x="387350" y="1208617"/>
                    <a:pt x="356659" y="1194329"/>
                    <a:pt x="345546" y="1161521"/>
                  </a:cubicBezTo>
                  <a:cubicBezTo>
                    <a:pt x="334434" y="1128713"/>
                    <a:pt x="332317" y="1087438"/>
                    <a:pt x="329671" y="1037696"/>
                  </a:cubicBezTo>
                  <a:cubicBezTo>
                    <a:pt x="327025" y="987954"/>
                    <a:pt x="330200" y="901700"/>
                    <a:pt x="329671" y="863071"/>
                  </a:cubicBezTo>
                  <a:cubicBezTo>
                    <a:pt x="329142" y="824442"/>
                    <a:pt x="323850" y="832909"/>
                    <a:pt x="326496" y="805921"/>
                  </a:cubicBezTo>
                  <a:cubicBezTo>
                    <a:pt x="329142" y="778934"/>
                    <a:pt x="343429" y="735542"/>
                    <a:pt x="345546" y="701146"/>
                  </a:cubicBezTo>
                  <a:cubicBezTo>
                    <a:pt x="347663" y="666750"/>
                    <a:pt x="342900" y="625475"/>
                    <a:pt x="339196" y="599546"/>
                  </a:cubicBezTo>
                  <a:cubicBezTo>
                    <a:pt x="335492" y="573617"/>
                    <a:pt x="323850" y="558271"/>
                    <a:pt x="323321" y="545571"/>
                  </a:cubicBezTo>
                  <a:cubicBezTo>
                    <a:pt x="322792" y="532871"/>
                    <a:pt x="338138" y="534458"/>
                    <a:pt x="336021" y="523346"/>
                  </a:cubicBezTo>
                  <a:cubicBezTo>
                    <a:pt x="333904" y="512234"/>
                    <a:pt x="322263" y="495829"/>
                    <a:pt x="310621" y="478896"/>
                  </a:cubicBezTo>
                  <a:cubicBezTo>
                    <a:pt x="298979" y="461963"/>
                    <a:pt x="274638" y="442913"/>
                    <a:pt x="266171" y="421746"/>
                  </a:cubicBezTo>
                  <a:cubicBezTo>
                    <a:pt x="257704" y="400579"/>
                    <a:pt x="258763" y="370417"/>
                    <a:pt x="259821" y="351896"/>
                  </a:cubicBezTo>
                  <a:cubicBezTo>
                    <a:pt x="260879" y="333375"/>
                    <a:pt x="271992" y="325967"/>
                    <a:pt x="272521" y="310621"/>
                  </a:cubicBezTo>
                  <a:cubicBezTo>
                    <a:pt x="273050" y="295275"/>
                    <a:pt x="263525" y="271463"/>
                    <a:pt x="262996" y="259821"/>
                  </a:cubicBezTo>
                  <a:cubicBezTo>
                    <a:pt x="262467" y="248179"/>
                    <a:pt x="273579" y="250296"/>
                    <a:pt x="269346" y="240771"/>
                  </a:cubicBezTo>
                  <a:cubicBezTo>
                    <a:pt x="265113" y="231246"/>
                    <a:pt x="246063" y="214842"/>
                    <a:pt x="237596" y="202671"/>
                  </a:cubicBezTo>
                  <a:cubicBezTo>
                    <a:pt x="229129" y="190500"/>
                    <a:pt x="221721" y="176213"/>
                    <a:pt x="218546" y="167746"/>
                  </a:cubicBezTo>
                  <a:cubicBezTo>
                    <a:pt x="215371" y="159279"/>
                    <a:pt x="212196" y="159279"/>
                    <a:pt x="218546" y="151871"/>
                  </a:cubicBezTo>
                  <a:cubicBezTo>
                    <a:pt x="224896" y="144463"/>
                    <a:pt x="250825" y="139700"/>
                    <a:pt x="256646" y="123296"/>
                  </a:cubicBezTo>
                  <a:cubicBezTo>
                    <a:pt x="262467" y="106892"/>
                    <a:pt x="264054" y="71438"/>
                    <a:pt x="253471" y="53446"/>
                  </a:cubicBezTo>
                  <a:cubicBezTo>
                    <a:pt x="242888" y="35454"/>
                    <a:pt x="183092" y="11642"/>
                    <a:pt x="151871" y="5821"/>
                  </a:cubicBezTo>
                  <a:close/>
                </a:path>
              </a:pathLst>
            </a:custGeom>
            <a:grp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293938" y="171979"/>
              <a:ext cx="328612" cy="1364721"/>
            </a:xfrm>
            <a:custGeom>
              <a:avLst/>
              <a:gdLst>
                <a:gd name="connsiteX0" fmla="*/ 71437 w 328612"/>
                <a:gd name="connsiteY0" fmla="*/ 8996 h 1364721"/>
                <a:gd name="connsiteX1" fmla="*/ 36512 w 328612"/>
                <a:gd name="connsiteY1" fmla="*/ 82021 h 1364721"/>
                <a:gd name="connsiteX2" fmla="*/ 58737 w 328612"/>
                <a:gd name="connsiteY2" fmla="*/ 113771 h 1364721"/>
                <a:gd name="connsiteX3" fmla="*/ 55562 w 328612"/>
                <a:gd name="connsiteY3" fmla="*/ 167746 h 1364721"/>
                <a:gd name="connsiteX4" fmla="*/ 20637 w 328612"/>
                <a:gd name="connsiteY4" fmla="*/ 243946 h 1364721"/>
                <a:gd name="connsiteX5" fmla="*/ 33337 w 328612"/>
                <a:gd name="connsiteY5" fmla="*/ 259821 h 1364721"/>
                <a:gd name="connsiteX6" fmla="*/ 33337 w 328612"/>
                <a:gd name="connsiteY6" fmla="*/ 316971 h 1364721"/>
                <a:gd name="connsiteX7" fmla="*/ 58737 w 328612"/>
                <a:gd name="connsiteY7" fmla="*/ 393171 h 1364721"/>
                <a:gd name="connsiteX8" fmla="*/ 65087 w 328612"/>
                <a:gd name="connsiteY8" fmla="*/ 504296 h 1364721"/>
                <a:gd name="connsiteX9" fmla="*/ 20637 w 328612"/>
                <a:gd name="connsiteY9" fmla="*/ 564621 h 1364721"/>
                <a:gd name="connsiteX10" fmla="*/ 39687 w 328612"/>
                <a:gd name="connsiteY10" fmla="*/ 609071 h 1364721"/>
                <a:gd name="connsiteX11" fmla="*/ 36512 w 328612"/>
                <a:gd name="connsiteY11" fmla="*/ 685271 h 1364721"/>
                <a:gd name="connsiteX12" fmla="*/ 90487 w 328612"/>
                <a:gd name="connsiteY12" fmla="*/ 812271 h 1364721"/>
                <a:gd name="connsiteX13" fmla="*/ 96837 w 328612"/>
                <a:gd name="connsiteY13" fmla="*/ 996421 h 1364721"/>
                <a:gd name="connsiteX14" fmla="*/ 77787 w 328612"/>
                <a:gd name="connsiteY14" fmla="*/ 1161521 h 1364721"/>
                <a:gd name="connsiteX15" fmla="*/ 23812 w 328612"/>
                <a:gd name="connsiteY15" fmla="*/ 1256771 h 1364721"/>
                <a:gd name="connsiteX16" fmla="*/ 4762 w 328612"/>
                <a:gd name="connsiteY16" fmla="*/ 1358371 h 1364721"/>
                <a:gd name="connsiteX17" fmla="*/ 52387 w 328612"/>
                <a:gd name="connsiteY17" fmla="*/ 1294871 h 1364721"/>
                <a:gd name="connsiteX18" fmla="*/ 144462 w 328612"/>
                <a:gd name="connsiteY18" fmla="*/ 1237721 h 1364721"/>
                <a:gd name="connsiteX19" fmla="*/ 274637 w 328612"/>
                <a:gd name="connsiteY19" fmla="*/ 1266296 h 1364721"/>
                <a:gd name="connsiteX20" fmla="*/ 322262 w 328612"/>
                <a:gd name="connsiteY20" fmla="*/ 1294871 h 1364721"/>
                <a:gd name="connsiteX21" fmla="*/ 312737 w 328612"/>
                <a:gd name="connsiteY21" fmla="*/ 1237721 h 1364721"/>
                <a:gd name="connsiteX22" fmla="*/ 277812 w 328612"/>
                <a:gd name="connsiteY22" fmla="*/ 1164696 h 1364721"/>
                <a:gd name="connsiteX23" fmla="*/ 271462 w 328612"/>
                <a:gd name="connsiteY23" fmla="*/ 1037696 h 1364721"/>
                <a:gd name="connsiteX24" fmla="*/ 265112 w 328612"/>
                <a:gd name="connsiteY24" fmla="*/ 913871 h 1364721"/>
                <a:gd name="connsiteX25" fmla="*/ 271462 w 328612"/>
                <a:gd name="connsiteY25" fmla="*/ 780521 h 1364721"/>
                <a:gd name="connsiteX26" fmla="*/ 300037 w 328612"/>
                <a:gd name="connsiteY26" fmla="*/ 682096 h 1364721"/>
                <a:gd name="connsiteX27" fmla="*/ 293687 w 328612"/>
                <a:gd name="connsiteY27" fmla="*/ 590021 h 1364721"/>
                <a:gd name="connsiteX28" fmla="*/ 303212 w 328612"/>
                <a:gd name="connsiteY28" fmla="*/ 570971 h 1364721"/>
                <a:gd name="connsiteX29" fmla="*/ 280987 w 328612"/>
                <a:gd name="connsiteY29" fmla="*/ 501121 h 1364721"/>
                <a:gd name="connsiteX30" fmla="*/ 249237 w 328612"/>
                <a:gd name="connsiteY30" fmla="*/ 434446 h 1364721"/>
                <a:gd name="connsiteX31" fmla="*/ 249237 w 328612"/>
                <a:gd name="connsiteY31" fmla="*/ 358246 h 1364721"/>
                <a:gd name="connsiteX32" fmla="*/ 258762 w 328612"/>
                <a:gd name="connsiteY32" fmla="*/ 294746 h 1364721"/>
                <a:gd name="connsiteX33" fmla="*/ 255587 w 328612"/>
                <a:gd name="connsiteY33" fmla="*/ 262996 h 1364721"/>
                <a:gd name="connsiteX34" fmla="*/ 277812 w 328612"/>
                <a:gd name="connsiteY34" fmla="*/ 253471 h 1364721"/>
                <a:gd name="connsiteX35" fmla="*/ 261937 w 328612"/>
                <a:gd name="connsiteY35" fmla="*/ 202671 h 1364721"/>
                <a:gd name="connsiteX36" fmla="*/ 217487 w 328612"/>
                <a:gd name="connsiteY36" fmla="*/ 164571 h 1364721"/>
                <a:gd name="connsiteX37" fmla="*/ 201612 w 328612"/>
                <a:gd name="connsiteY37" fmla="*/ 110596 h 1364721"/>
                <a:gd name="connsiteX38" fmla="*/ 214312 w 328612"/>
                <a:gd name="connsiteY38" fmla="*/ 56621 h 1364721"/>
                <a:gd name="connsiteX39" fmla="*/ 185737 w 328612"/>
                <a:gd name="connsiteY39" fmla="*/ 8996 h 1364721"/>
                <a:gd name="connsiteX40" fmla="*/ 141287 w 328612"/>
                <a:gd name="connsiteY40" fmla="*/ 2646 h 1364721"/>
                <a:gd name="connsiteX41" fmla="*/ 128587 w 328612"/>
                <a:gd name="connsiteY41" fmla="*/ 2646 h 1364721"/>
                <a:gd name="connsiteX42" fmla="*/ 71437 w 328612"/>
                <a:gd name="connsiteY42" fmla="*/ 8996 h 136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8612" h="1364721">
                  <a:moveTo>
                    <a:pt x="71437" y="8996"/>
                  </a:moveTo>
                  <a:cubicBezTo>
                    <a:pt x="55033" y="36777"/>
                    <a:pt x="38629" y="64559"/>
                    <a:pt x="36512" y="82021"/>
                  </a:cubicBezTo>
                  <a:cubicBezTo>
                    <a:pt x="34395" y="99483"/>
                    <a:pt x="55562" y="99484"/>
                    <a:pt x="58737" y="113771"/>
                  </a:cubicBezTo>
                  <a:cubicBezTo>
                    <a:pt x="61912" y="128058"/>
                    <a:pt x="61912" y="146050"/>
                    <a:pt x="55562" y="167746"/>
                  </a:cubicBezTo>
                  <a:cubicBezTo>
                    <a:pt x="49212" y="189442"/>
                    <a:pt x="24341" y="228600"/>
                    <a:pt x="20637" y="243946"/>
                  </a:cubicBezTo>
                  <a:cubicBezTo>
                    <a:pt x="16933" y="259292"/>
                    <a:pt x="31220" y="247650"/>
                    <a:pt x="33337" y="259821"/>
                  </a:cubicBezTo>
                  <a:cubicBezTo>
                    <a:pt x="35454" y="271992"/>
                    <a:pt x="29104" y="294746"/>
                    <a:pt x="33337" y="316971"/>
                  </a:cubicBezTo>
                  <a:cubicBezTo>
                    <a:pt x="37570" y="339196"/>
                    <a:pt x="53445" y="361950"/>
                    <a:pt x="58737" y="393171"/>
                  </a:cubicBezTo>
                  <a:cubicBezTo>
                    <a:pt x="64029" y="424392"/>
                    <a:pt x="71437" y="475721"/>
                    <a:pt x="65087" y="504296"/>
                  </a:cubicBezTo>
                  <a:cubicBezTo>
                    <a:pt x="58737" y="532871"/>
                    <a:pt x="24870" y="547159"/>
                    <a:pt x="20637" y="564621"/>
                  </a:cubicBezTo>
                  <a:cubicBezTo>
                    <a:pt x="16404" y="582083"/>
                    <a:pt x="37041" y="588963"/>
                    <a:pt x="39687" y="609071"/>
                  </a:cubicBezTo>
                  <a:cubicBezTo>
                    <a:pt x="42333" y="629179"/>
                    <a:pt x="28045" y="651404"/>
                    <a:pt x="36512" y="685271"/>
                  </a:cubicBezTo>
                  <a:cubicBezTo>
                    <a:pt x="44979" y="719138"/>
                    <a:pt x="80433" y="760413"/>
                    <a:pt x="90487" y="812271"/>
                  </a:cubicBezTo>
                  <a:cubicBezTo>
                    <a:pt x="100541" y="864129"/>
                    <a:pt x="98954" y="938213"/>
                    <a:pt x="96837" y="996421"/>
                  </a:cubicBezTo>
                  <a:cubicBezTo>
                    <a:pt x="94720" y="1054629"/>
                    <a:pt x="89958" y="1118129"/>
                    <a:pt x="77787" y="1161521"/>
                  </a:cubicBezTo>
                  <a:cubicBezTo>
                    <a:pt x="65616" y="1204913"/>
                    <a:pt x="35983" y="1223963"/>
                    <a:pt x="23812" y="1256771"/>
                  </a:cubicBezTo>
                  <a:cubicBezTo>
                    <a:pt x="11641" y="1289579"/>
                    <a:pt x="0" y="1352021"/>
                    <a:pt x="4762" y="1358371"/>
                  </a:cubicBezTo>
                  <a:cubicBezTo>
                    <a:pt x="9524" y="1364721"/>
                    <a:pt x="29104" y="1314979"/>
                    <a:pt x="52387" y="1294871"/>
                  </a:cubicBezTo>
                  <a:cubicBezTo>
                    <a:pt x="75670" y="1274763"/>
                    <a:pt x="107420" y="1242483"/>
                    <a:pt x="144462" y="1237721"/>
                  </a:cubicBezTo>
                  <a:cubicBezTo>
                    <a:pt x="181504" y="1232959"/>
                    <a:pt x="245004" y="1256771"/>
                    <a:pt x="274637" y="1266296"/>
                  </a:cubicBezTo>
                  <a:cubicBezTo>
                    <a:pt x="304270" y="1275821"/>
                    <a:pt x="315912" y="1299633"/>
                    <a:pt x="322262" y="1294871"/>
                  </a:cubicBezTo>
                  <a:cubicBezTo>
                    <a:pt x="328612" y="1290109"/>
                    <a:pt x="320145" y="1259417"/>
                    <a:pt x="312737" y="1237721"/>
                  </a:cubicBezTo>
                  <a:cubicBezTo>
                    <a:pt x="305329" y="1216025"/>
                    <a:pt x="284691" y="1198034"/>
                    <a:pt x="277812" y="1164696"/>
                  </a:cubicBezTo>
                  <a:cubicBezTo>
                    <a:pt x="270933" y="1131358"/>
                    <a:pt x="273579" y="1079500"/>
                    <a:pt x="271462" y="1037696"/>
                  </a:cubicBezTo>
                  <a:cubicBezTo>
                    <a:pt x="269345" y="995892"/>
                    <a:pt x="265112" y="956733"/>
                    <a:pt x="265112" y="913871"/>
                  </a:cubicBezTo>
                  <a:cubicBezTo>
                    <a:pt x="265112" y="871009"/>
                    <a:pt x="265641" y="819150"/>
                    <a:pt x="271462" y="780521"/>
                  </a:cubicBezTo>
                  <a:cubicBezTo>
                    <a:pt x="277283" y="741892"/>
                    <a:pt x="296333" y="713846"/>
                    <a:pt x="300037" y="682096"/>
                  </a:cubicBezTo>
                  <a:cubicBezTo>
                    <a:pt x="303741" y="650346"/>
                    <a:pt x="293158" y="608542"/>
                    <a:pt x="293687" y="590021"/>
                  </a:cubicBezTo>
                  <a:cubicBezTo>
                    <a:pt x="294216" y="571500"/>
                    <a:pt x="305329" y="585788"/>
                    <a:pt x="303212" y="570971"/>
                  </a:cubicBezTo>
                  <a:cubicBezTo>
                    <a:pt x="301095" y="556154"/>
                    <a:pt x="289983" y="523875"/>
                    <a:pt x="280987" y="501121"/>
                  </a:cubicBezTo>
                  <a:cubicBezTo>
                    <a:pt x="271991" y="478367"/>
                    <a:pt x="254529" y="458259"/>
                    <a:pt x="249237" y="434446"/>
                  </a:cubicBezTo>
                  <a:cubicBezTo>
                    <a:pt x="243945" y="410633"/>
                    <a:pt x="247650" y="381529"/>
                    <a:pt x="249237" y="358246"/>
                  </a:cubicBezTo>
                  <a:cubicBezTo>
                    <a:pt x="250825" y="334963"/>
                    <a:pt x="257704" y="310621"/>
                    <a:pt x="258762" y="294746"/>
                  </a:cubicBezTo>
                  <a:cubicBezTo>
                    <a:pt x="259820" y="278871"/>
                    <a:pt x="252412" y="269875"/>
                    <a:pt x="255587" y="262996"/>
                  </a:cubicBezTo>
                  <a:cubicBezTo>
                    <a:pt x="258762" y="256117"/>
                    <a:pt x="276754" y="263525"/>
                    <a:pt x="277812" y="253471"/>
                  </a:cubicBezTo>
                  <a:cubicBezTo>
                    <a:pt x="278870" y="243417"/>
                    <a:pt x="271991" y="217488"/>
                    <a:pt x="261937" y="202671"/>
                  </a:cubicBezTo>
                  <a:cubicBezTo>
                    <a:pt x="251883" y="187854"/>
                    <a:pt x="227541" y="179917"/>
                    <a:pt x="217487" y="164571"/>
                  </a:cubicBezTo>
                  <a:cubicBezTo>
                    <a:pt x="207433" y="149225"/>
                    <a:pt x="202141" y="128588"/>
                    <a:pt x="201612" y="110596"/>
                  </a:cubicBezTo>
                  <a:cubicBezTo>
                    <a:pt x="201083" y="92604"/>
                    <a:pt x="216958" y="73554"/>
                    <a:pt x="214312" y="56621"/>
                  </a:cubicBezTo>
                  <a:cubicBezTo>
                    <a:pt x="211666" y="39688"/>
                    <a:pt x="197908" y="17992"/>
                    <a:pt x="185737" y="8996"/>
                  </a:cubicBezTo>
                  <a:cubicBezTo>
                    <a:pt x="173566" y="0"/>
                    <a:pt x="150812" y="3704"/>
                    <a:pt x="141287" y="2646"/>
                  </a:cubicBezTo>
                  <a:cubicBezTo>
                    <a:pt x="131762" y="1588"/>
                    <a:pt x="128587" y="2646"/>
                    <a:pt x="128587" y="2646"/>
                  </a:cubicBezTo>
                  <a:lnTo>
                    <a:pt x="71437" y="8996"/>
                  </a:lnTo>
                  <a:close/>
                </a:path>
              </a:pathLst>
            </a:custGeom>
            <a:grp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2653771" y="459317"/>
              <a:ext cx="324379" cy="1237720"/>
            </a:xfrm>
            <a:custGeom>
              <a:avLst/>
              <a:gdLst>
                <a:gd name="connsiteX0" fmla="*/ 29104 w 324379"/>
                <a:gd name="connsiteY0" fmla="*/ 1226608 h 1237720"/>
                <a:gd name="connsiteX1" fmla="*/ 98954 w 324379"/>
                <a:gd name="connsiteY1" fmla="*/ 1188508 h 1237720"/>
                <a:gd name="connsiteX2" fmla="*/ 178329 w 324379"/>
                <a:gd name="connsiteY2" fmla="*/ 1169458 h 1237720"/>
                <a:gd name="connsiteX3" fmla="*/ 264054 w 324379"/>
                <a:gd name="connsiteY3" fmla="*/ 1201208 h 1237720"/>
                <a:gd name="connsiteX4" fmla="*/ 305329 w 324379"/>
                <a:gd name="connsiteY4" fmla="*/ 1236133 h 1237720"/>
                <a:gd name="connsiteX5" fmla="*/ 314854 w 324379"/>
                <a:gd name="connsiteY5" fmla="*/ 1191683 h 1237720"/>
                <a:gd name="connsiteX6" fmla="*/ 292629 w 324379"/>
                <a:gd name="connsiteY6" fmla="*/ 1039283 h 1237720"/>
                <a:gd name="connsiteX7" fmla="*/ 273579 w 324379"/>
                <a:gd name="connsiteY7" fmla="*/ 845608 h 1237720"/>
                <a:gd name="connsiteX8" fmla="*/ 289454 w 324379"/>
                <a:gd name="connsiteY8" fmla="*/ 728133 h 1237720"/>
                <a:gd name="connsiteX9" fmla="*/ 321204 w 324379"/>
                <a:gd name="connsiteY9" fmla="*/ 610658 h 1237720"/>
                <a:gd name="connsiteX10" fmla="*/ 308504 w 324379"/>
                <a:gd name="connsiteY10" fmla="*/ 524933 h 1237720"/>
                <a:gd name="connsiteX11" fmla="*/ 302154 w 324379"/>
                <a:gd name="connsiteY11" fmla="*/ 486833 h 1237720"/>
                <a:gd name="connsiteX12" fmla="*/ 279929 w 324379"/>
                <a:gd name="connsiteY12" fmla="*/ 394758 h 1237720"/>
                <a:gd name="connsiteX13" fmla="*/ 276754 w 324379"/>
                <a:gd name="connsiteY13" fmla="*/ 283633 h 1237720"/>
                <a:gd name="connsiteX14" fmla="*/ 257704 w 324379"/>
                <a:gd name="connsiteY14" fmla="*/ 251883 h 1237720"/>
                <a:gd name="connsiteX15" fmla="*/ 276754 w 324379"/>
                <a:gd name="connsiteY15" fmla="*/ 242358 h 1237720"/>
                <a:gd name="connsiteX16" fmla="*/ 248179 w 324379"/>
                <a:gd name="connsiteY16" fmla="*/ 188383 h 1237720"/>
                <a:gd name="connsiteX17" fmla="*/ 203729 w 324379"/>
                <a:gd name="connsiteY17" fmla="*/ 156633 h 1237720"/>
                <a:gd name="connsiteX18" fmla="*/ 184679 w 324379"/>
                <a:gd name="connsiteY18" fmla="*/ 109008 h 1237720"/>
                <a:gd name="connsiteX19" fmla="*/ 181504 w 324379"/>
                <a:gd name="connsiteY19" fmla="*/ 58208 h 1237720"/>
                <a:gd name="connsiteX20" fmla="*/ 140229 w 324379"/>
                <a:gd name="connsiteY20" fmla="*/ 13758 h 1237720"/>
                <a:gd name="connsiteX21" fmla="*/ 32279 w 324379"/>
                <a:gd name="connsiteY21" fmla="*/ 16933 h 1237720"/>
                <a:gd name="connsiteX22" fmla="*/ 29104 w 324379"/>
                <a:gd name="connsiteY22" fmla="*/ 115358 h 1237720"/>
                <a:gd name="connsiteX23" fmla="*/ 48154 w 324379"/>
                <a:gd name="connsiteY23" fmla="*/ 131233 h 1237720"/>
                <a:gd name="connsiteX24" fmla="*/ 44979 w 324379"/>
                <a:gd name="connsiteY24" fmla="*/ 159808 h 1237720"/>
                <a:gd name="connsiteX25" fmla="*/ 13229 w 324379"/>
                <a:gd name="connsiteY25" fmla="*/ 178858 h 1237720"/>
                <a:gd name="connsiteX26" fmla="*/ 16404 w 324379"/>
                <a:gd name="connsiteY26" fmla="*/ 245533 h 1237720"/>
                <a:gd name="connsiteX27" fmla="*/ 35454 w 324379"/>
                <a:gd name="connsiteY27" fmla="*/ 255058 h 1237720"/>
                <a:gd name="connsiteX28" fmla="*/ 38629 w 324379"/>
                <a:gd name="connsiteY28" fmla="*/ 309033 h 1237720"/>
                <a:gd name="connsiteX29" fmla="*/ 73554 w 324379"/>
                <a:gd name="connsiteY29" fmla="*/ 375708 h 1237720"/>
                <a:gd name="connsiteX30" fmla="*/ 83079 w 324379"/>
                <a:gd name="connsiteY30" fmla="*/ 448733 h 1237720"/>
                <a:gd name="connsiteX31" fmla="*/ 60854 w 324379"/>
                <a:gd name="connsiteY31" fmla="*/ 496358 h 1237720"/>
                <a:gd name="connsiteX32" fmla="*/ 70379 w 324379"/>
                <a:gd name="connsiteY32" fmla="*/ 543983 h 1237720"/>
                <a:gd name="connsiteX33" fmla="*/ 64029 w 324379"/>
                <a:gd name="connsiteY33" fmla="*/ 597958 h 1237720"/>
                <a:gd name="connsiteX34" fmla="*/ 114829 w 324379"/>
                <a:gd name="connsiteY34" fmla="*/ 705908 h 1237720"/>
                <a:gd name="connsiteX35" fmla="*/ 121179 w 324379"/>
                <a:gd name="connsiteY35" fmla="*/ 909108 h 1237720"/>
                <a:gd name="connsiteX36" fmla="*/ 70379 w 324379"/>
                <a:gd name="connsiteY36" fmla="*/ 1045633 h 1237720"/>
                <a:gd name="connsiteX37" fmla="*/ 6879 w 324379"/>
                <a:gd name="connsiteY37" fmla="*/ 1150408 h 1237720"/>
                <a:gd name="connsiteX38" fmla="*/ 29104 w 324379"/>
                <a:gd name="connsiteY38" fmla="*/ 1226608 h 123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4379" h="1237720">
                  <a:moveTo>
                    <a:pt x="29104" y="1226608"/>
                  </a:moveTo>
                  <a:cubicBezTo>
                    <a:pt x="44450" y="1232958"/>
                    <a:pt x="74083" y="1198033"/>
                    <a:pt x="98954" y="1188508"/>
                  </a:cubicBezTo>
                  <a:cubicBezTo>
                    <a:pt x="123825" y="1178983"/>
                    <a:pt x="150812" y="1167341"/>
                    <a:pt x="178329" y="1169458"/>
                  </a:cubicBezTo>
                  <a:cubicBezTo>
                    <a:pt x="205846" y="1171575"/>
                    <a:pt x="242887" y="1190096"/>
                    <a:pt x="264054" y="1201208"/>
                  </a:cubicBezTo>
                  <a:cubicBezTo>
                    <a:pt x="285221" y="1212321"/>
                    <a:pt x="296862" y="1237720"/>
                    <a:pt x="305329" y="1236133"/>
                  </a:cubicBezTo>
                  <a:cubicBezTo>
                    <a:pt x="313796" y="1234546"/>
                    <a:pt x="316971" y="1224491"/>
                    <a:pt x="314854" y="1191683"/>
                  </a:cubicBezTo>
                  <a:cubicBezTo>
                    <a:pt x="312737" y="1158875"/>
                    <a:pt x="299508" y="1096962"/>
                    <a:pt x="292629" y="1039283"/>
                  </a:cubicBezTo>
                  <a:cubicBezTo>
                    <a:pt x="285750" y="981604"/>
                    <a:pt x="274108" y="897466"/>
                    <a:pt x="273579" y="845608"/>
                  </a:cubicBezTo>
                  <a:cubicBezTo>
                    <a:pt x="273050" y="793750"/>
                    <a:pt x="281517" y="767291"/>
                    <a:pt x="289454" y="728133"/>
                  </a:cubicBezTo>
                  <a:cubicBezTo>
                    <a:pt x="297391" y="688975"/>
                    <a:pt x="318029" y="644525"/>
                    <a:pt x="321204" y="610658"/>
                  </a:cubicBezTo>
                  <a:cubicBezTo>
                    <a:pt x="324379" y="576791"/>
                    <a:pt x="311679" y="545571"/>
                    <a:pt x="308504" y="524933"/>
                  </a:cubicBezTo>
                  <a:cubicBezTo>
                    <a:pt x="305329" y="504296"/>
                    <a:pt x="306916" y="508529"/>
                    <a:pt x="302154" y="486833"/>
                  </a:cubicBezTo>
                  <a:cubicBezTo>
                    <a:pt x="297392" y="465137"/>
                    <a:pt x="284162" y="428625"/>
                    <a:pt x="279929" y="394758"/>
                  </a:cubicBezTo>
                  <a:cubicBezTo>
                    <a:pt x="275696" y="360891"/>
                    <a:pt x="280458" y="307446"/>
                    <a:pt x="276754" y="283633"/>
                  </a:cubicBezTo>
                  <a:cubicBezTo>
                    <a:pt x="273050" y="259821"/>
                    <a:pt x="257704" y="258762"/>
                    <a:pt x="257704" y="251883"/>
                  </a:cubicBezTo>
                  <a:cubicBezTo>
                    <a:pt x="257704" y="245004"/>
                    <a:pt x="278342" y="252941"/>
                    <a:pt x="276754" y="242358"/>
                  </a:cubicBezTo>
                  <a:cubicBezTo>
                    <a:pt x="275167" y="231775"/>
                    <a:pt x="260350" y="202670"/>
                    <a:pt x="248179" y="188383"/>
                  </a:cubicBezTo>
                  <a:cubicBezTo>
                    <a:pt x="236008" y="174096"/>
                    <a:pt x="214312" y="169862"/>
                    <a:pt x="203729" y="156633"/>
                  </a:cubicBezTo>
                  <a:cubicBezTo>
                    <a:pt x="193146" y="143404"/>
                    <a:pt x="188383" y="125412"/>
                    <a:pt x="184679" y="109008"/>
                  </a:cubicBezTo>
                  <a:cubicBezTo>
                    <a:pt x="180975" y="92604"/>
                    <a:pt x="188912" y="74083"/>
                    <a:pt x="181504" y="58208"/>
                  </a:cubicBezTo>
                  <a:cubicBezTo>
                    <a:pt x="174096" y="42333"/>
                    <a:pt x="165100" y="20637"/>
                    <a:pt x="140229" y="13758"/>
                  </a:cubicBezTo>
                  <a:cubicBezTo>
                    <a:pt x="115358" y="6879"/>
                    <a:pt x="50800" y="0"/>
                    <a:pt x="32279" y="16933"/>
                  </a:cubicBezTo>
                  <a:cubicBezTo>
                    <a:pt x="13758" y="33866"/>
                    <a:pt x="26458" y="96308"/>
                    <a:pt x="29104" y="115358"/>
                  </a:cubicBezTo>
                  <a:cubicBezTo>
                    <a:pt x="31750" y="134408"/>
                    <a:pt x="45508" y="123825"/>
                    <a:pt x="48154" y="131233"/>
                  </a:cubicBezTo>
                  <a:cubicBezTo>
                    <a:pt x="50800" y="138641"/>
                    <a:pt x="50800" y="151871"/>
                    <a:pt x="44979" y="159808"/>
                  </a:cubicBezTo>
                  <a:cubicBezTo>
                    <a:pt x="39158" y="167745"/>
                    <a:pt x="17992" y="164570"/>
                    <a:pt x="13229" y="178858"/>
                  </a:cubicBezTo>
                  <a:cubicBezTo>
                    <a:pt x="8466" y="193146"/>
                    <a:pt x="12700" y="232833"/>
                    <a:pt x="16404" y="245533"/>
                  </a:cubicBezTo>
                  <a:cubicBezTo>
                    <a:pt x="20108" y="258233"/>
                    <a:pt x="31750" y="244475"/>
                    <a:pt x="35454" y="255058"/>
                  </a:cubicBezTo>
                  <a:cubicBezTo>
                    <a:pt x="39158" y="265641"/>
                    <a:pt x="32279" y="288925"/>
                    <a:pt x="38629" y="309033"/>
                  </a:cubicBezTo>
                  <a:cubicBezTo>
                    <a:pt x="44979" y="329141"/>
                    <a:pt x="66146" y="352425"/>
                    <a:pt x="73554" y="375708"/>
                  </a:cubicBezTo>
                  <a:cubicBezTo>
                    <a:pt x="80962" y="398991"/>
                    <a:pt x="85196" y="428625"/>
                    <a:pt x="83079" y="448733"/>
                  </a:cubicBezTo>
                  <a:cubicBezTo>
                    <a:pt x="80962" y="468841"/>
                    <a:pt x="62971" y="480483"/>
                    <a:pt x="60854" y="496358"/>
                  </a:cubicBezTo>
                  <a:cubicBezTo>
                    <a:pt x="58737" y="512233"/>
                    <a:pt x="69850" y="527050"/>
                    <a:pt x="70379" y="543983"/>
                  </a:cubicBezTo>
                  <a:cubicBezTo>
                    <a:pt x="70908" y="560916"/>
                    <a:pt x="56621" y="570971"/>
                    <a:pt x="64029" y="597958"/>
                  </a:cubicBezTo>
                  <a:cubicBezTo>
                    <a:pt x="71437" y="624945"/>
                    <a:pt x="105304" y="654050"/>
                    <a:pt x="114829" y="705908"/>
                  </a:cubicBezTo>
                  <a:cubicBezTo>
                    <a:pt x="124354" y="757766"/>
                    <a:pt x="128587" y="852487"/>
                    <a:pt x="121179" y="909108"/>
                  </a:cubicBezTo>
                  <a:cubicBezTo>
                    <a:pt x="113771" y="965729"/>
                    <a:pt x="89429" y="1005416"/>
                    <a:pt x="70379" y="1045633"/>
                  </a:cubicBezTo>
                  <a:cubicBezTo>
                    <a:pt x="51329" y="1085850"/>
                    <a:pt x="13758" y="1120775"/>
                    <a:pt x="6879" y="1150408"/>
                  </a:cubicBezTo>
                  <a:cubicBezTo>
                    <a:pt x="0" y="1180041"/>
                    <a:pt x="13758" y="1220258"/>
                    <a:pt x="29104" y="1226608"/>
                  </a:cubicBezTo>
                  <a:close/>
                </a:path>
              </a:pathLst>
            </a:custGeom>
            <a:grp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3013075" y="937683"/>
              <a:ext cx="373592" cy="1086909"/>
            </a:xfrm>
            <a:custGeom>
              <a:avLst/>
              <a:gdLst>
                <a:gd name="connsiteX0" fmla="*/ 136525 w 373592"/>
                <a:gd name="connsiteY0" fmla="*/ 2117 h 1086909"/>
                <a:gd name="connsiteX1" fmla="*/ 88900 w 373592"/>
                <a:gd name="connsiteY1" fmla="*/ 59267 h 1086909"/>
                <a:gd name="connsiteX2" fmla="*/ 117475 w 373592"/>
                <a:gd name="connsiteY2" fmla="*/ 132292 h 1086909"/>
                <a:gd name="connsiteX3" fmla="*/ 127000 w 373592"/>
                <a:gd name="connsiteY3" fmla="*/ 167217 h 1086909"/>
                <a:gd name="connsiteX4" fmla="*/ 76200 w 373592"/>
                <a:gd name="connsiteY4" fmla="*/ 218017 h 1086909"/>
                <a:gd name="connsiteX5" fmla="*/ 92075 w 373592"/>
                <a:gd name="connsiteY5" fmla="*/ 271992 h 1086909"/>
                <a:gd name="connsiteX6" fmla="*/ 85725 w 373592"/>
                <a:gd name="connsiteY6" fmla="*/ 322792 h 1086909"/>
                <a:gd name="connsiteX7" fmla="*/ 95250 w 373592"/>
                <a:gd name="connsiteY7" fmla="*/ 348192 h 1086909"/>
                <a:gd name="connsiteX8" fmla="*/ 85725 w 373592"/>
                <a:gd name="connsiteY8" fmla="*/ 386292 h 1086909"/>
                <a:gd name="connsiteX9" fmla="*/ 104775 w 373592"/>
                <a:gd name="connsiteY9" fmla="*/ 430742 h 1086909"/>
                <a:gd name="connsiteX10" fmla="*/ 88900 w 373592"/>
                <a:gd name="connsiteY10" fmla="*/ 481542 h 1086909"/>
                <a:gd name="connsiteX11" fmla="*/ 111125 w 373592"/>
                <a:gd name="connsiteY11" fmla="*/ 557742 h 1086909"/>
                <a:gd name="connsiteX12" fmla="*/ 136525 w 373592"/>
                <a:gd name="connsiteY12" fmla="*/ 586317 h 1086909"/>
                <a:gd name="connsiteX13" fmla="*/ 127000 w 373592"/>
                <a:gd name="connsiteY13" fmla="*/ 773642 h 1086909"/>
                <a:gd name="connsiteX14" fmla="*/ 98425 w 373592"/>
                <a:gd name="connsiteY14" fmla="*/ 887942 h 1086909"/>
                <a:gd name="connsiteX15" fmla="*/ 12700 w 373592"/>
                <a:gd name="connsiteY15" fmla="*/ 973667 h 1086909"/>
                <a:gd name="connsiteX16" fmla="*/ 22225 w 373592"/>
                <a:gd name="connsiteY16" fmla="*/ 1056217 h 1086909"/>
                <a:gd name="connsiteX17" fmla="*/ 50800 w 373592"/>
                <a:gd name="connsiteY17" fmla="*/ 1065742 h 1086909"/>
                <a:gd name="connsiteX18" fmla="*/ 88900 w 373592"/>
                <a:gd name="connsiteY18" fmla="*/ 1018117 h 1086909"/>
                <a:gd name="connsiteX19" fmla="*/ 219075 w 373592"/>
                <a:gd name="connsiteY19" fmla="*/ 992717 h 1086909"/>
                <a:gd name="connsiteX20" fmla="*/ 346075 w 373592"/>
                <a:gd name="connsiteY20" fmla="*/ 1075267 h 1086909"/>
                <a:gd name="connsiteX21" fmla="*/ 371475 w 373592"/>
                <a:gd name="connsiteY21" fmla="*/ 1062567 h 1086909"/>
                <a:gd name="connsiteX22" fmla="*/ 358775 w 373592"/>
                <a:gd name="connsiteY22" fmla="*/ 973667 h 1086909"/>
                <a:gd name="connsiteX23" fmla="*/ 320675 w 373592"/>
                <a:gd name="connsiteY23" fmla="*/ 799042 h 1086909"/>
                <a:gd name="connsiteX24" fmla="*/ 314325 w 373592"/>
                <a:gd name="connsiteY24" fmla="*/ 640292 h 1086909"/>
                <a:gd name="connsiteX25" fmla="*/ 349250 w 373592"/>
                <a:gd name="connsiteY25" fmla="*/ 484717 h 1086909"/>
                <a:gd name="connsiteX26" fmla="*/ 333375 w 373592"/>
                <a:gd name="connsiteY26" fmla="*/ 411692 h 1086909"/>
                <a:gd name="connsiteX27" fmla="*/ 314325 w 373592"/>
                <a:gd name="connsiteY27" fmla="*/ 376767 h 1086909"/>
                <a:gd name="connsiteX28" fmla="*/ 320675 w 373592"/>
                <a:gd name="connsiteY28" fmla="*/ 338667 h 1086909"/>
                <a:gd name="connsiteX29" fmla="*/ 307975 w 373592"/>
                <a:gd name="connsiteY29" fmla="*/ 313267 h 1086909"/>
                <a:gd name="connsiteX30" fmla="*/ 307975 w 373592"/>
                <a:gd name="connsiteY30" fmla="*/ 271992 h 1086909"/>
                <a:gd name="connsiteX31" fmla="*/ 273050 w 373592"/>
                <a:gd name="connsiteY31" fmla="*/ 246592 h 1086909"/>
                <a:gd name="connsiteX32" fmla="*/ 295275 w 373592"/>
                <a:gd name="connsiteY32" fmla="*/ 224367 h 1086909"/>
                <a:gd name="connsiteX33" fmla="*/ 263525 w 373592"/>
                <a:gd name="connsiteY33" fmla="*/ 179917 h 1086909"/>
                <a:gd name="connsiteX34" fmla="*/ 222250 w 373592"/>
                <a:gd name="connsiteY34" fmla="*/ 141817 h 1086909"/>
                <a:gd name="connsiteX35" fmla="*/ 231775 w 373592"/>
                <a:gd name="connsiteY35" fmla="*/ 91017 h 1086909"/>
                <a:gd name="connsiteX36" fmla="*/ 225425 w 373592"/>
                <a:gd name="connsiteY36" fmla="*/ 46567 h 1086909"/>
                <a:gd name="connsiteX37" fmla="*/ 136525 w 373592"/>
                <a:gd name="connsiteY37" fmla="*/ 2117 h 108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3592" h="1086909">
                  <a:moveTo>
                    <a:pt x="136525" y="2117"/>
                  </a:moveTo>
                  <a:cubicBezTo>
                    <a:pt x="113771" y="4234"/>
                    <a:pt x="92075" y="37571"/>
                    <a:pt x="88900" y="59267"/>
                  </a:cubicBezTo>
                  <a:cubicBezTo>
                    <a:pt x="85725" y="80963"/>
                    <a:pt x="111125" y="114300"/>
                    <a:pt x="117475" y="132292"/>
                  </a:cubicBezTo>
                  <a:cubicBezTo>
                    <a:pt x="123825" y="150284"/>
                    <a:pt x="133879" y="152930"/>
                    <a:pt x="127000" y="167217"/>
                  </a:cubicBezTo>
                  <a:cubicBezTo>
                    <a:pt x="120121" y="181505"/>
                    <a:pt x="82021" y="200555"/>
                    <a:pt x="76200" y="218017"/>
                  </a:cubicBezTo>
                  <a:cubicBezTo>
                    <a:pt x="70379" y="235479"/>
                    <a:pt x="90488" y="254530"/>
                    <a:pt x="92075" y="271992"/>
                  </a:cubicBezTo>
                  <a:cubicBezTo>
                    <a:pt x="93662" y="289454"/>
                    <a:pt x="85196" y="310092"/>
                    <a:pt x="85725" y="322792"/>
                  </a:cubicBezTo>
                  <a:cubicBezTo>
                    <a:pt x="86254" y="335492"/>
                    <a:pt x="95250" y="337609"/>
                    <a:pt x="95250" y="348192"/>
                  </a:cubicBezTo>
                  <a:cubicBezTo>
                    <a:pt x="95250" y="358775"/>
                    <a:pt x="84138" y="372534"/>
                    <a:pt x="85725" y="386292"/>
                  </a:cubicBezTo>
                  <a:cubicBezTo>
                    <a:pt x="87312" y="400050"/>
                    <a:pt x="104246" y="414867"/>
                    <a:pt x="104775" y="430742"/>
                  </a:cubicBezTo>
                  <a:cubicBezTo>
                    <a:pt x="105304" y="446617"/>
                    <a:pt x="87842" y="460375"/>
                    <a:pt x="88900" y="481542"/>
                  </a:cubicBezTo>
                  <a:cubicBezTo>
                    <a:pt x="89958" y="502709"/>
                    <a:pt x="103188" y="540280"/>
                    <a:pt x="111125" y="557742"/>
                  </a:cubicBezTo>
                  <a:cubicBezTo>
                    <a:pt x="119062" y="575204"/>
                    <a:pt x="133879" y="550334"/>
                    <a:pt x="136525" y="586317"/>
                  </a:cubicBezTo>
                  <a:cubicBezTo>
                    <a:pt x="139171" y="622300"/>
                    <a:pt x="133350" y="723371"/>
                    <a:pt x="127000" y="773642"/>
                  </a:cubicBezTo>
                  <a:cubicBezTo>
                    <a:pt x="120650" y="823913"/>
                    <a:pt x="117475" y="854605"/>
                    <a:pt x="98425" y="887942"/>
                  </a:cubicBezTo>
                  <a:cubicBezTo>
                    <a:pt x="79375" y="921280"/>
                    <a:pt x="25400" y="945621"/>
                    <a:pt x="12700" y="973667"/>
                  </a:cubicBezTo>
                  <a:cubicBezTo>
                    <a:pt x="0" y="1001713"/>
                    <a:pt x="15875" y="1040871"/>
                    <a:pt x="22225" y="1056217"/>
                  </a:cubicBezTo>
                  <a:cubicBezTo>
                    <a:pt x="28575" y="1071563"/>
                    <a:pt x="39688" y="1072092"/>
                    <a:pt x="50800" y="1065742"/>
                  </a:cubicBezTo>
                  <a:cubicBezTo>
                    <a:pt x="61912" y="1059392"/>
                    <a:pt x="60854" y="1030288"/>
                    <a:pt x="88900" y="1018117"/>
                  </a:cubicBezTo>
                  <a:cubicBezTo>
                    <a:pt x="116946" y="1005946"/>
                    <a:pt x="176213" y="983192"/>
                    <a:pt x="219075" y="992717"/>
                  </a:cubicBezTo>
                  <a:cubicBezTo>
                    <a:pt x="261937" y="1002242"/>
                    <a:pt x="320675" y="1063625"/>
                    <a:pt x="346075" y="1075267"/>
                  </a:cubicBezTo>
                  <a:cubicBezTo>
                    <a:pt x="371475" y="1086909"/>
                    <a:pt x="369358" y="1079500"/>
                    <a:pt x="371475" y="1062567"/>
                  </a:cubicBezTo>
                  <a:cubicBezTo>
                    <a:pt x="373592" y="1045634"/>
                    <a:pt x="367242" y="1017588"/>
                    <a:pt x="358775" y="973667"/>
                  </a:cubicBezTo>
                  <a:cubicBezTo>
                    <a:pt x="350308" y="929746"/>
                    <a:pt x="328083" y="854604"/>
                    <a:pt x="320675" y="799042"/>
                  </a:cubicBezTo>
                  <a:cubicBezTo>
                    <a:pt x="313267" y="743480"/>
                    <a:pt x="309563" y="692679"/>
                    <a:pt x="314325" y="640292"/>
                  </a:cubicBezTo>
                  <a:cubicBezTo>
                    <a:pt x="319087" y="587905"/>
                    <a:pt x="346075" y="522817"/>
                    <a:pt x="349250" y="484717"/>
                  </a:cubicBezTo>
                  <a:cubicBezTo>
                    <a:pt x="352425" y="446617"/>
                    <a:pt x="339196" y="429684"/>
                    <a:pt x="333375" y="411692"/>
                  </a:cubicBezTo>
                  <a:cubicBezTo>
                    <a:pt x="327554" y="393700"/>
                    <a:pt x="316442" y="388938"/>
                    <a:pt x="314325" y="376767"/>
                  </a:cubicBezTo>
                  <a:cubicBezTo>
                    <a:pt x="312208" y="364596"/>
                    <a:pt x="321733" y="349250"/>
                    <a:pt x="320675" y="338667"/>
                  </a:cubicBezTo>
                  <a:cubicBezTo>
                    <a:pt x="319617" y="328084"/>
                    <a:pt x="310092" y="324379"/>
                    <a:pt x="307975" y="313267"/>
                  </a:cubicBezTo>
                  <a:cubicBezTo>
                    <a:pt x="305858" y="302155"/>
                    <a:pt x="313796" y="283104"/>
                    <a:pt x="307975" y="271992"/>
                  </a:cubicBezTo>
                  <a:cubicBezTo>
                    <a:pt x="302154" y="260880"/>
                    <a:pt x="275167" y="254529"/>
                    <a:pt x="273050" y="246592"/>
                  </a:cubicBezTo>
                  <a:cubicBezTo>
                    <a:pt x="270933" y="238655"/>
                    <a:pt x="296862" y="235479"/>
                    <a:pt x="295275" y="224367"/>
                  </a:cubicBezTo>
                  <a:cubicBezTo>
                    <a:pt x="293688" y="213255"/>
                    <a:pt x="275696" y="193675"/>
                    <a:pt x="263525" y="179917"/>
                  </a:cubicBezTo>
                  <a:cubicBezTo>
                    <a:pt x="251354" y="166159"/>
                    <a:pt x="227542" y="156634"/>
                    <a:pt x="222250" y="141817"/>
                  </a:cubicBezTo>
                  <a:cubicBezTo>
                    <a:pt x="216958" y="127000"/>
                    <a:pt x="231246" y="106892"/>
                    <a:pt x="231775" y="91017"/>
                  </a:cubicBezTo>
                  <a:cubicBezTo>
                    <a:pt x="232304" y="75142"/>
                    <a:pt x="234950" y="59796"/>
                    <a:pt x="225425" y="46567"/>
                  </a:cubicBezTo>
                  <a:cubicBezTo>
                    <a:pt x="215900" y="33338"/>
                    <a:pt x="159279" y="0"/>
                    <a:pt x="136525" y="2117"/>
                  </a:cubicBezTo>
                  <a:close/>
                </a:path>
              </a:pathLst>
            </a:custGeom>
            <a:grp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 name="TextBox 40"/>
          <p:cNvSpPr txBox="1"/>
          <p:nvPr/>
        </p:nvSpPr>
        <p:spPr>
          <a:xfrm>
            <a:off x="845608" y="51376"/>
            <a:ext cx="533400" cy="584776"/>
          </a:xfrm>
          <a:prstGeom prst="rect">
            <a:avLst/>
          </a:prstGeom>
          <a:noFill/>
        </p:spPr>
        <p:txBody>
          <a:bodyPr wrap="square" rtlCol="0">
            <a:spAutoFit/>
          </a:bodyPr>
          <a:lstStyle/>
          <a:p>
            <a:r>
              <a:rPr lang="en-US" sz="3100" dirty="0" smtClean="0">
                <a:solidFill>
                  <a:srgbClr val="FF0000"/>
                </a:solidFill>
                <a:latin typeface="Arial Black"/>
                <a:cs typeface="Arial Black"/>
              </a:rPr>
              <a:t>1</a:t>
            </a:r>
            <a:endParaRPr lang="en-US" sz="3100" dirty="0">
              <a:solidFill>
                <a:srgbClr val="FF0000"/>
              </a:solidFill>
              <a:latin typeface="Arial Black"/>
              <a:cs typeface="Arial Black"/>
            </a:endParaRPr>
          </a:p>
        </p:txBody>
      </p:sp>
      <p:sp>
        <p:nvSpPr>
          <p:cNvPr id="42" name="TextBox 41"/>
          <p:cNvSpPr txBox="1"/>
          <p:nvPr/>
        </p:nvSpPr>
        <p:spPr>
          <a:xfrm>
            <a:off x="1277408" y="-76200"/>
            <a:ext cx="533400" cy="584776"/>
          </a:xfrm>
          <a:prstGeom prst="rect">
            <a:avLst/>
          </a:prstGeom>
          <a:noFill/>
        </p:spPr>
        <p:txBody>
          <a:bodyPr wrap="square" rtlCol="0">
            <a:spAutoFit/>
          </a:bodyPr>
          <a:lstStyle/>
          <a:p>
            <a:r>
              <a:rPr lang="en-US" sz="3100" dirty="0" smtClean="0">
                <a:solidFill>
                  <a:srgbClr val="FF0000"/>
                </a:solidFill>
                <a:latin typeface="Arial Black"/>
                <a:cs typeface="Arial Black"/>
              </a:rPr>
              <a:t>2</a:t>
            </a:r>
            <a:endParaRPr lang="en-US" sz="3100" dirty="0">
              <a:solidFill>
                <a:srgbClr val="FF0000"/>
              </a:solidFill>
              <a:latin typeface="Arial Black"/>
              <a:cs typeface="Arial Black"/>
            </a:endParaRPr>
          </a:p>
        </p:txBody>
      </p:sp>
      <p:sp>
        <p:nvSpPr>
          <p:cNvPr id="43" name="TextBox 42"/>
          <p:cNvSpPr txBox="1"/>
          <p:nvPr/>
        </p:nvSpPr>
        <p:spPr>
          <a:xfrm>
            <a:off x="1760008" y="76200"/>
            <a:ext cx="533400" cy="584776"/>
          </a:xfrm>
          <a:prstGeom prst="rect">
            <a:avLst/>
          </a:prstGeom>
          <a:noFill/>
        </p:spPr>
        <p:txBody>
          <a:bodyPr wrap="square" rtlCol="0">
            <a:spAutoFit/>
          </a:bodyPr>
          <a:lstStyle/>
          <a:p>
            <a:r>
              <a:rPr lang="en-US" sz="3100" dirty="0" smtClean="0">
                <a:solidFill>
                  <a:srgbClr val="FF0000"/>
                </a:solidFill>
                <a:latin typeface="Arial Black"/>
                <a:cs typeface="Arial Black"/>
              </a:rPr>
              <a:t>3</a:t>
            </a:r>
            <a:endParaRPr lang="en-US" sz="3100" dirty="0">
              <a:solidFill>
                <a:srgbClr val="FF0000"/>
              </a:solidFill>
              <a:latin typeface="Arial Black"/>
              <a:cs typeface="Arial Black"/>
            </a:endParaRPr>
          </a:p>
        </p:txBody>
      </p:sp>
      <p:sp>
        <p:nvSpPr>
          <p:cNvPr id="44" name="TextBox 43"/>
          <p:cNvSpPr txBox="1"/>
          <p:nvPr/>
        </p:nvSpPr>
        <p:spPr>
          <a:xfrm>
            <a:off x="2141008" y="432376"/>
            <a:ext cx="533400" cy="569387"/>
          </a:xfrm>
          <a:prstGeom prst="rect">
            <a:avLst/>
          </a:prstGeom>
          <a:noFill/>
        </p:spPr>
        <p:txBody>
          <a:bodyPr wrap="square" rtlCol="0">
            <a:spAutoFit/>
          </a:bodyPr>
          <a:lstStyle/>
          <a:p>
            <a:r>
              <a:rPr lang="en-US" sz="3100" dirty="0" smtClean="0">
                <a:solidFill>
                  <a:srgbClr val="FF0000"/>
                </a:solidFill>
                <a:latin typeface="Arial Black"/>
                <a:cs typeface="Arial Black"/>
              </a:rPr>
              <a:t>4</a:t>
            </a:r>
            <a:endParaRPr lang="en-US" sz="3100" dirty="0">
              <a:solidFill>
                <a:srgbClr val="FF0000"/>
              </a:solidFill>
              <a:latin typeface="Arial Black"/>
              <a:cs typeface="Arial Black"/>
            </a:endParaRPr>
          </a:p>
        </p:txBody>
      </p:sp>
      <p:sp>
        <p:nvSpPr>
          <p:cNvPr id="45" name="TextBox 44"/>
          <p:cNvSpPr txBox="1"/>
          <p:nvPr/>
        </p:nvSpPr>
        <p:spPr>
          <a:xfrm>
            <a:off x="2526241" y="813376"/>
            <a:ext cx="533400" cy="569387"/>
          </a:xfrm>
          <a:prstGeom prst="rect">
            <a:avLst/>
          </a:prstGeom>
          <a:noFill/>
        </p:spPr>
        <p:txBody>
          <a:bodyPr wrap="square" rtlCol="0">
            <a:spAutoFit/>
          </a:bodyPr>
          <a:lstStyle/>
          <a:p>
            <a:r>
              <a:rPr lang="en-US" sz="3100" dirty="0" smtClean="0">
                <a:solidFill>
                  <a:srgbClr val="FF0000"/>
                </a:solidFill>
                <a:latin typeface="Arial Black"/>
                <a:cs typeface="Arial Black"/>
              </a:rPr>
              <a:t>5</a:t>
            </a:r>
            <a:endParaRPr lang="en-US" sz="3100" dirty="0">
              <a:solidFill>
                <a:srgbClr val="FF0000"/>
              </a:solidFill>
              <a:latin typeface="Arial Black"/>
              <a:cs typeface="Arial Black"/>
            </a:endParaRPr>
          </a:p>
        </p:txBody>
      </p:sp>
      <p:sp>
        <p:nvSpPr>
          <p:cNvPr id="46" name="TextBox 45"/>
          <p:cNvSpPr txBox="1"/>
          <p:nvPr/>
        </p:nvSpPr>
        <p:spPr>
          <a:xfrm>
            <a:off x="3764984" y="1441479"/>
            <a:ext cx="4312216" cy="3139321"/>
          </a:xfrm>
          <a:prstGeom prst="rect">
            <a:avLst/>
          </a:prstGeom>
          <a:noFill/>
        </p:spPr>
        <p:txBody>
          <a:bodyPr wrap="square" rtlCol="0">
            <a:spAutoFit/>
          </a:bodyPr>
          <a:lstStyle/>
          <a:p>
            <a:r>
              <a:rPr lang="en-US" dirty="0" smtClean="0"/>
              <a:t>The forefoot consists of the </a:t>
            </a:r>
            <a:r>
              <a:rPr lang="en-US" b="1" dirty="0" smtClean="0"/>
              <a:t>phalanges</a:t>
            </a:r>
            <a:r>
              <a:rPr lang="en-US" dirty="0" smtClean="0"/>
              <a:t> (</a:t>
            </a:r>
            <a:r>
              <a:rPr lang="en-US" b="1" dirty="0" smtClean="0">
                <a:solidFill>
                  <a:schemeClr val="accent6"/>
                </a:solidFill>
              </a:rPr>
              <a:t>proximal</a:t>
            </a:r>
            <a:r>
              <a:rPr lang="en-US" b="1" dirty="0" smtClean="0"/>
              <a:t>, </a:t>
            </a:r>
            <a:r>
              <a:rPr lang="en-US" b="1" dirty="0" smtClean="0">
                <a:solidFill>
                  <a:schemeClr val="accent5">
                    <a:lumMod val="75000"/>
                  </a:schemeClr>
                </a:solidFill>
              </a:rPr>
              <a:t>middle</a:t>
            </a:r>
            <a:r>
              <a:rPr lang="en-US" b="1" dirty="0" smtClean="0"/>
              <a:t> </a:t>
            </a:r>
            <a:r>
              <a:rPr lang="en-US" dirty="0" smtClean="0"/>
              <a:t>and </a:t>
            </a:r>
            <a:r>
              <a:rPr lang="en-US" b="1" dirty="0" smtClean="0">
                <a:solidFill>
                  <a:srgbClr val="9142AB"/>
                </a:solidFill>
              </a:rPr>
              <a:t>distal</a:t>
            </a:r>
            <a:r>
              <a:rPr lang="en-US" dirty="0" smtClean="0"/>
              <a:t>).  These bones construct the visible digits of the foot and are able to flex, extend, abduct and adduct.  </a:t>
            </a:r>
          </a:p>
          <a:p>
            <a:endParaRPr lang="en-US" dirty="0" smtClean="0"/>
          </a:p>
          <a:p>
            <a:r>
              <a:rPr lang="en-US" dirty="0" smtClean="0"/>
              <a:t>The phalanges are very similar in shape yet differ in size and length. </a:t>
            </a:r>
          </a:p>
          <a:p>
            <a:endParaRPr lang="en-US" dirty="0" smtClean="0"/>
          </a:p>
          <a:p>
            <a:r>
              <a:rPr lang="en-US" dirty="0" smtClean="0"/>
              <a:t>Notice that there is no middle </a:t>
            </a:r>
            <a:r>
              <a:rPr lang="en-US" dirty="0" err="1" smtClean="0"/>
              <a:t>philanx</a:t>
            </a:r>
            <a:r>
              <a:rPr lang="en-US" dirty="0" smtClean="0"/>
              <a:t> in digit one.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down)">
                                      <p:cBhvr>
                                        <p:cTn id="17" dur="20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Joints of the Foot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4" name="Rectangle 3"/>
          <p:cNvSpPr/>
          <p:nvPr/>
        </p:nvSpPr>
        <p:spPr>
          <a:xfrm>
            <a:off x="3352800" y="996077"/>
            <a:ext cx="5516563" cy="2585323"/>
          </a:xfrm>
          <a:prstGeom prst="rect">
            <a:avLst/>
          </a:prstGeom>
        </p:spPr>
        <p:txBody>
          <a:bodyPr wrap="square">
            <a:spAutoFit/>
          </a:bodyPr>
          <a:lstStyle/>
          <a:p>
            <a:pPr>
              <a:buNone/>
            </a:pPr>
            <a:r>
              <a:rPr lang="en-US" dirty="0" smtClean="0">
                <a:solidFill>
                  <a:srgbClr val="000000"/>
                </a:solidFill>
              </a:rPr>
              <a:t>The foot is made up of 26 individual bones and 33 joints in which they articulate.</a:t>
            </a:r>
          </a:p>
          <a:p>
            <a:pPr>
              <a:buNone/>
            </a:pPr>
            <a:endParaRPr lang="en-US" dirty="0" smtClean="0">
              <a:solidFill>
                <a:srgbClr val="000000"/>
              </a:solidFill>
            </a:endParaRPr>
          </a:p>
          <a:p>
            <a:pPr>
              <a:buNone/>
            </a:pPr>
            <a:r>
              <a:rPr lang="en-US" dirty="0" smtClean="0">
                <a:solidFill>
                  <a:srgbClr val="000000"/>
                </a:solidFill>
              </a:rPr>
              <a:t>The </a:t>
            </a:r>
            <a:r>
              <a:rPr lang="en-US" b="1" dirty="0" smtClean="0">
                <a:solidFill>
                  <a:srgbClr val="000000"/>
                </a:solidFill>
              </a:rPr>
              <a:t>transverse tarsal joint </a:t>
            </a:r>
            <a:r>
              <a:rPr lang="en-US" dirty="0" smtClean="0">
                <a:solidFill>
                  <a:srgbClr val="000000"/>
                </a:solidFill>
              </a:rPr>
              <a:t>is located in the tarsus of the foot and is made up of the </a:t>
            </a:r>
            <a:r>
              <a:rPr lang="en-US" b="1" dirty="0" err="1" smtClean="0">
                <a:solidFill>
                  <a:schemeClr val="accent6">
                    <a:lumMod val="75000"/>
                  </a:schemeClr>
                </a:solidFill>
              </a:rPr>
              <a:t>talonavicular</a:t>
            </a:r>
            <a:r>
              <a:rPr lang="en-US" b="1" dirty="0" smtClean="0">
                <a:solidFill>
                  <a:schemeClr val="accent6">
                    <a:lumMod val="75000"/>
                  </a:schemeClr>
                </a:solidFill>
              </a:rPr>
              <a:t> joint </a:t>
            </a:r>
            <a:r>
              <a:rPr lang="en-US" dirty="0" smtClean="0">
                <a:solidFill>
                  <a:srgbClr val="000000"/>
                </a:solidFill>
              </a:rPr>
              <a:t>and </a:t>
            </a:r>
            <a:r>
              <a:rPr lang="en-US" b="1" dirty="0" err="1" smtClean="0">
                <a:solidFill>
                  <a:srgbClr val="00CB00"/>
                </a:solidFill>
              </a:rPr>
              <a:t>calcaneocuboid</a:t>
            </a:r>
            <a:r>
              <a:rPr lang="en-US" b="1" dirty="0" smtClean="0">
                <a:solidFill>
                  <a:srgbClr val="00CB00"/>
                </a:solidFill>
              </a:rPr>
              <a:t> joint</a:t>
            </a:r>
            <a:r>
              <a:rPr lang="en-US" dirty="0" smtClean="0">
                <a:solidFill>
                  <a:srgbClr val="000000"/>
                </a:solidFill>
              </a:rPr>
              <a:t>.  </a:t>
            </a:r>
          </a:p>
          <a:p>
            <a:pPr>
              <a:buNone/>
            </a:pPr>
            <a:endParaRPr lang="en-US" dirty="0" smtClean="0">
              <a:solidFill>
                <a:srgbClr val="000000"/>
              </a:solidFill>
            </a:endParaRPr>
          </a:p>
          <a:p>
            <a:pPr>
              <a:buNone/>
            </a:pPr>
            <a:r>
              <a:rPr lang="en-US" dirty="0" smtClean="0">
                <a:solidFill>
                  <a:srgbClr val="000000"/>
                </a:solidFill>
              </a:rPr>
              <a:t>Amputation of the foot at this joint is referred to as a </a:t>
            </a:r>
            <a:r>
              <a:rPr lang="en-US" dirty="0" err="1" smtClean="0">
                <a:solidFill>
                  <a:srgbClr val="000000"/>
                </a:solidFill>
              </a:rPr>
              <a:t>Chopart</a:t>
            </a:r>
            <a:r>
              <a:rPr lang="en-US" dirty="0" smtClean="0">
                <a:solidFill>
                  <a:srgbClr val="000000"/>
                </a:solidFill>
              </a:rPr>
              <a:t> Amputation.</a:t>
            </a:r>
          </a:p>
        </p:txBody>
      </p:sp>
      <p:pic>
        <p:nvPicPr>
          <p:cNvPr id="5" name="Picture 4" descr="Fig._26.2_A(2).jpg"/>
          <p:cNvPicPr>
            <a:picLocks noChangeAspect="1"/>
          </p:cNvPicPr>
          <p:nvPr/>
        </p:nvPicPr>
        <p:blipFill>
          <a:blip r:embed="rId2"/>
          <a:srcRect l="32222" r="34445" b="3333"/>
          <a:stretch>
            <a:fillRect/>
          </a:stretch>
        </p:blipFill>
        <p:spPr>
          <a:xfrm>
            <a:off x="693208" y="442959"/>
            <a:ext cx="2286000" cy="6629400"/>
          </a:xfrm>
          <a:prstGeom prst="rect">
            <a:avLst/>
          </a:prstGeom>
        </p:spPr>
      </p:pic>
      <p:sp>
        <p:nvSpPr>
          <p:cNvPr id="6" name="Freeform 5"/>
          <p:cNvSpPr/>
          <p:nvPr/>
        </p:nvSpPr>
        <p:spPr>
          <a:xfrm>
            <a:off x="1143000" y="4633383"/>
            <a:ext cx="882650" cy="275167"/>
          </a:xfrm>
          <a:custGeom>
            <a:avLst/>
            <a:gdLst>
              <a:gd name="connsiteX0" fmla="*/ 882650 w 882650"/>
              <a:gd name="connsiteY0" fmla="*/ 179917 h 275167"/>
              <a:gd name="connsiteX1" fmla="*/ 793750 w 882650"/>
              <a:gd name="connsiteY1" fmla="*/ 122767 h 275167"/>
              <a:gd name="connsiteX2" fmla="*/ 654050 w 882650"/>
              <a:gd name="connsiteY2" fmla="*/ 84667 h 275167"/>
              <a:gd name="connsiteX3" fmla="*/ 533400 w 882650"/>
              <a:gd name="connsiteY3" fmla="*/ 33867 h 275167"/>
              <a:gd name="connsiteX4" fmla="*/ 241300 w 882650"/>
              <a:gd name="connsiteY4" fmla="*/ 40217 h 275167"/>
              <a:gd name="connsiteX5" fmla="*/ 0 w 882650"/>
              <a:gd name="connsiteY5" fmla="*/ 275167 h 27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650" h="275167">
                <a:moveTo>
                  <a:pt x="882650" y="179917"/>
                </a:moveTo>
                <a:cubicBezTo>
                  <a:pt x="857250" y="159279"/>
                  <a:pt x="831850" y="138642"/>
                  <a:pt x="793750" y="122767"/>
                </a:cubicBezTo>
                <a:cubicBezTo>
                  <a:pt x="755650" y="106892"/>
                  <a:pt x="697442" y="99484"/>
                  <a:pt x="654050" y="84667"/>
                </a:cubicBezTo>
                <a:cubicBezTo>
                  <a:pt x="610658" y="69850"/>
                  <a:pt x="602192" y="41275"/>
                  <a:pt x="533400" y="33867"/>
                </a:cubicBezTo>
                <a:cubicBezTo>
                  <a:pt x="464608" y="26459"/>
                  <a:pt x="330200" y="0"/>
                  <a:pt x="241300" y="40217"/>
                </a:cubicBezTo>
                <a:cubicBezTo>
                  <a:pt x="152400" y="80434"/>
                  <a:pt x="0" y="275167"/>
                  <a:pt x="0" y="275167"/>
                </a:cubicBezTo>
              </a:path>
            </a:pathLst>
          </a:custGeom>
          <a:ln w="50800">
            <a:solidFill>
              <a:schemeClr val="accent6">
                <a:lumMod val="75000"/>
              </a:schemeClr>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2057400" y="4858808"/>
            <a:ext cx="596900" cy="136525"/>
          </a:xfrm>
          <a:custGeom>
            <a:avLst/>
            <a:gdLst>
              <a:gd name="connsiteX0" fmla="*/ 0 w 596900"/>
              <a:gd name="connsiteY0" fmla="*/ 24342 h 136525"/>
              <a:gd name="connsiteX1" fmla="*/ 69850 w 596900"/>
              <a:gd name="connsiteY1" fmla="*/ 11642 h 136525"/>
              <a:gd name="connsiteX2" fmla="*/ 203200 w 596900"/>
              <a:gd name="connsiteY2" fmla="*/ 94192 h 136525"/>
              <a:gd name="connsiteX3" fmla="*/ 336550 w 596900"/>
              <a:gd name="connsiteY3" fmla="*/ 87842 h 136525"/>
              <a:gd name="connsiteX4" fmla="*/ 450850 w 596900"/>
              <a:gd name="connsiteY4" fmla="*/ 132292 h 136525"/>
              <a:gd name="connsiteX5" fmla="*/ 596900 w 596900"/>
              <a:gd name="connsiteY5" fmla="*/ 113242 h 13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900" h="136525">
                <a:moveTo>
                  <a:pt x="0" y="24342"/>
                </a:moveTo>
                <a:cubicBezTo>
                  <a:pt x="17991" y="12171"/>
                  <a:pt x="35983" y="0"/>
                  <a:pt x="69850" y="11642"/>
                </a:cubicBezTo>
                <a:cubicBezTo>
                  <a:pt x="103717" y="23284"/>
                  <a:pt x="158750" y="81492"/>
                  <a:pt x="203200" y="94192"/>
                </a:cubicBezTo>
                <a:cubicBezTo>
                  <a:pt x="247650" y="106892"/>
                  <a:pt x="295275" y="81492"/>
                  <a:pt x="336550" y="87842"/>
                </a:cubicBezTo>
                <a:cubicBezTo>
                  <a:pt x="377825" y="94192"/>
                  <a:pt x="407458" y="128059"/>
                  <a:pt x="450850" y="132292"/>
                </a:cubicBezTo>
                <a:cubicBezTo>
                  <a:pt x="494242" y="136525"/>
                  <a:pt x="545571" y="124883"/>
                  <a:pt x="596900" y="113242"/>
                </a:cubicBezTo>
              </a:path>
            </a:pathLst>
          </a:custGeom>
          <a:ln w="50800">
            <a:solidFill>
              <a:srgbClr val="00F400"/>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descr="Picture 35.png"/>
          <p:cNvPicPr>
            <a:picLocks noChangeAspect="1"/>
          </p:cNvPicPr>
          <p:nvPr/>
        </p:nvPicPr>
        <p:blipFill>
          <a:blip r:embed="rId3"/>
          <a:stretch>
            <a:fillRect/>
          </a:stretch>
        </p:blipFill>
        <p:spPr>
          <a:xfrm>
            <a:off x="6629400" y="4209520"/>
            <a:ext cx="2280773" cy="1571625"/>
          </a:xfrm>
          <a:prstGeom prst="rect">
            <a:avLst/>
          </a:prstGeom>
        </p:spPr>
      </p:pic>
      <p:pic>
        <p:nvPicPr>
          <p:cNvPr id="11" name="Picture 10" descr="Picture 36.png"/>
          <p:cNvPicPr>
            <a:picLocks noChangeAspect="1"/>
          </p:cNvPicPr>
          <p:nvPr/>
        </p:nvPicPr>
        <p:blipFill>
          <a:blip r:embed="rId4"/>
          <a:stretch>
            <a:fillRect/>
          </a:stretch>
        </p:blipFill>
        <p:spPr>
          <a:xfrm>
            <a:off x="4177254" y="3886200"/>
            <a:ext cx="1694465" cy="2154866"/>
          </a:xfrm>
          <a:prstGeom prst="rect">
            <a:avLst/>
          </a:prstGeom>
        </p:spPr>
      </p:pic>
      <p:grpSp>
        <p:nvGrpSpPr>
          <p:cNvPr id="23" name="Group 22"/>
          <p:cNvGrpSpPr/>
          <p:nvPr/>
        </p:nvGrpSpPr>
        <p:grpSpPr>
          <a:xfrm rot="5400000">
            <a:off x="4615623" y="5505231"/>
            <a:ext cx="621862" cy="1803400"/>
            <a:chOff x="0" y="-441325"/>
            <a:chExt cx="2286000" cy="6629400"/>
          </a:xfrm>
        </p:grpSpPr>
        <p:pic>
          <p:nvPicPr>
            <p:cNvPr id="21" name="Picture 20" descr="Fig._26.2_A(2).jpg"/>
            <p:cNvPicPr>
              <a:picLocks noChangeAspect="1"/>
            </p:cNvPicPr>
            <p:nvPr/>
          </p:nvPicPr>
          <p:blipFill>
            <a:blip r:embed="rId2"/>
            <a:srcRect l="32222" r="34445" b="3333"/>
            <a:stretch>
              <a:fillRect/>
            </a:stretch>
          </p:blipFill>
          <p:spPr>
            <a:xfrm>
              <a:off x="0" y="-441325"/>
              <a:ext cx="2286000" cy="6629400"/>
            </a:xfrm>
            <a:prstGeom prst="rect">
              <a:avLst/>
            </a:prstGeom>
          </p:spPr>
        </p:pic>
        <p:grpSp>
          <p:nvGrpSpPr>
            <p:cNvPr id="22" name="Group 21"/>
            <p:cNvGrpSpPr/>
            <p:nvPr/>
          </p:nvGrpSpPr>
          <p:grpSpPr>
            <a:xfrm>
              <a:off x="373592" y="3752321"/>
              <a:ext cx="1607608" cy="2419879"/>
              <a:chOff x="3962400" y="4361921"/>
              <a:chExt cx="1607608" cy="2419879"/>
            </a:xfrm>
            <a:solidFill>
              <a:srgbClr val="FF0000">
                <a:alpha val="30000"/>
              </a:srgbClr>
            </a:solidFill>
          </p:grpSpPr>
          <p:sp>
            <p:nvSpPr>
              <p:cNvPr id="14" name="Freeform 13"/>
              <p:cNvSpPr/>
              <p:nvPr/>
            </p:nvSpPr>
            <p:spPr>
              <a:xfrm>
                <a:off x="3962400" y="4361921"/>
                <a:ext cx="1416579" cy="1826154"/>
              </a:xfrm>
              <a:custGeom>
                <a:avLst/>
                <a:gdLst>
                  <a:gd name="connsiteX0" fmla="*/ 944033 w 1416579"/>
                  <a:gd name="connsiteY0" fmla="*/ 133879 h 1826154"/>
                  <a:gd name="connsiteX1" fmla="*/ 839258 w 1416579"/>
                  <a:gd name="connsiteY1" fmla="*/ 79904 h 1826154"/>
                  <a:gd name="connsiteX2" fmla="*/ 712258 w 1416579"/>
                  <a:gd name="connsiteY2" fmla="*/ 41804 h 1826154"/>
                  <a:gd name="connsiteX3" fmla="*/ 524933 w 1416579"/>
                  <a:gd name="connsiteY3" fmla="*/ 529 h 1826154"/>
                  <a:gd name="connsiteX4" fmla="*/ 309033 w 1416579"/>
                  <a:gd name="connsiteY4" fmla="*/ 44979 h 1826154"/>
                  <a:gd name="connsiteX5" fmla="*/ 162983 w 1416579"/>
                  <a:gd name="connsiteY5" fmla="*/ 137054 h 1826154"/>
                  <a:gd name="connsiteX6" fmla="*/ 61383 w 1416579"/>
                  <a:gd name="connsiteY6" fmla="*/ 311679 h 1826154"/>
                  <a:gd name="connsiteX7" fmla="*/ 10583 w 1416579"/>
                  <a:gd name="connsiteY7" fmla="*/ 400579 h 1826154"/>
                  <a:gd name="connsiteX8" fmla="*/ 124883 w 1416579"/>
                  <a:gd name="connsiteY8" fmla="*/ 549804 h 1826154"/>
                  <a:gd name="connsiteX9" fmla="*/ 216958 w 1416579"/>
                  <a:gd name="connsiteY9" fmla="*/ 740304 h 1826154"/>
                  <a:gd name="connsiteX10" fmla="*/ 216958 w 1416579"/>
                  <a:gd name="connsiteY10" fmla="*/ 1007004 h 1826154"/>
                  <a:gd name="connsiteX11" fmla="*/ 169333 w 1416579"/>
                  <a:gd name="connsiteY11" fmla="*/ 1143529 h 1826154"/>
                  <a:gd name="connsiteX12" fmla="*/ 150283 w 1416579"/>
                  <a:gd name="connsiteY12" fmla="*/ 1314979 h 1826154"/>
                  <a:gd name="connsiteX13" fmla="*/ 220133 w 1416579"/>
                  <a:gd name="connsiteY13" fmla="*/ 1483254 h 1826154"/>
                  <a:gd name="connsiteX14" fmla="*/ 413808 w 1416579"/>
                  <a:gd name="connsiteY14" fmla="*/ 1597554 h 1826154"/>
                  <a:gd name="connsiteX15" fmla="*/ 534458 w 1416579"/>
                  <a:gd name="connsiteY15" fmla="*/ 1638829 h 1826154"/>
                  <a:gd name="connsiteX16" fmla="*/ 610658 w 1416579"/>
                  <a:gd name="connsiteY16" fmla="*/ 1753129 h 1826154"/>
                  <a:gd name="connsiteX17" fmla="*/ 750358 w 1416579"/>
                  <a:gd name="connsiteY17" fmla="*/ 1822979 h 1826154"/>
                  <a:gd name="connsiteX18" fmla="*/ 899583 w 1416579"/>
                  <a:gd name="connsiteY18" fmla="*/ 1772179 h 1826154"/>
                  <a:gd name="connsiteX19" fmla="*/ 959908 w 1416579"/>
                  <a:gd name="connsiteY19" fmla="*/ 1638829 h 1826154"/>
                  <a:gd name="connsiteX20" fmla="*/ 1074208 w 1416579"/>
                  <a:gd name="connsiteY20" fmla="*/ 1480079 h 1826154"/>
                  <a:gd name="connsiteX21" fmla="*/ 1204383 w 1416579"/>
                  <a:gd name="connsiteY21" fmla="*/ 1340379 h 1826154"/>
                  <a:gd name="connsiteX22" fmla="*/ 1296458 w 1416579"/>
                  <a:gd name="connsiteY22" fmla="*/ 1235604 h 1826154"/>
                  <a:gd name="connsiteX23" fmla="*/ 1401233 w 1416579"/>
                  <a:gd name="connsiteY23" fmla="*/ 1105429 h 1826154"/>
                  <a:gd name="connsiteX24" fmla="*/ 1388533 w 1416579"/>
                  <a:gd name="connsiteY24" fmla="*/ 1016529 h 1826154"/>
                  <a:gd name="connsiteX25" fmla="*/ 1340908 w 1416579"/>
                  <a:gd name="connsiteY25" fmla="*/ 886354 h 1826154"/>
                  <a:gd name="connsiteX26" fmla="*/ 1290108 w 1416579"/>
                  <a:gd name="connsiteY26" fmla="*/ 806979 h 1826154"/>
                  <a:gd name="connsiteX27" fmla="*/ 1296458 w 1416579"/>
                  <a:gd name="connsiteY27" fmla="*/ 743479 h 1826154"/>
                  <a:gd name="connsiteX28" fmla="*/ 1245658 w 1416579"/>
                  <a:gd name="connsiteY28" fmla="*/ 679979 h 1826154"/>
                  <a:gd name="connsiteX29" fmla="*/ 1118658 w 1416579"/>
                  <a:gd name="connsiteY29" fmla="*/ 591079 h 1826154"/>
                  <a:gd name="connsiteX30" fmla="*/ 1017058 w 1416579"/>
                  <a:gd name="connsiteY30" fmla="*/ 530754 h 1826154"/>
                  <a:gd name="connsiteX31" fmla="*/ 966258 w 1416579"/>
                  <a:gd name="connsiteY31" fmla="*/ 454554 h 1826154"/>
                  <a:gd name="connsiteX32" fmla="*/ 944033 w 1416579"/>
                  <a:gd name="connsiteY32" fmla="*/ 302154 h 1826154"/>
                  <a:gd name="connsiteX33" fmla="*/ 956733 w 1416579"/>
                  <a:gd name="connsiteY33" fmla="*/ 191029 h 1826154"/>
                  <a:gd name="connsiteX34" fmla="*/ 944033 w 1416579"/>
                  <a:gd name="connsiteY34" fmla="*/ 133879 h 182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16579" h="1826154">
                    <a:moveTo>
                      <a:pt x="944033" y="133879"/>
                    </a:moveTo>
                    <a:cubicBezTo>
                      <a:pt x="924454" y="115358"/>
                      <a:pt x="877887" y="95250"/>
                      <a:pt x="839258" y="79904"/>
                    </a:cubicBezTo>
                    <a:cubicBezTo>
                      <a:pt x="800629" y="64558"/>
                      <a:pt x="764646" y="55033"/>
                      <a:pt x="712258" y="41804"/>
                    </a:cubicBezTo>
                    <a:cubicBezTo>
                      <a:pt x="659871" y="28575"/>
                      <a:pt x="592137" y="0"/>
                      <a:pt x="524933" y="529"/>
                    </a:cubicBezTo>
                    <a:cubicBezTo>
                      <a:pt x="457729" y="1058"/>
                      <a:pt x="369358" y="22225"/>
                      <a:pt x="309033" y="44979"/>
                    </a:cubicBezTo>
                    <a:cubicBezTo>
                      <a:pt x="248708" y="67733"/>
                      <a:pt x="204258" y="92604"/>
                      <a:pt x="162983" y="137054"/>
                    </a:cubicBezTo>
                    <a:cubicBezTo>
                      <a:pt x="121708" y="181504"/>
                      <a:pt x="86783" y="267758"/>
                      <a:pt x="61383" y="311679"/>
                    </a:cubicBezTo>
                    <a:cubicBezTo>
                      <a:pt x="35983" y="355600"/>
                      <a:pt x="0" y="360892"/>
                      <a:pt x="10583" y="400579"/>
                    </a:cubicBezTo>
                    <a:cubicBezTo>
                      <a:pt x="21166" y="440267"/>
                      <a:pt x="90487" y="493183"/>
                      <a:pt x="124883" y="549804"/>
                    </a:cubicBezTo>
                    <a:cubicBezTo>
                      <a:pt x="159279" y="606425"/>
                      <a:pt x="201612" y="664104"/>
                      <a:pt x="216958" y="740304"/>
                    </a:cubicBezTo>
                    <a:cubicBezTo>
                      <a:pt x="232304" y="816504"/>
                      <a:pt x="224895" y="939800"/>
                      <a:pt x="216958" y="1007004"/>
                    </a:cubicBezTo>
                    <a:cubicBezTo>
                      <a:pt x="209021" y="1074208"/>
                      <a:pt x="180445" y="1092200"/>
                      <a:pt x="169333" y="1143529"/>
                    </a:cubicBezTo>
                    <a:cubicBezTo>
                      <a:pt x="158221" y="1194858"/>
                      <a:pt x="141816" y="1258358"/>
                      <a:pt x="150283" y="1314979"/>
                    </a:cubicBezTo>
                    <a:cubicBezTo>
                      <a:pt x="158750" y="1371600"/>
                      <a:pt x="176212" y="1436158"/>
                      <a:pt x="220133" y="1483254"/>
                    </a:cubicBezTo>
                    <a:cubicBezTo>
                      <a:pt x="264054" y="1530350"/>
                      <a:pt x="361421" y="1571625"/>
                      <a:pt x="413808" y="1597554"/>
                    </a:cubicBezTo>
                    <a:cubicBezTo>
                      <a:pt x="466195" y="1623483"/>
                      <a:pt x="501650" y="1612900"/>
                      <a:pt x="534458" y="1638829"/>
                    </a:cubicBezTo>
                    <a:cubicBezTo>
                      <a:pt x="567266" y="1664758"/>
                      <a:pt x="574675" y="1722437"/>
                      <a:pt x="610658" y="1753129"/>
                    </a:cubicBezTo>
                    <a:cubicBezTo>
                      <a:pt x="646641" y="1783821"/>
                      <a:pt x="702204" y="1819804"/>
                      <a:pt x="750358" y="1822979"/>
                    </a:cubicBezTo>
                    <a:cubicBezTo>
                      <a:pt x="798512" y="1826154"/>
                      <a:pt x="864658" y="1802871"/>
                      <a:pt x="899583" y="1772179"/>
                    </a:cubicBezTo>
                    <a:cubicBezTo>
                      <a:pt x="934508" y="1741487"/>
                      <a:pt x="930804" y="1687512"/>
                      <a:pt x="959908" y="1638829"/>
                    </a:cubicBezTo>
                    <a:cubicBezTo>
                      <a:pt x="989012" y="1590146"/>
                      <a:pt x="1033462" y="1529821"/>
                      <a:pt x="1074208" y="1480079"/>
                    </a:cubicBezTo>
                    <a:cubicBezTo>
                      <a:pt x="1114954" y="1430337"/>
                      <a:pt x="1167341" y="1381125"/>
                      <a:pt x="1204383" y="1340379"/>
                    </a:cubicBezTo>
                    <a:cubicBezTo>
                      <a:pt x="1241425" y="1299633"/>
                      <a:pt x="1263650" y="1274762"/>
                      <a:pt x="1296458" y="1235604"/>
                    </a:cubicBezTo>
                    <a:cubicBezTo>
                      <a:pt x="1329266" y="1196446"/>
                      <a:pt x="1385887" y="1141941"/>
                      <a:pt x="1401233" y="1105429"/>
                    </a:cubicBezTo>
                    <a:cubicBezTo>
                      <a:pt x="1416579" y="1068917"/>
                      <a:pt x="1398587" y="1053041"/>
                      <a:pt x="1388533" y="1016529"/>
                    </a:cubicBezTo>
                    <a:cubicBezTo>
                      <a:pt x="1378479" y="980017"/>
                      <a:pt x="1357312" y="921279"/>
                      <a:pt x="1340908" y="886354"/>
                    </a:cubicBezTo>
                    <a:cubicBezTo>
                      <a:pt x="1324504" y="851429"/>
                      <a:pt x="1297516" y="830792"/>
                      <a:pt x="1290108" y="806979"/>
                    </a:cubicBezTo>
                    <a:cubicBezTo>
                      <a:pt x="1282700" y="783167"/>
                      <a:pt x="1303866" y="764646"/>
                      <a:pt x="1296458" y="743479"/>
                    </a:cubicBezTo>
                    <a:cubicBezTo>
                      <a:pt x="1289050" y="722312"/>
                      <a:pt x="1275291" y="705379"/>
                      <a:pt x="1245658" y="679979"/>
                    </a:cubicBezTo>
                    <a:cubicBezTo>
                      <a:pt x="1216025" y="654579"/>
                      <a:pt x="1156758" y="615950"/>
                      <a:pt x="1118658" y="591079"/>
                    </a:cubicBezTo>
                    <a:cubicBezTo>
                      <a:pt x="1080558" y="566208"/>
                      <a:pt x="1042458" y="553508"/>
                      <a:pt x="1017058" y="530754"/>
                    </a:cubicBezTo>
                    <a:cubicBezTo>
                      <a:pt x="991658" y="508000"/>
                      <a:pt x="978429" y="492654"/>
                      <a:pt x="966258" y="454554"/>
                    </a:cubicBezTo>
                    <a:cubicBezTo>
                      <a:pt x="954087" y="416454"/>
                      <a:pt x="945620" y="346075"/>
                      <a:pt x="944033" y="302154"/>
                    </a:cubicBezTo>
                    <a:cubicBezTo>
                      <a:pt x="942446" y="258233"/>
                      <a:pt x="957262" y="221192"/>
                      <a:pt x="956733" y="191029"/>
                    </a:cubicBezTo>
                    <a:cubicBezTo>
                      <a:pt x="956204" y="160867"/>
                      <a:pt x="963612" y="152400"/>
                      <a:pt x="944033" y="133879"/>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4360333" y="4525433"/>
                <a:ext cx="1209675" cy="2256367"/>
              </a:xfrm>
              <a:custGeom>
                <a:avLst/>
                <a:gdLst>
                  <a:gd name="connsiteX0" fmla="*/ 1162050 w 1209675"/>
                  <a:gd name="connsiteY0" fmla="*/ 167217 h 2256367"/>
                  <a:gd name="connsiteX1" fmla="*/ 1054100 w 1209675"/>
                  <a:gd name="connsiteY1" fmla="*/ 173567 h 2256367"/>
                  <a:gd name="connsiteX2" fmla="*/ 908050 w 1209675"/>
                  <a:gd name="connsiteY2" fmla="*/ 135467 h 2256367"/>
                  <a:gd name="connsiteX3" fmla="*/ 768350 w 1209675"/>
                  <a:gd name="connsiteY3" fmla="*/ 129117 h 2256367"/>
                  <a:gd name="connsiteX4" fmla="*/ 641350 w 1209675"/>
                  <a:gd name="connsiteY4" fmla="*/ 59267 h 2256367"/>
                  <a:gd name="connsiteX5" fmla="*/ 577850 w 1209675"/>
                  <a:gd name="connsiteY5" fmla="*/ 21167 h 2256367"/>
                  <a:gd name="connsiteX6" fmla="*/ 552450 w 1209675"/>
                  <a:gd name="connsiteY6" fmla="*/ 186267 h 2256367"/>
                  <a:gd name="connsiteX7" fmla="*/ 615950 w 1209675"/>
                  <a:gd name="connsiteY7" fmla="*/ 351367 h 2256367"/>
                  <a:gd name="connsiteX8" fmla="*/ 812800 w 1209675"/>
                  <a:gd name="connsiteY8" fmla="*/ 472017 h 2256367"/>
                  <a:gd name="connsiteX9" fmla="*/ 901700 w 1209675"/>
                  <a:gd name="connsiteY9" fmla="*/ 592667 h 2256367"/>
                  <a:gd name="connsiteX10" fmla="*/ 901700 w 1209675"/>
                  <a:gd name="connsiteY10" fmla="*/ 643467 h 2256367"/>
                  <a:gd name="connsiteX11" fmla="*/ 996950 w 1209675"/>
                  <a:gd name="connsiteY11" fmla="*/ 840317 h 2256367"/>
                  <a:gd name="connsiteX12" fmla="*/ 984250 w 1209675"/>
                  <a:gd name="connsiteY12" fmla="*/ 973667 h 2256367"/>
                  <a:gd name="connsiteX13" fmla="*/ 825500 w 1209675"/>
                  <a:gd name="connsiteY13" fmla="*/ 1170517 h 2256367"/>
                  <a:gd name="connsiteX14" fmla="*/ 603250 w 1209675"/>
                  <a:gd name="connsiteY14" fmla="*/ 1405467 h 2256367"/>
                  <a:gd name="connsiteX15" fmla="*/ 546100 w 1209675"/>
                  <a:gd name="connsiteY15" fmla="*/ 1557867 h 2256367"/>
                  <a:gd name="connsiteX16" fmla="*/ 438150 w 1209675"/>
                  <a:gd name="connsiteY16" fmla="*/ 1646767 h 2256367"/>
                  <a:gd name="connsiteX17" fmla="*/ 266700 w 1209675"/>
                  <a:gd name="connsiteY17" fmla="*/ 1640417 h 2256367"/>
                  <a:gd name="connsiteX18" fmla="*/ 165100 w 1209675"/>
                  <a:gd name="connsiteY18" fmla="*/ 1513417 h 2256367"/>
                  <a:gd name="connsiteX19" fmla="*/ 82550 w 1209675"/>
                  <a:gd name="connsiteY19" fmla="*/ 1462617 h 2256367"/>
                  <a:gd name="connsiteX20" fmla="*/ 50800 w 1209675"/>
                  <a:gd name="connsiteY20" fmla="*/ 1507067 h 2256367"/>
                  <a:gd name="connsiteX21" fmla="*/ 31750 w 1209675"/>
                  <a:gd name="connsiteY21" fmla="*/ 1773767 h 2256367"/>
                  <a:gd name="connsiteX22" fmla="*/ 241300 w 1209675"/>
                  <a:gd name="connsiteY22" fmla="*/ 2161117 h 2256367"/>
                  <a:gd name="connsiteX23" fmla="*/ 565150 w 1209675"/>
                  <a:gd name="connsiteY23" fmla="*/ 2250017 h 2256367"/>
                  <a:gd name="connsiteX24" fmla="*/ 844550 w 1209675"/>
                  <a:gd name="connsiteY24" fmla="*/ 2199217 h 2256367"/>
                  <a:gd name="connsiteX25" fmla="*/ 889000 w 1209675"/>
                  <a:gd name="connsiteY25" fmla="*/ 1989667 h 2256367"/>
                  <a:gd name="connsiteX26" fmla="*/ 939800 w 1209675"/>
                  <a:gd name="connsiteY26" fmla="*/ 1710267 h 2256367"/>
                  <a:gd name="connsiteX27" fmla="*/ 1041400 w 1209675"/>
                  <a:gd name="connsiteY27" fmla="*/ 1392767 h 2256367"/>
                  <a:gd name="connsiteX28" fmla="*/ 1111250 w 1209675"/>
                  <a:gd name="connsiteY28" fmla="*/ 1132417 h 2256367"/>
                  <a:gd name="connsiteX29" fmla="*/ 1098550 w 1209675"/>
                  <a:gd name="connsiteY29" fmla="*/ 1005417 h 2256367"/>
                  <a:gd name="connsiteX30" fmla="*/ 1200150 w 1209675"/>
                  <a:gd name="connsiteY30" fmla="*/ 853017 h 2256367"/>
                  <a:gd name="connsiteX31" fmla="*/ 1155700 w 1209675"/>
                  <a:gd name="connsiteY31" fmla="*/ 618067 h 2256367"/>
                  <a:gd name="connsiteX32" fmla="*/ 1181100 w 1209675"/>
                  <a:gd name="connsiteY32" fmla="*/ 497417 h 2256367"/>
                  <a:gd name="connsiteX33" fmla="*/ 1181100 w 1209675"/>
                  <a:gd name="connsiteY33" fmla="*/ 357717 h 2256367"/>
                  <a:gd name="connsiteX34" fmla="*/ 1162050 w 1209675"/>
                  <a:gd name="connsiteY34" fmla="*/ 167217 h 2256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09675" h="2256367">
                    <a:moveTo>
                      <a:pt x="1162050" y="167217"/>
                    </a:moveTo>
                    <a:cubicBezTo>
                      <a:pt x="1140883" y="136525"/>
                      <a:pt x="1096433" y="178859"/>
                      <a:pt x="1054100" y="173567"/>
                    </a:cubicBezTo>
                    <a:cubicBezTo>
                      <a:pt x="1011767" y="168275"/>
                      <a:pt x="955675" y="142875"/>
                      <a:pt x="908050" y="135467"/>
                    </a:cubicBezTo>
                    <a:cubicBezTo>
                      <a:pt x="860425" y="128059"/>
                      <a:pt x="812800" y="141817"/>
                      <a:pt x="768350" y="129117"/>
                    </a:cubicBezTo>
                    <a:cubicBezTo>
                      <a:pt x="723900" y="116417"/>
                      <a:pt x="673100" y="77259"/>
                      <a:pt x="641350" y="59267"/>
                    </a:cubicBezTo>
                    <a:cubicBezTo>
                      <a:pt x="609600" y="41275"/>
                      <a:pt x="592667" y="0"/>
                      <a:pt x="577850" y="21167"/>
                    </a:cubicBezTo>
                    <a:cubicBezTo>
                      <a:pt x="563033" y="42334"/>
                      <a:pt x="546100" y="131234"/>
                      <a:pt x="552450" y="186267"/>
                    </a:cubicBezTo>
                    <a:cubicBezTo>
                      <a:pt x="558800" y="241300"/>
                      <a:pt x="572558" y="303742"/>
                      <a:pt x="615950" y="351367"/>
                    </a:cubicBezTo>
                    <a:cubicBezTo>
                      <a:pt x="659342" y="398992"/>
                      <a:pt x="765175" y="431800"/>
                      <a:pt x="812800" y="472017"/>
                    </a:cubicBezTo>
                    <a:cubicBezTo>
                      <a:pt x="860425" y="512234"/>
                      <a:pt x="886883" y="564092"/>
                      <a:pt x="901700" y="592667"/>
                    </a:cubicBezTo>
                    <a:cubicBezTo>
                      <a:pt x="916517" y="621242"/>
                      <a:pt x="885825" y="602192"/>
                      <a:pt x="901700" y="643467"/>
                    </a:cubicBezTo>
                    <a:cubicBezTo>
                      <a:pt x="917575" y="684742"/>
                      <a:pt x="983192" y="785284"/>
                      <a:pt x="996950" y="840317"/>
                    </a:cubicBezTo>
                    <a:cubicBezTo>
                      <a:pt x="1010708" y="895350"/>
                      <a:pt x="1012825" y="918634"/>
                      <a:pt x="984250" y="973667"/>
                    </a:cubicBezTo>
                    <a:cubicBezTo>
                      <a:pt x="955675" y="1028700"/>
                      <a:pt x="889000" y="1098550"/>
                      <a:pt x="825500" y="1170517"/>
                    </a:cubicBezTo>
                    <a:cubicBezTo>
                      <a:pt x="762000" y="1242484"/>
                      <a:pt x="649817" y="1340909"/>
                      <a:pt x="603250" y="1405467"/>
                    </a:cubicBezTo>
                    <a:cubicBezTo>
                      <a:pt x="556683" y="1470025"/>
                      <a:pt x="573617" y="1517650"/>
                      <a:pt x="546100" y="1557867"/>
                    </a:cubicBezTo>
                    <a:cubicBezTo>
                      <a:pt x="518583" y="1598084"/>
                      <a:pt x="484717" y="1633009"/>
                      <a:pt x="438150" y="1646767"/>
                    </a:cubicBezTo>
                    <a:cubicBezTo>
                      <a:pt x="391583" y="1660525"/>
                      <a:pt x="312208" y="1662642"/>
                      <a:pt x="266700" y="1640417"/>
                    </a:cubicBezTo>
                    <a:cubicBezTo>
                      <a:pt x="221192" y="1618192"/>
                      <a:pt x="195792" y="1543050"/>
                      <a:pt x="165100" y="1513417"/>
                    </a:cubicBezTo>
                    <a:cubicBezTo>
                      <a:pt x="134408" y="1483784"/>
                      <a:pt x="101600" y="1463675"/>
                      <a:pt x="82550" y="1462617"/>
                    </a:cubicBezTo>
                    <a:cubicBezTo>
                      <a:pt x="63500" y="1461559"/>
                      <a:pt x="59267" y="1455209"/>
                      <a:pt x="50800" y="1507067"/>
                    </a:cubicBezTo>
                    <a:cubicBezTo>
                      <a:pt x="42333" y="1558925"/>
                      <a:pt x="0" y="1664759"/>
                      <a:pt x="31750" y="1773767"/>
                    </a:cubicBezTo>
                    <a:cubicBezTo>
                      <a:pt x="63500" y="1882775"/>
                      <a:pt x="152400" y="2081742"/>
                      <a:pt x="241300" y="2161117"/>
                    </a:cubicBezTo>
                    <a:cubicBezTo>
                      <a:pt x="330200" y="2240492"/>
                      <a:pt x="464608" y="2243667"/>
                      <a:pt x="565150" y="2250017"/>
                    </a:cubicBezTo>
                    <a:cubicBezTo>
                      <a:pt x="665692" y="2256367"/>
                      <a:pt x="790575" y="2242609"/>
                      <a:pt x="844550" y="2199217"/>
                    </a:cubicBezTo>
                    <a:cubicBezTo>
                      <a:pt x="898525" y="2155825"/>
                      <a:pt x="873125" y="2071159"/>
                      <a:pt x="889000" y="1989667"/>
                    </a:cubicBezTo>
                    <a:cubicBezTo>
                      <a:pt x="904875" y="1908175"/>
                      <a:pt x="914400" y="1809750"/>
                      <a:pt x="939800" y="1710267"/>
                    </a:cubicBezTo>
                    <a:cubicBezTo>
                      <a:pt x="965200" y="1610784"/>
                      <a:pt x="1012825" y="1489075"/>
                      <a:pt x="1041400" y="1392767"/>
                    </a:cubicBezTo>
                    <a:cubicBezTo>
                      <a:pt x="1069975" y="1296459"/>
                      <a:pt x="1101725" y="1196975"/>
                      <a:pt x="1111250" y="1132417"/>
                    </a:cubicBezTo>
                    <a:cubicBezTo>
                      <a:pt x="1120775" y="1067859"/>
                      <a:pt x="1083733" y="1051984"/>
                      <a:pt x="1098550" y="1005417"/>
                    </a:cubicBezTo>
                    <a:cubicBezTo>
                      <a:pt x="1113367" y="958850"/>
                      <a:pt x="1190625" y="917575"/>
                      <a:pt x="1200150" y="853017"/>
                    </a:cubicBezTo>
                    <a:cubicBezTo>
                      <a:pt x="1209675" y="788459"/>
                      <a:pt x="1158875" y="677334"/>
                      <a:pt x="1155700" y="618067"/>
                    </a:cubicBezTo>
                    <a:cubicBezTo>
                      <a:pt x="1152525" y="558800"/>
                      <a:pt x="1176867" y="540809"/>
                      <a:pt x="1181100" y="497417"/>
                    </a:cubicBezTo>
                    <a:cubicBezTo>
                      <a:pt x="1185333" y="454025"/>
                      <a:pt x="1177925" y="415925"/>
                      <a:pt x="1181100" y="357717"/>
                    </a:cubicBezTo>
                    <a:cubicBezTo>
                      <a:pt x="1184275" y="299509"/>
                      <a:pt x="1183217" y="197909"/>
                      <a:pt x="1162050" y="16721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rot="5400000">
            <a:off x="7698176" y="5422950"/>
            <a:ext cx="624913" cy="1799081"/>
            <a:chOff x="1825499" y="88462"/>
            <a:chExt cx="2302731" cy="6629400"/>
          </a:xfrm>
        </p:grpSpPr>
        <p:pic>
          <p:nvPicPr>
            <p:cNvPr id="24" name="Picture 23" descr="Fig._26.2_A(2).jpg"/>
            <p:cNvPicPr>
              <a:picLocks noChangeAspect="1"/>
            </p:cNvPicPr>
            <p:nvPr/>
          </p:nvPicPr>
          <p:blipFill>
            <a:blip r:embed="rId2"/>
            <a:srcRect l="32222" r="34445" b="3333"/>
            <a:stretch>
              <a:fillRect/>
            </a:stretch>
          </p:blipFill>
          <p:spPr>
            <a:xfrm>
              <a:off x="1842230" y="88462"/>
              <a:ext cx="2286000" cy="6629400"/>
            </a:xfrm>
            <a:prstGeom prst="rect">
              <a:avLst/>
            </a:prstGeom>
          </p:spPr>
        </p:pic>
        <p:sp>
          <p:nvSpPr>
            <p:cNvPr id="25" name="Freeform 24"/>
            <p:cNvSpPr/>
            <p:nvPr/>
          </p:nvSpPr>
          <p:spPr>
            <a:xfrm>
              <a:off x="1825499" y="133986"/>
              <a:ext cx="1949787" cy="4497239"/>
            </a:xfrm>
            <a:custGeom>
              <a:avLst/>
              <a:gdLst>
                <a:gd name="connsiteX0" fmla="*/ 1949787 w 1949787"/>
                <a:gd name="connsiteY0" fmla="*/ 4491414 h 4497239"/>
                <a:gd name="connsiteX1" fmla="*/ 1821614 w 1949787"/>
                <a:gd name="connsiteY1" fmla="*/ 4491414 h 4497239"/>
                <a:gd name="connsiteX2" fmla="*/ 1751701 w 1949787"/>
                <a:gd name="connsiteY2" fmla="*/ 4456461 h 4497239"/>
                <a:gd name="connsiteX3" fmla="*/ 1576920 w 1949787"/>
                <a:gd name="connsiteY3" fmla="*/ 4468112 h 4497239"/>
                <a:gd name="connsiteX4" fmla="*/ 1402138 w 1949787"/>
                <a:gd name="connsiteY4" fmla="*/ 4351603 h 4497239"/>
                <a:gd name="connsiteX5" fmla="*/ 1262312 w 1949787"/>
                <a:gd name="connsiteY5" fmla="*/ 4246745 h 4497239"/>
                <a:gd name="connsiteX6" fmla="*/ 959357 w 1949787"/>
                <a:gd name="connsiteY6" fmla="*/ 4188491 h 4497239"/>
                <a:gd name="connsiteX7" fmla="*/ 784576 w 1949787"/>
                <a:gd name="connsiteY7" fmla="*/ 4165189 h 4497239"/>
                <a:gd name="connsiteX8" fmla="*/ 481620 w 1949787"/>
                <a:gd name="connsiteY8" fmla="*/ 4351603 h 4497239"/>
                <a:gd name="connsiteX9" fmla="*/ 388404 w 1949787"/>
                <a:gd name="connsiteY9" fmla="*/ 4398207 h 4497239"/>
                <a:gd name="connsiteX10" fmla="*/ 260230 w 1949787"/>
                <a:gd name="connsiteY10" fmla="*/ 4293349 h 4497239"/>
                <a:gd name="connsiteX11" fmla="*/ 271882 w 1949787"/>
                <a:gd name="connsiteY11" fmla="*/ 4060331 h 4497239"/>
                <a:gd name="connsiteX12" fmla="*/ 388404 w 1949787"/>
                <a:gd name="connsiteY12" fmla="*/ 3838965 h 4497239"/>
                <a:gd name="connsiteX13" fmla="*/ 411708 w 1949787"/>
                <a:gd name="connsiteY13" fmla="*/ 3699154 h 4497239"/>
                <a:gd name="connsiteX14" fmla="*/ 400056 w 1949787"/>
                <a:gd name="connsiteY14" fmla="*/ 3582645 h 4497239"/>
                <a:gd name="connsiteX15" fmla="*/ 365099 w 1949787"/>
                <a:gd name="connsiteY15" fmla="*/ 3454485 h 4497239"/>
                <a:gd name="connsiteX16" fmla="*/ 423360 w 1949787"/>
                <a:gd name="connsiteY16" fmla="*/ 3314675 h 4497239"/>
                <a:gd name="connsiteX17" fmla="*/ 423360 w 1949787"/>
                <a:gd name="connsiteY17" fmla="*/ 3209817 h 4497239"/>
                <a:gd name="connsiteX18" fmla="*/ 365099 w 1949787"/>
                <a:gd name="connsiteY18" fmla="*/ 3046705 h 4497239"/>
                <a:gd name="connsiteX19" fmla="*/ 341795 w 1949787"/>
                <a:gd name="connsiteY19" fmla="*/ 2860290 h 4497239"/>
                <a:gd name="connsiteX20" fmla="*/ 295187 w 1949787"/>
                <a:gd name="connsiteY20" fmla="*/ 2580669 h 4497239"/>
                <a:gd name="connsiteX21" fmla="*/ 213622 w 1949787"/>
                <a:gd name="connsiteY21" fmla="*/ 2184539 h 4497239"/>
                <a:gd name="connsiteX22" fmla="*/ 155361 w 1949787"/>
                <a:gd name="connsiteY22" fmla="*/ 1893267 h 4497239"/>
                <a:gd name="connsiteX23" fmla="*/ 85448 w 1949787"/>
                <a:gd name="connsiteY23" fmla="*/ 1695202 h 4497239"/>
                <a:gd name="connsiteX24" fmla="*/ 38840 w 1949787"/>
                <a:gd name="connsiteY24" fmla="*/ 1485486 h 4497239"/>
                <a:gd name="connsiteX25" fmla="*/ 3884 w 1949787"/>
                <a:gd name="connsiteY25" fmla="*/ 1380629 h 4497239"/>
                <a:gd name="connsiteX26" fmla="*/ 62144 w 1949787"/>
                <a:gd name="connsiteY26" fmla="*/ 1264120 h 4497239"/>
                <a:gd name="connsiteX27" fmla="*/ 132057 w 1949787"/>
                <a:gd name="connsiteY27" fmla="*/ 1042753 h 4497239"/>
                <a:gd name="connsiteX28" fmla="*/ 97101 w 1949787"/>
                <a:gd name="connsiteY28" fmla="*/ 798085 h 4497239"/>
                <a:gd name="connsiteX29" fmla="*/ 62144 w 1949787"/>
                <a:gd name="connsiteY29" fmla="*/ 669925 h 4497239"/>
                <a:gd name="connsiteX30" fmla="*/ 155361 w 1949787"/>
                <a:gd name="connsiteY30" fmla="*/ 576718 h 4497239"/>
                <a:gd name="connsiteX31" fmla="*/ 260230 w 1949787"/>
                <a:gd name="connsiteY31" fmla="*/ 436907 h 4497239"/>
                <a:gd name="connsiteX32" fmla="*/ 260230 w 1949787"/>
                <a:gd name="connsiteY32" fmla="*/ 332049 h 4497239"/>
                <a:gd name="connsiteX33" fmla="*/ 271882 w 1949787"/>
                <a:gd name="connsiteY33" fmla="*/ 250493 h 4497239"/>
                <a:gd name="connsiteX34" fmla="*/ 400056 w 1949787"/>
                <a:gd name="connsiteY34" fmla="*/ 145635 h 4497239"/>
                <a:gd name="connsiteX35" fmla="*/ 551533 w 1949787"/>
                <a:gd name="connsiteY35" fmla="*/ 227191 h 4497239"/>
                <a:gd name="connsiteX36" fmla="*/ 609794 w 1949787"/>
                <a:gd name="connsiteY36" fmla="*/ 343700 h 4497239"/>
                <a:gd name="connsiteX37" fmla="*/ 539881 w 1949787"/>
                <a:gd name="connsiteY37" fmla="*/ 401955 h 4497239"/>
                <a:gd name="connsiteX38" fmla="*/ 539881 w 1949787"/>
                <a:gd name="connsiteY38" fmla="*/ 530114 h 4497239"/>
                <a:gd name="connsiteX39" fmla="*/ 633098 w 1949787"/>
                <a:gd name="connsiteY39" fmla="*/ 646623 h 4497239"/>
                <a:gd name="connsiteX40" fmla="*/ 574837 w 1949787"/>
                <a:gd name="connsiteY40" fmla="*/ 786434 h 4497239"/>
                <a:gd name="connsiteX41" fmla="*/ 528229 w 1949787"/>
                <a:gd name="connsiteY41" fmla="*/ 972848 h 4497239"/>
                <a:gd name="connsiteX42" fmla="*/ 551533 w 1949787"/>
                <a:gd name="connsiteY42" fmla="*/ 1229167 h 4497239"/>
                <a:gd name="connsiteX43" fmla="*/ 598142 w 1949787"/>
                <a:gd name="connsiteY43" fmla="*/ 1392279 h 4497239"/>
                <a:gd name="connsiteX44" fmla="*/ 598142 w 1949787"/>
                <a:gd name="connsiteY44" fmla="*/ 1438883 h 4497239"/>
                <a:gd name="connsiteX45" fmla="*/ 598142 w 1949787"/>
                <a:gd name="connsiteY45" fmla="*/ 1520439 h 4497239"/>
                <a:gd name="connsiteX46" fmla="*/ 703011 w 1949787"/>
                <a:gd name="connsiteY46" fmla="*/ 1741806 h 4497239"/>
                <a:gd name="connsiteX47" fmla="*/ 703011 w 1949787"/>
                <a:gd name="connsiteY47" fmla="*/ 1869966 h 4497239"/>
                <a:gd name="connsiteX48" fmla="*/ 644750 w 1949787"/>
                <a:gd name="connsiteY48" fmla="*/ 1916569 h 4497239"/>
                <a:gd name="connsiteX49" fmla="*/ 644750 w 1949787"/>
                <a:gd name="connsiteY49" fmla="*/ 2126285 h 4497239"/>
                <a:gd name="connsiteX50" fmla="*/ 737967 w 1949787"/>
                <a:gd name="connsiteY50" fmla="*/ 2522415 h 4497239"/>
                <a:gd name="connsiteX51" fmla="*/ 842836 w 1949787"/>
                <a:gd name="connsiteY51" fmla="*/ 2755433 h 4497239"/>
                <a:gd name="connsiteX52" fmla="*/ 959357 w 1949787"/>
                <a:gd name="connsiteY52" fmla="*/ 2930196 h 4497239"/>
                <a:gd name="connsiteX53" fmla="*/ 959357 w 1949787"/>
                <a:gd name="connsiteY53" fmla="*/ 2743782 h 4497239"/>
                <a:gd name="connsiteX54" fmla="*/ 901097 w 1949787"/>
                <a:gd name="connsiteY54" fmla="*/ 2301048 h 4497239"/>
                <a:gd name="connsiteX55" fmla="*/ 854488 w 1949787"/>
                <a:gd name="connsiteY55" fmla="*/ 1916569 h 4497239"/>
                <a:gd name="connsiteX56" fmla="*/ 807880 w 1949787"/>
                <a:gd name="connsiteY56" fmla="*/ 1683551 h 4497239"/>
                <a:gd name="connsiteX57" fmla="*/ 726315 w 1949787"/>
                <a:gd name="connsiteY57" fmla="*/ 1497137 h 4497239"/>
                <a:gd name="connsiteX58" fmla="*/ 714663 w 1949787"/>
                <a:gd name="connsiteY58" fmla="*/ 1310723 h 4497239"/>
                <a:gd name="connsiteX59" fmla="*/ 784576 w 1949787"/>
                <a:gd name="connsiteY59" fmla="*/ 1159262 h 4497239"/>
                <a:gd name="connsiteX60" fmla="*/ 831184 w 1949787"/>
                <a:gd name="connsiteY60" fmla="*/ 902942 h 4497239"/>
                <a:gd name="connsiteX61" fmla="*/ 761271 w 1949787"/>
                <a:gd name="connsiteY61" fmla="*/ 646623 h 4497239"/>
                <a:gd name="connsiteX62" fmla="*/ 772923 w 1949787"/>
                <a:gd name="connsiteY62" fmla="*/ 541765 h 4497239"/>
                <a:gd name="connsiteX63" fmla="*/ 761271 w 1949787"/>
                <a:gd name="connsiteY63" fmla="*/ 460209 h 4497239"/>
                <a:gd name="connsiteX64" fmla="*/ 737967 w 1949787"/>
                <a:gd name="connsiteY64" fmla="*/ 320398 h 4497239"/>
                <a:gd name="connsiteX65" fmla="*/ 714663 w 1949787"/>
                <a:gd name="connsiteY65" fmla="*/ 238842 h 4497239"/>
                <a:gd name="connsiteX66" fmla="*/ 749619 w 1949787"/>
                <a:gd name="connsiteY66" fmla="*/ 180588 h 4497239"/>
                <a:gd name="connsiteX67" fmla="*/ 714663 w 1949787"/>
                <a:gd name="connsiteY67" fmla="*/ 64079 h 4497239"/>
                <a:gd name="connsiteX68" fmla="*/ 831184 w 1949787"/>
                <a:gd name="connsiteY68" fmla="*/ 5825 h 4497239"/>
                <a:gd name="connsiteX69" fmla="*/ 947705 w 1949787"/>
                <a:gd name="connsiteY69" fmla="*/ 99032 h 4497239"/>
                <a:gd name="connsiteX70" fmla="*/ 889445 w 1949787"/>
                <a:gd name="connsiteY70" fmla="*/ 145635 h 4497239"/>
                <a:gd name="connsiteX71" fmla="*/ 912749 w 1949787"/>
                <a:gd name="connsiteY71" fmla="*/ 227191 h 4497239"/>
                <a:gd name="connsiteX72" fmla="*/ 924401 w 1949787"/>
                <a:gd name="connsiteY72" fmla="*/ 355351 h 4497239"/>
                <a:gd name="connsiteX73" fmla="*/ 982662 w 1949787"/>
                <a:gd name="connsiteY73" fmla="*/ 483511 h 4497239"/>
                <a:gd name="connsiteX74" fmla="*/ 1005966 w 1949787"/>
                <a:gd name="connsiteY74" fmla="*/ 669925 h 4497239"/>
                <a:gd name="connsiteX75" fmla="*/ 994314 w 1949787"/>
                <a:gd name="connsiteY75" fmla="*/ 891292 h 4497239"/>
                <a:gd name="connsiteX76" fmla="*/ 1040922 w 1949787"/>
                <a:gd name="connsiteY76" fmla="*/ 1170913 h 4497239"/>
                <a:gd name="connsiteX77" fmla="*/ 1075879 w 1949787"/>
                <a:gd name="connsiteY77" fmla="*/ 1345676 h 4497239"/>
                <a:gd name="connsiteX78" fmla="*/ 1110835 w 1949787"/>
                <a:gd name="connsiteY78" fmla="*/ 1473836 h 4497239"/>
                <a:gd name="connsiteX79" fmla="*/ 1064226 w 1949787"/>
                <a:gd name="connsiteY79" fmla="*/ 1613646 h 4497239"/>
                <a:gd name="connsiteX80" fmla="*/ 1075879 w 1949787"/>
                <a:gd name="connsiteY80" fmla="*/ 1893267 h 4497239"/>
                <a:gd name="connsiteX81" fmla="*/ 1169095 w 1949787"/>
                <a:gd name="connsiteY81" fmla="*/ 2464161 h 4497239"/>
                <a:gd name="connsiteX82" fmla="*/ 1227356 w 1949787"/>
                <a:gd name="connsiteY82" fmla="*/ 2813687 h 4497239"/>
                <a:gd name="connsiteX83" fmla="*/ 1285617 w 1949787"/>
                <a:gd name="connsiteY83" fmla="*/ 2825338 h 4497239"/>
                <a:gd name="connsiteX84" fmla="*/ 1273965 w 1949787"/>
                <a:gd name="connsiteY84" fmla="*/ 2499113 h 4497239"/>
                <a:gd name="connsiteX85" fmla="*/ 1227356 w 1949787"/>
                <a:gd name="connsiteY85" fmla="*/ 1811711 h 4497239"/>
                <a:gd name="connsiteX86" fmla="*/ 1169095 w 1949787"/>
                <a:gd name="connsiteY86" fmla="*/ 1695202 h 4497239"/>
                <a:gd name="connsiteX87" fmla="*/ 1157443 w 1949787"/>
                <a:gd name="connsiteY87" fmla="*/ 1508788 h 4497239"/>
                <a:gd name="connsiteX88" fmla="*/ 1215704 w 1949787"/>
                <a:gd name="connsiteY88" fmla="*/ 1287422 h 4497239"/>
                <a:gd name="connsiteX89" fmla="*/ 1239008 w 1949787"/>
                <a:gd name="connsiteY89" fmla="*/ 1205865 h 4497239"/>
                <a:gd name="connsiteX90" fmla="*/ 1262312 w 1949787"/>
                <a:gd name="connsiteY90" fmla="*/ 1007800 h 4497239"/>
                <a:gd name="connsiteX91" fmla="*/ 1227356 w 1949787"/>
                <a:gd name="connsiteY91" fmla="*/ 821386 h 4497239"/>
                <a:gd name="connsiteX92" fmla="*/ 1192400 w 1949787"/>
                <a:gd name="connsiteY92" fmla="*/ 693227 h 4497239"/>
                <a:gd name="connsiteX93" fmla="*/ 1239008 w 1949787"/>
                <a:gd name="connsiteY93" fmla="*/ 576718 h 4497239"/>
                <a:gd name="connsiteX94" fmla="*/ 1192400 w 1949787"/>
                <a:gd name="connsiteY94" fmla="*/ 436907 h 4497239"/>
                <a:gd name="connsiteX95" fmla="*/ 1215704 w 1949787"/>
                <a:gd name="connsiteY95" fmla="*/ 285446 h 4497239"/>
                <a:gd name="connsiteX96" fmla="*/ 1204052 w 1949787"/>
                <a:gd name="connsiteY96" fmla="*/ 133984 h 449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949787" h="4497239">
                  <a:moveTo>
                    <a:pt x="1949787" y="4491414"/>
                  </a:moveTo>
                  <a:cubicBezTo>
                    <a:pt x="1902207" y="4494326"/>
                    <a:pt x="1854628" y="4497239"/>
                    <a:pt x="1821614" y="4491414"/>
                  </a:cubicBezTo>
                  <a:cubicBezTo>
                    <a:pt x="1788600" y="4485589"/>
                    <a:pt x="1792483" y="4460345"/>
                    <a:pt x="1751701" y="4456461"/>
                  </a:cubicBezTo>
                  <a:cubicBezTo>
                    <a:pt x="1710919" y="4452577"/>
                    <a:pt x="1635180" y="4485588"/>
                    <a:pt x="1576920" y="4468112"/>
                  </a:cubicBezTo>
                  <a:cubicBezTo>
                    <a:pt x="1518660" y="4450636"/>
                    <a:pt x="1454573" y="4388497"/>
                    <a:pt x="1402138" y="4351603"/>
                  </a:cubicBezTo>
                  <a:cubicBezTo>
                    <a:pt x="1349703" y="4314709"/>
                    <a:pt x="1336109" y="4273930"/>
                    <a:pt x="1262312" y="4246745"/>
                  </a:cubicBezTo>
                  <a:cubicBezTo>
                    <a:pt x="1188515" y="4219560"/>
                    <a:pt x="1038979" y="4202084"/>
                    <a:pt x="959357" y="4188491"/>
                  </a:cubicBezTo>
                  <a:cubicBezTo>
                    <a:pt x="879735" y="4174898"/>
                    <a:pt x="864199" y="4138004"/>
                    <a:pt x="784576" y="4165189"/>
                  </a:cubicBezTo>
                  <a:cubicBezTo>
                    <a:pt x="704953" y="4192374"/>
                    <a:pt x="547649" y="4312767"/>
                    <a:pt x="481620" y="4351603"/>
                  </a:cubicBezTo>
                  <a:cubicBezTo>
                    <a:pt x="415591" y="4390439"/>
                    <a:pt x="425302" y="4407916"/>
                    <a:pt x="388404" y="4398207"/>
                  </a:cubicBezTo>
                  <a:cubicBezTo>
                    <a:pt x="351506" y="4388498"/>
                    <a:pt x="279650" y="4349662"/>
                    <a:pt x="260230" y="4293349"/>
                  </a:cubicBezTo>
                  <a:cubicBezTo>
                    <a:pt x="240810" y="4237036"/>
                    <a:pt x="250520" y="4136062"/>
                    <a:pt x="271882" y="4060331"/>
                  </a:cubicBezTo>
                  <a:cubicBezTo>
                    <a:pt x="293244" y="3984600"/>
                    <a:pt x="365100" y="3899161"/>
                    <a:pt x="388404" y="3838965"/>
                  </a:cubicBezTo>
                  <a:cubicBezTo>
                    <a:pt x="411708" y="3778769"/>
                    <a:pt x="409766" y="3741874"/>
                    <a:pt x="411708" y="3699154"/>
                  </a:cubicBezTo>
                  <a:cubicBezTo>
                    <a:pt x="413650" y="3656434"/>
                    <a:pt x="407824" y="3623423"/>
                    <a:pt x="400056" y="3582645"/>
                  </a:cubicBezTo>
                  <a:cubicBezTo>
                    <a:pt x="392288" y="3541867"/>
                    <a:pt x="361215" y="3499146"/>
                    <a:pt x="365099" y="3454485"/>
                  </a:cubicBezTo>
                  <a:cubicBezTo>
                    <a:pt x="368983" y="3409824"/>
                    <a:pt x="413650" y="3355453"/>
                    <a:pt x="423360" y="3314675"/>
                  </a:cubicBezTo>
                  <a:cubicBezTo>
                    <a:pt x="433070" y="3273897"/>
                    <a:pt x="433070" y="3254479"/>
                    <a:pt x="423360" y="3209817"/>
                  </a:cubicBezTo>
                  <a:cubicBezTo>
                    <a:pt x="413650" y="3165155"/>
                    <a:pt x="378693" y="3104959"/>
                    <a:pt x="365099" y="3046705"/>
                  </a:cubicBezTo>
                  <a:cubicBezTo>
                    <a:pt x="351505" y="2988451"/>
                    <a:pt x="353447" y="2937963"/>
                    <a:pt x="341795" y="2860290"/>
                  </a:cubicBezTo>
                  <a:cubicBezTo>
                    <a:pt x="330143" y="2782617"/>
                    <a:pt x="316549" y="2693294"/>
                    <a:pt x="295187" y="2580669"/>
                  </a:cubicBezTo>
                  <a:cubicBezTo>
                    <a:pt x="273825" y="2468044"/>
                    <a:pt x="236926" y="2299106"/>
                    <a:pt x="213622" y="2184539"/>
                  </a:cubicBezTo>
                  <a:cubicBezTo>
                    <a:pt x="190318" y="2069972"/>
                    <a:pt x="176723" y="1974823"/>
                    <a:pt x="155361" y="1893267"/>
                  </a:cubicBezTo>
                  <a:cubicBezTo>
                    <a:pt x="133999" y="1811711"/>
                    <a:pt x="104868" y="1763165"/>
                    <a:pt x="85448" y="1695202"/>
                  </a:cubicBezTo>
                  <a:cubicBezTo>
                    <a:pt x="66028" y="1627239"/>
                    <a:pt x="52434" y="1537915"/>
                    <a:pt x="38840" y="1485486"/>
                  </a:cubicBezTo>
                  <a:cubicBezTo>
                    <a:pt x="25246" y="1433057"/>
                    <a:pt x="0" y="1417523"/>
                    <a:pt x="3884" y="1380629"/>
                  </a:cubicBezTo>
                  <a:cubicBezTo>
                    <a:pt x="7768" y="1343735"/>
                    <a:pt x="40782" y="1320433"/>
                    <a:pt x="62144" y="1264120"/>
                  </a:cubicBezTo>
                  <a:cubicBezTo>
                    <a:pt x="83506" y="1207807"/>
                    <a:pt x="126231" y="1120425"/>
                    <a:pt x="132057" y="1042753"/>
                  </a:cubicBezTo>
                  <a:cubicBezTo>
                    <a:pt x="137883" y="965081"/>
                    <a:pt x="108753" y="860223"/>
                    <a:pt x="97101" y="798085"/>
                  </a:cubicBezTo>
                  <a:cubicBezTo>
                    <a:pt x="85449" y="735947"/>
                    <a:pt x="52434" y="706820"/>
                    <a:pt x="62144" y="669925"/>
                  </a:cubicBezTo>
                  <a:cubicBezTo>
                    <a:pt x="71854" y="633031"/>
                    <a:pt x="122347" y="615554"/>
                    <a:pt x="155361" y="576718"/>
                  </a:cubicBezTo>
                  <a:cubicBezTo>
                    <a:pt x="188375" y="537882"/>
                    <a:pt x="242752" y="477685"/>
                    <a:pt x="260230" y="436907"/>
                  </a:cubicBezTo>
                  <a:cubicBezTo>
                    <a:pt x="277708" y="396129"/>
                    <a:pt x="258288" y="363118"/>
                    <a:pt x="260230" y="332049"/>
                  </a:cubicBezTo>
                  <a:cubicBezTo>
                    <a:pt x="262172" y="300980"/>
                    <a:pt x="248578" y="281562"/>
                    <a:pt x="271882" y="250493"/>
                  </a:cubicBezTo>
                  <a:cubicBezTo>
                    <a:pt x="295186" y="219424"/>
                    <a:pt x="353448" y="149519"/>
                    <a:pt x="400056" y="145635"/>
                  </a:cubicBezTo>
                  <a:cubicBezTo>
                    <a:pt x="446664" y="141751"/>
                    <a:pt x="516577" y="194180"/>
                    <a:pt x="551533" y="227191"/>
                  </a:cubicBezTo>
                  <a:cubicBezTo>
                    <a:pt x="586489" y="260202"/>
                    <a:pt x="611736" y="314573"/>
                    <a:pt x="609794" y="343700"/>
                  </a:cubicBezTo>
                  <a:cubicBezTo>
                    <a:pt x="607852" y="372827"/>
                    <a:pt x="551533" y="370886"/>
                    <a:pt x="539881" y="401955"/>
                  </a:cubicBezTo>
                  <a:cubicBezTo>
                    <a:pt x="528229" y="433024"/>
                    <a:pt x="524345" y="489336"/>
                    <a:pt x="539881" y="530114"/>
                  </a:cubicBezTo>
                  <a:cubicBezTo>
                    <a:pt x="555417" y="570892"/>
                    <a:pt x="627272" y="603903"/>
                    <a:pt x="633098" y="646623"/>
                  </a:cubicBezTo>
                  <a:cubicBezTo>
                    <a:pt x="638924" y="689343"/>
                    <a:pt x="592315" y="732063"/>
                    <a:pt x="574837" y="786434"/>
                  </a:cubicBezTo>
                  <a:cubicBezTo>
                    <a:pt x="557359" y="840805"/>
                    <a:pt x="532113" y="899059"/>
                    <a:pt x="528229" y="972848"/>
                  </a:cubicBezTo>
                  <a:cubicBezTo>
                    <a:pt x="524345" y="1046637"/>
                    <a:pt x="539881" y="1159262"/>
                    <a:pt x="551533" y="1229167"/>
                  </a:cubicBezTo>
                  <a:cubicBezTo>
                    <a:pt x="563185" y="1299072"/>
                    <a:pt x="590374" y="1357326"/>
                    <a:pt x="598142" y="1392279"/>
                  </a:cubicBezTo>
                  <a:cubicBezTo>
                    <a:pt x="605910" y="1427232"/>
                    <a:pt x="598142" y="1438883"/>
                    <a:pt x="598142" y="1438883"/>
                  </a:cubicBezTo>
                  <a:cubicBezTo>
                    <a:pt x="598142" y="1460243"/>
                    <a:pt x="580664" y="1469952"/>
                    <a:pt x="598142" y="1520439"/>
                  </a:cubicBezTo>
                  <a:cubicBezTo>
                    <a:pt x="615620" y="1570926"/>
                    <a:pt x="685533" y="1683552"/>
                    <a:pt x="703011" y="1741806"/>
                  </a:cubicBezTo>
                  <a:cubicBezTo>
                    <a:pt x="720489" y="1800061"/>
                    <a:pt x="712721" y="1840839"/>
                    <a:pt x="703011" y="1869966"/>
                  </a:cubicBezTo>
                  <a:cubicBezTo>
                    <a:pt x="693301" y="1899093"/>
                    <a:pt x="654460" y="1873849"/>
                    <a:pt x="644750" y="1916569"/>
                  </a:cubicBezTo>
                  <a:cubicBezTo>
                    <a:pt x="635040" y="1959289"/>
                    <a:pt x="629214" y="2025311"/>
                    <a:pt x="644750" y="2126285"/>
                  </a:cubicBezTo>
                  <a:cubicBezTo>
                    <a:pt x="660286" y="2227259"/>
                    <a:pt x="704953" y="2417557"/>
                    <a:pt x="737967" y="2522415"/>
                  </a:cubicBezTo>
                  <a:cubicBezTo>
                    <a:pt x="770981" y="2627273"/>
                    <a:pt x="805938" y="2687470"/>
                    <a:pt x="842836" y="2755433"/>
                  </a:cubicBezTo>
                  <a:cubicBezTo>
                    <a:pt x="879734" y="2823396"/>
                    <a:pt x="939937" y="2932138"/>
                    <a:pt x="959357" y="2930196"/>
                  </a:cubicBezTo>
                  <a:cubicBezTo>
                    <a:pt x="978777" y="2928254"/>
                    <a:pt x="969067" y="2848640"/>
                    <a:pt x="959357" y="2743782"/>
                  </a:cubicBezTo>
                  <a:cubicBezTo>
                    <a:pt x="949647" y="2638924"/>
                    <a:pt x="918575" y="2438917"/>
                    <a:pt x="901097" y="2301048"/>
                  </a:cubicBezTo>
                  <a:cubicBezTo>
                    <a:pt x="883619" y="2163179"/>
                    <a:pt x="870024" y="2019485"/>
                    <a:pt x="854488" y="1916569"/>
                  </a:cubicBezTo>
                  <a:cubicBezTo>
                    <a:pt x="838952" y="1813653"/>
                    <a:pt x="829242" y="1753456"/>
                    <a:pt x="807880" y="1683551"/>
                  </a:cubicBezTo>
                  <a:cubicBezTo>
                    <a:pt x="786518" y="1613646"/>
                    <a:pt x="741851" y="1559275"/>
                    <a:pt x="726315" y="1497137"/>
                  </a:cubicBezTo>
                  <a:cubicBezTo>
                    <a:pt x="710779" y="1434999"/>
                    <a:pt x="704953" y="1367035"/>
                    <a:pt x="714663" y="1310723"/>
                  </a:cubicBezTo>
                  <a:cubicBezTo>
                    <a:pt x="724373" y="1254411"/>
                    <a:pt x="765156" y="1227225"/>
                    <a:pt x="784576" y="1159262"/>
                  </a:cubicBezTo>
                  <a:cubicBezTo>
                    <a:pt x="803996" y="1091299"/>
                    <a:pt x="835068" y="988382"/>
                    <a:pt x="831184" y="902942"/>
                  </a:cubicBezTo>
                  <a:cubicBezTo>
                    <a:pt x="827300" y="817502"/>
                    <a:pt x="770981" y="706819"/>
                    <a:pt x="761271" y="646623"/>
                  </a:cubicBezTo>
                  <a:cubicBezTo>
                    <a:pt x="751561" y="586427"/>
                    <a:pt x="772923" y="572834"/>
                    <a:pt x="772923" y="541765"/>
                  </a:cubicBezTo>
                  <a:cubicBezTo>
                    <a:pt x="772923" y="510696"/>
                    <a:pt x="767097" y="497104"/>
                    <a:pt x="761271" y="460209"/>
                  </a:cubicBezTo>
                  <a:cubicBezTo>
                    <a:pt x="755445" y="423315"/>
                    <a:pt x="745735" y="357293"/>
                    <a:pt x="737967" y="320398"/>
                  </a:cubicBezTo>
                  <a:cubicBezTo>
                    <a:pt x="730199" y="283504"/>
                    <a:pt x="712721" y="262144"/>
                    <a:pt x="714663" y="238842"/>
                  </a:cubicBezTo>
                  <a:cubicBezTo>
                    <a:pt x="716605" y="215540"/>
                    <a:pt x="749619" y="209715"/>
                    <a:pt x="749619" y="180588"/>
                  </a:cubicBezTo>
                  <a:cubicBezTo>
                    <a:pt x="749619" y="151461"/>
                    <a:pt x="701069" y="93206"/>
                    <a:pt x="714663" y="64079"/>
                  </a:cubicBezTo>
                  <a:cubicBezTo>
                    <a:pt x="728257" y="34952"/>
                    <a:pt x="792344" y="0"/>
                    <a:pt x="831184" y="5825"/>
                  </a:cubicBezTo>
                  <a:cubicBezTo>
                    <a:pt x="870024" y="11650"/>
                    <a:pt x="937995" y="75730"/>
                    <a:pt x="947705" y="99032"/>
                  </a:cubicBezTo>
                  <a:cubicBezTo>
                    <a:pt x="957415" y="122334"/>
                    <a:pt x="895271" y="124275"/>
                    <a:pt x="889445" y="145635"/>
                  </a:cubicBezTo>
                  <a:cubicBezTo>
                    <a:pt x="883619" y="166995"/>
                    <a:pt x="906923" y="192238"/>
                    <a:pt x="912749" y="227191"/>
                  </a:cubicBezTo>
                  <a:cubicBezTo>
                    <a:pt x="918575" y="262144"/>
                    <a:pt x="912749" y="312631"/>
                    <a:pt x="924401" y="355351"/>
                  </a:cubicBezTo>
                  <a:cubicBezTo>
                    <a:pt x="936053" y="398071"/>
                    <a:pt x="969068" y="431082"/>
                    <a:pt x="982662" y="483511"/>
                  </a:cubicBezTo>
                  <a:cubicBezTo>
                    <a:pt x="996256" y="535940"/>
                    <a:pt x="1004024" y="601962"/>
                    <a:pt x="1005966" y="669925"/>
                  </a:cubicBezTo>
                  <a:cubicBezTo>
                    <a:pt x="1007908" y="737888"/>
                    <a:pt x="988488" y="807794"/>
                    <a:pt x="994314" y="891292"/>
                  </a:cubicBezTo>
                  <a:cubicBezTo>
                    <a:pt x="1000140" y="974790"/>
                    <a:pt x="1027328" y="1095182"/>
                    <a:pt x="1040922" y="1170913"/>
                  </a:cubicBezTo>
                  <a:cubicBezTo>
                    <a:pt x="1054516" y="1246644"/>
                    <a:pt x="1064227" y="1295189"/>
                    <a:pt x="1075879" y="1345676"/>
                  </a:cubicBezTo>
                  <a:cubicBezTo>
                    <a:pt x="1087531" y="1396163"/>
                    <a:pt x="1112777" y="1429174"/>
                    <a:pt x="1110835" y="1473836"/>
                  </a:cubicBezTo>
                  <a:cubicBezTo>
                    <a:pt x="1108893" y="1518498"/>
                    <a:pt x="1070052" y="1543741"/>
                    <a:pt x="1064226" y="1613646"/>
                  </a:cubicBezTo>
                  <a:cubicBezTo>
                    <a:pt x="1058400" y="1683551"/>
                    <a:pt x="1058401" y="1751515"/>
                    <a:pt x="1075879" y="1893267"/>
                  </a:cubicBezTo>
                  <a:cubicBezTo>
                    <a:pt x="1093357" y="2035019"/>
                    <a:pt x="1143849" y="2310758"/>
                    <a:pt x="1169095" y="2464161"/>
                  </a:cubicBezTo>
                  <a:cubicBezTo>
                    <a:pt x="1194341" y="2617564"/>
                    <a:pt x="1207936" y="2753491"/>
                    <a:pt x="1227356" y="2813687"/>
                  </a:cubicBezTo>
                  <a:cubicBezTo>
                    <a:pt x="1246776" y="2873883"/>
                    <a:pt x="1277849" y="2877767"/>
                    <a:pt x="1285617" y="2825338"/>
                  </a:cubicBezTo>
                  <a:cubicBezTo>
                    <a:pt x="1293385" y="2772909"/>
                    <a:pt x="1283675" y="2668051"/>
                    <a:pt x="1273965" y="2499113"/>
                  </a:cubicBezTo>
                  <a:cubicBezTo>
                    <a:pt x="1264255" y="2330175"/>
                    <a:pt x="1244834" y="1945696"/>
                    <a:pt x="1227356" y="1811711"/>
                  </a:cubicBezTo>
                  <a:cubicBezTo>
                    <a:pt x="1209878" y="1677726"/>
                    <a:pt x="1180747" y="1745689"/>
                    <a:pt x="1169095" y="1695202"/>
                  </a:cubicBezTo>
                  <a:cubicBezTo>
                    <a:pt x="1157443" y="1644715"/>
                    <a:pt x="1149675" y="1576751"/>
                    <a:pt x="1157443" y="1508788"/>
                  </a:cubicBezTo>
                  <a:cubicBezTo>
                    <a:pt x="1165211" y="1440825"/>
                    <a:pt x="1202110" y="1337909"/>
                    <a:pt x="1215704" y="1287422"/>
                  </a:cubicBezTo>
                  <a:cubicBezTo>
                    <a:pt x="1229298" y="1236935"/>
                    <a:pt x="1231240" y="1252469"/>
                    <a:pt x="1239008" y="1205865"/>
                  </a:cubicBezTo>
                  <a:cubicBezTo>
                    <a:pt x="1246776" y="1159261"/>
                    <a:pt x="1264254" y="1071880"/>
                    <a:pt x="1262312" y="1007800"/>
                  </a:cubicBezTo>
                  <a:cubicBezTo>
                    <a:pt x="1260370" y="943720"/>
                    <a:pt x="1239008" y="873815"/>
                    <a:pt x="1227356" y="821386"/>
                  </a:cubicBezTo>
                  <a:cubicBezTo>
                    <a:pt x="1215704" y="768957"/>
                    <a:pt x="1190458" y="734005"/>
                    <a:pt x="1192400" y="693227"/>
                  </a:cubicBezTo>
                  <a:cubicBezTo>
                    <a:pt x="1194342" y="652449"/>
                    <a:pt x="1239008" y="619438"/>
                    <a:pt x="1239008" y="576718"/>
                  </a:cubicBezTo>
                  <a:cubicBezTo>
                    <a:pt x="1239008" y="533998"/>
                    <a:pt x="1196284" y="485452"/>
                    <a:pt x="1192400" y="436907"/>
                  </a:cubicBezTo>
                  <a:cubicBezTo>
                    <a:pt x="1188516" y="388362"/>
                    <a:pt x="1213762" y="335933"/>
                    <a:pt x="1215704" y="285446"/>
                  </a:cubicBezTo>
                  <a:cubicBezTo>
                    <a:pt x="1217646" y="234959"/>
                    <a:pt x="1180748" y="161170"/>
                    <a:pt x="1204052" y="133984"/>
                  </a:cubicBezTo>
                </a:path>
              </a:pathLst>
            </a:custGeom>
            <a:solidFill>
              <a:srgbClr val="FF0000">
                <a:alpha val="30000"/>
              </a:srgbClr>
            </a:solidFill>
            <a:ln w="25400">
              <a:no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3052855" y="238844"/>
              <a:ext cx="1070053" cy="4386556"/>
            </a:xfrm>
            <a:custGeom>
              <a:avLst/>
              <a:gdLst>
                <a:gd name="connsiteX0" fmla="*/ 0 w 1070053"/>
                <a:gd name="connsiteY0" fmla="*/ 52428 h 4386556"/>
                <a:gd name="connsiteX1" fmla="*/ 116521 w 1070053"/>
                <a:gd name="connsiteY1" fmla="*/ 5825 h 4386556"/>
                <a:gd name="connsiteX2" fmla="*/ 128173 w 1070053"/>
                <a:gd name="connsiteY2" fmla="*/ 87381 h 4386556"/>
                <a:gd name="connsiteX3" fmla="*/ 139825 w 1070053"/>
                <a:gd name="connsiteY3" fmla="*/ 145635 h 4386556"/>
                <a:gd name="connsiteX4" fmla="*/ 186434 w 1070053"/>
                <a:gd name="connsiteY4" fmla="*/ 250493 h 4386556"/>
                <a:gd name="connsiteX5" fmla="*/ 163130 w 1070053"/>
                <a:gd name="connsiteY5" fmla="*/ 367002 h 4386556"/>
                <a:gd name="connsiteX6" fmla="*/ 221390 w 1070053"/>
                <a:gd name="connsiteY6" fmla="*/ 565067 h 4386556"/>
                <a:gd name="connsiteX7" fmla="*/ 209738 w 1070053"/>
                <a:gd name="connsiteY7" fmla="*/ 833037 h 4386556"/>
                <a:gd name="connsiteX8" fmla="*/ 221390 w 1070053"/>
                <a:gd name="connsiteY8" fmla="*/ 1170913 h 4386556"/>
                <a:gd name="connsiteX9" fmla="*/ 267999 w 1070053"/>
                <a:gd name="connsiteY9" fmla="*/ 1427232 h 4386556"/>
                <a:gd name="connsiteX10" fmla="*/ 209738 w 1070053"/>
                <a:gd name="connsiteY10" fmla="*/ 1660250 h 4386556"/>
                <a:gd name="connsiteX11" fmla="*/ 221390 w 1070053"/>
                <a:gd name="connsiteY11" fmla="*/ 1939871 h 4386556"/>
                <a:gd name="connsiteX12" fmla="*/ 302955 w 1070053"/>
                <a:gd name="connsiteY12" fmla="*/ 2627273 h 4386556"/>
                <a:gd name="connsiteX13" fmla="*/ 407824 w 1070053"/>
                <a:gd name="connsiteY13" fmla="*/ 2790385 h 4386556"/>
                <a:gd name="connsiteX14" fmla="*/ 407824 w 1070053"/>
                <a:gd name="connsiteY14" fmla="*/ 2510764 h 4386556"/>
                <a:gd name="connsiteX15" fmla="*/ 372868 w 1070053"/>
                <a:gd name="connsiteY15" fmla="*/ 1998125 h 4386556"/>
                <a:gd name="connsiteX16" fmla="*/ 291303 w 1070053"/>
                <a:gd name="connsiteY16" fmla="*/ 1800060 h 4386556"/>
                <a:gd name="connsiteX17" fmla="*/ 291303 w 1070053"/>
                <a:gd name="connsiteY17" fmla="*/ 1648599 h 4386556"/>
                <a:gd name="connsiteX18" fmla="*/ 302955 w 1070053"/>
                <a:gd name="connsiteY18" fmla="*/ 1485486 h 4386556"/>
                <a:gd name="connsiteX19" fmla="*/ 384520 w 1070053"/>
                <a:gd name="connsiteY19" fmla="*/ 1334025 h 4386556"/>
                <a:gd name="connsiteX20" fmla="*/ 442781 w 1070053"/>
                <a:gd name="connsiteY20" fmla="*/ 1042753 h 4386556"/>
                <a:gd name="connsiteX21" fmla="*/ 349564 w 1070053"/>
                <a:gd name="connsiteY21" fmla="*/ 914593 h 4386556"/>
                <a:gd name="connsiteX22" fmla="*/ 372868 w 1070053"/>
                <a:gd name="connsiteY22" fmla="*/ 739830 h 4386556"/>
                <a:gd name="connsiteX23" fmla="*/ 326259 w 1070053"/>
                <a:gd name="connsiteY23" fmla="*/ 565067 h 4386556"/>
                <a:gd name="connsiteX24" fmla="*/ 349564 w 1070053"/>
                <a:gd name="connsiteY24" fmla="*/ 401954 h 4386556"/>
                <a:gd name="connsiteX25" fmla="*/ 372868 w 1070053"/>
                <a:gd name="connsiteY25" fmla="*/ 297097 h 4386556"/>
                <a:gd name="connsiteX26" fmla="*/ 477737 w 1070053"/>
                <a:gd name="connsiteY26" fmla="*/ 367002 h 4386556"/>
                <a:gd name="connsiteX27" fmla="*/ 489389 w 1070053"/>
                <a:gd name="connsiteY27" fmla="*/ 471860 h 4386556"/>
                <a:gd name="connsiteX28" fmla="*/ 559302 w 1070053"/>
                <a:gd name="connsiteY28" fmla="*/ 553416 h 4386556"/>
                <a:gd name="connsiteX29" fmla="*/ 559302 w 1070053"/>
                <a:gd name="connsiteY29" fmla="*/ 716528 h 4386556"/>
                <a:gd name="connsiteX30" fmla="*/ 594258 w 1070053"/>
                <a:gd name="connsiteY30" fmla="*/ 867990 h 4386556"/>
                <a:gd name="connsiteX31" fmla="*/ 582606 w 1070053"/>
                <a:gd name="connsiteY31" fmla="*/ 1042753 h 4386556"/>
                <a:gd name="connsiteX32" fmla="*/ 582606 w 1070053"/>
                <a:gd name="connsiteY32" fmla="*/ 1357327 h 4386556"/>
                <a:gd name="connsiteX33" fmla="*/ 605910 w 1070053"/>
                <a:gd name="connsiteY33" fmla="*/ 1520439 h 4386556"/>
                <a:gd name="connsiteX34" fmla="*/ 559302 w 1070053"/>
                <a:gd name="connsiteY34" fmla="*/ 1567043 h 4386556"/>
                <a:gd name="connsiteX35" fmla="*/ 605910 w 1070053"/>
                <a:gd name="connsiteY35" fmla="*/ 1706853 h 4386556"/>
                <a:gd name="connsiteX36" fmla="*/ 547650 w 1070053"/>
                <a:gd name="connsiteY36" fmla="*/ 1881616 h 4386556"/>
                <a:gd name="connsiteX37" fmla="*/ 605910 w 1070053"/>
                <a:gd name="connsiteY37" fmla="*/ 2429208 h 4386556"/>
                <a:gd name="connsiteX38" fmla="*/ 664171 w 1070053"/>
                <a:gd name="connsiteY38" fmla="*/ 2732131 h 4386556"/>
                <a:gd name="connsiteX39" fmla="*/ 699127 w 1070053"/>
                <a:gd name="connsiteY39" fmla="*/ 2405906 h 4386556"/>
                <a:gd name="connsiteX40" fmla="*/ 699127 w 1070053"/>
                <a:gd name="connsiteY40" fmla="*/ 2102983 h 4386556"/>
                <a:gd name="connsiteX41" fmla="*/ 652519 w 1070053"/>
                <a:gd name="connsiteY41" fmla="*/ 2044729 h 4386556"/>
                <a:gd name="connsiteX42" fmla="*/ 664171 w 1070053"/>
                <a:gd name="connsiteY42" fmla="*/ 1916569 h 4386556"/>
                <a:gd name="connsiteX43" fmla="*/ 710779 w 1070053"/>
                <a:gd name="connsiteY43" fmla="*/ 1835013 h 4386556"/>
                <a:gd name="connsiteX44" fmla="*/ 664171 w 1070053"/>
                <a:gd name="connsiteY44" fmla="*/ 1765108 h 4386556"/>
                <a:gd name="connsiteX45" fmla="*/ 745736 w 1070053"/>
                <a:gd name="connsiteY45" fmla="*/ 1660250 h 4386556"/>
                <a:gd name="connsiteX46" fmla="*/ 792344 w 1070053"/>
                <a:gd name="connsiteY46" fmla="*/ 1462185 h 4386556"/>
                <a:gd name="connsiteX47" fmla="*/ 757388 w 1070053"/>
                <a:gd name="connsiteY47" fmla="*/ 1275771 h 4386556"/>
                <a:gd name="connsiteX48" fmla="*/ 780692 w 1070053"/>
                <a:gd name="connsiteY48" fmla="*/ 1182564 h 4386556"/>
                <a:gd name="connsiteX49" fmla="*/ 769040 w 1070053"/>
                <a:gd name="connsiteY49" fmla="*/ 984499 h 4386556"/>
                <a:gd name="connsiteX50" fmla="*/ 803996 w 1070053"/>
                <a:gd name="connsiteY50" fmla="*/ 798084 h 4386556"/>
                <a:gd name="connsiteX51" fmla="*/ 897213 w 1070053"/>
                <a:gd name="connsiteY51" fmla="*/ 972848 h 4386556"/>
                <a:gd name="connsiteX52" fmla="*/ 990430 w 1070053"/>
                <a:gd name="connsiteY52" fmla="*/ 1159262 h 4386556"/>
                <a:gd name="connsiteX53" fmla="*/ 955474 w 1070053"/>
                <a:gd name="connsiteY53" fmla="*/ 1380628 h 4386556"/>
                <a:gd name="connsiteX54" fmla="*/ 990430 w 1070053"/>
                <a:gd name="connsiteY54" fmla="*/ 1811711 h 4386556"/>
                <a:gd name="connsiteX55" fmla="*/ 1013734 w 1070053"/>
                <a:gd name="connsiteY55" fmla="*/ 2056380 h 4386556"/>
                <a:gd name="connsiteX56" fmla="*/ 897213 w 1070053"/>
                <a:gd name="connsiteY56" fmla="*/ 2266095 h 4386556"/>
                <a:gd name="connsiteX57" fmla="*/ 908865 w 1070053"/>
                <a:gd name="connsiteY57" fmla="*/ 3035054 h 4386556"/>
                <a:gd name="connsiteX58" fmla="*/ 967126 w 1070053"/>
                <a:gd name="connsiteY58" fmla="*/ 3477787 h 4386556"/>
                <a:gd name="connsiteX59" fmla="*/ 1060343 w 1070053"/>
                <a:gd name="connsiteY59" fmla="*/ 3629249 h 4386556"/>
                <a:gd name="connsiteX60" fmla="*/ 1025386 w 1070053"/>
                <a:gd name="connsiteY60" fmla="*/ 3908870 h 4386556"/>
                <a:gd name="connsiteX61" fmla="*/ 943822 w 1070053"/>
                <a:gd name="connsiteY61" fmla="*/ 4025379 h 4386556"/>
                <a:gd name="connsiteX62" fmla="*/ 815648 w 1070053"/>
                <a:gd name="connsiteY62" fmla="*/ 3978775 h 4386556"/>
                <a:gd name="connsiteX63" fmla="*/ 792344 w 1070053"/>
                <a:gd name="connsiteY63" fmla="*/ 4060331 h 4386556"/>
                <a:gd name="connsiteX64" fmla="*/ 792344 w 1070053"/>
                <a:gd name="connsiteY64" fmla="*/ 4223444 h 4386556"/>
                <a:gd name="connsiteX65" fmla="*/ 734084 w 1070053"/>
                <a:gd name="connsiteY65" fmla="*/ 4293349 h 4386556"/>
                <a:gd name="connsiteX66" fmla="*/ 722431 w 1070053"/>
                <a:gd name="connsiteY66" fmla="*/ 4386556 h 4386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70053" h="4386556">
                  <a:moveTo>
                    <a:pt x="0" y="52428"/>
                  </a:moveTo>
                  <a:cubicBezTo>
                    <a:pt x="47579" y="26214"/>
                    <a:pt x="95159" y="0"/>
                    <a:pt x="116521" y="5825"/>
                  </a:cubicBezTo>
                  <a:cubicBezTo>
                    <a:pt x="137883" y="11651"/>
                    <a:pt x="124289" y="64079"/>
                    <a:pt x="128173" y="87381"/>
                  </a:cubicBezTo>
                  <a:cubicBezTo>
                    <a:pt x="132057" y="110683"/>
                    <a:pt x="130115" y="118450"/>
                    <a:pt x="139825" y="145635"/>
                  </a:cubicBezTo>
                  <a:cubicBezTo>
                    <a:pt x="149535" y="172820"/>
                    <a:pt x="182550" y="213599"/>
                    <a:pt x="186434" y="250493"/>
                  </a:cubicBezTo>
                  <a:cubicBezTo>
                    <a:pt x="190318" y="287388"/>
                    <a:pt x="157304" y="314573"/>
                    <a:pt x="163130" y="367002"/>
                  </a:cubicBezTo>
                  <a:cubicBezTo>
                    <a:pt x="168956" y="419431"/>
                    <a:pt x="213622" y="487394"/>
                    <a:pt x="221390" y="565067"/>
                  </a:cubicBezTo>
                  <a:cubicBezTo>
                    <a:pt x="229158" y="642740"/>
                    <a:pt x="209738" y="732063"/>
                    <a:pt x="209738" y="833037"/>
                  </a:cubicBezTo>
                  <a:cubicBezTo>
                    <a:pt x="209738" y="934011"/>
                    <a:pt x="211680" y="1071881"/>
                    <a:pt x="221390" y="1170913"/>
                  </a:cubicBezTo>
                  <a:cubicBezTo>
                    <a:pt x="231100" y="1269946"/>
                    <a:pt x="269941" y="1345676"/>
                    <a:pt x="267999" y="1427232"/>
                  </a:cubicBezTo>
                  <a:cubicBezTo>
                    <a:pt x="266057" y="1508788"/>
                    <a:pt x="217506" y="1574810"/>
                    <a:pt x="209738" y="1660250"/>
                  </a:cubicBezTo>
                  <a:cubicBezTo>
                    <a:pt x="201970" y="1745690"/>
                    <a:pt x="205854" y="1778701"/>
                    <a:pt x="221390" y="1939871"/>
                  </a:cubicBezTo>
                  <a:cubicBezTo>
                    <a:pt x="236926" y="2101042"/>
                    <a:pt x="271883" y="2485521"/>
                    <a:pt x="302955" y="2627273"/>
                  </a:cubicBezTo>
                  <a:cubicBezTo>
                    <a:pt x="334027" y="2769025"/>
                    <a:pt x="390346" y="2809803"/>
                    <a:pt x="407824" y="2790385"/>
                  </a:cubicBezTo>
                  <a:cubicBezTo>
                    <a:pt x="425302" y="2770967"/>
                    <a:pt x="413650" y="2642807"/>
                    <a:pt x="407824" y="2510764"/>
                  </a:cubicBezTo>
                  <a:cubicBezTo>
                    <a:pt x="401998" y="2378721"/>
                    <a:pt x="392288" y="2116576"/>
                    <a:pt x="372868" y="1998125"/>
                  </a:cubicBezTo>
                  <a:cubicBezTo>
                    <a:pt x="353448" y="1879674"/>
                    <a:pt x="304897" y="1858314"/>
                    <a:pt x="291303" y="1800060"/>
                  </a:cubicBezTo>
                  <a:cubicBezTo>
                    <a:pt x="277709" y="1741806"/>
                    <a:pt x="289361" y="1701028"/>
                    <a:pt x="291303" y="1648599"/>
                  </a:cubicBezTo>
                  <a:cubicBezTo>
                    <a:pt x="293245" y="1596170"/>
                    <a:pt x="287419" y="1537915"/>
                    <a:pt x="302955" y="1485486"/>
                  </a:cubicBezTo>
                  <a:cubicBezTo>
                    <a:pt x="318491" y="1433057"/>
                    <a:pt x="361216" y="1407814"/>
                    <a:pt x="384520" y="1334025"/>
                  </a:cubicBezTo>
                  <a:cubicBezTo>
                    <a:pt x="407824" y="1260236"/>
                    <a:pt x="448607" y="1112658"/>
                    <a:pt x="442781" y="1042753"/>
                  </a:cubicBezTo>
                  <a:cubicBezTo>
                    <a:pt x="436955" y="972848"/>
                    <a:pt x="361216" y="965080"/>
                    <a:pt x="349564" y="914593"/>
                  </a:cubicBezTo>
                  <a:cubicBezTo>
                    <a:pt x="337912" y="864106"/>
                    <a:pt x="376752" y="798084"/>
                    <a:pt x="372868" y="739830"/>
                  </a:cubicBezTo>
                  <a:cubicBezTo>
                    <a:pt x="368984" y="681576"/>
                    <a:pt x="330143" y="621380"/>
                    <a:pt x="326259" y="565067"/>
                  </a:cubicBezTo>
                  <a:cubicBezTo>
                    <a:pt x="322375" y="508754"/>
                    <a:pt x="341796" y="446616"/>
                    <a:pt x="349564" y="401954"/>
                  </a:cubicBezTo>
                  <a:cubicBezTo>
                    <a:pt x="357332" y="357292"/>
                    <a:pt x="351506" y="302922"/>
                    <a:pt x="372868" y="297097"/>
                  </a:cubicBezTo>
                  <a:cubicBezTo>
                    <a:pt x="394230" y="291272"/>
                    <a:pt x="458317" y="337875"/>
                    <a:pt x="477737" y="367002"/>
                  </a:cubicBezTo>
                  <a:cubicBezTo>
                    <a:pt x="497157" y="396129"/>
                    <a:pt x="475795" y="440791"/>
                    <a:pt x="489389" y="471860"/>
                  </a:cubicBezTo>
                  <a:cubicBezTo>
                    <a:pt x="502983" y="502929"/>
                    <a:pt x="547650" y="512638"/>
                    <a:pt x="559302" y="553416"/>
                  </a:cubicBezTo>
                  <a:cubicBezTo>
                    <a:pt x="570954" y="594194"/>
                    <a:pt x="553476" y="664099"/>
                    <a:pt x="559302" y="716528"/>
                  </a:cubicBezTo>
                  <a:cubicBezTo>
                    <a:pt x="565128" y="768957"/>
                    <a:pt x="590374" y="813619"/>
                    <a:pt x="594258" y="867990"/>
                  </a:cubicBezTo>
                  <a:cubicBezTo>
                    <a:pt x="598142" y="922361"/>
                    <a:pt x="584548" y="961197"/>
                    <a:pt x="582606" y="1042753"/>
                  </a:cubicBezTo>
                  <a:cubicBezTo>
                    <a:pt x="580664" y="1124309"/>
                    <a:pt x="578722" y="1277713"/>
                    <a:pt x="582606" y="1357327"/>
                  </a:cubicBezTo>
                  <a:cubicBezTo>
                    <a:pt x="586490" y="1436941"/>
                    <a:pt x="609794" y="1485486"/>
                    <a:pt x="605910" y="1520439"/>
                  </a:cubicBezTo>
                  <a:cubicBezTo>
                    <a:pt x="602026" y="1555392"/>
                    <a:pt x="559302" y="1535974"/>
                    <a:pt x="559302" y="1567043"/>
                  </a:cubicBezTo>
                  <a:cubicBezTo>
                    <a:pt x="559302" y="1598112"/>
                    <a:pt x="607852" y="1654424"/>
                    <a:pt x="605910" y="1706853"/>
                  </a:cubicBezTo>
                  <a:cubicBezTo>
                    <a:pt x="603968" y="1759282"/>
                    <a:pt x="547650" y="1761224"/>
                    <a:pt x="547650" y="1881616"/>
                  </a:cubicBezTo>
                  <a:cubicBezTo>
                    <a:pt x="547650" y="2002008"/>
                    <a:pt x="586490" y="2287456"/>
                    <a:pt x="605910" y="2429208"/>
                  </a:cubicBezTo>
                  <a:cubicBezTo>
                    <a:pt x="625330" y="2570960"/>
                    <a:pt x="648635" y="2736015"/>
                    <a:pt x="664171" y="2732131"/>
                  </a:cubicBezTo>
                  <a:cubicBezTo>
                    <a:pt x="679707" y="2728247"/>
                    <a:pt x="693301" y="2510764"/>
                    <a:pt x="699127" y="2405906"/>
                  </a:cubicBezTo>
                  <a:cubicBezTo>
                    <a:pt x="704953" y="2301048"/>
                    <a:pt x="706895" y="2163179"/>
                    <a:pt x="699127" y="2102983"/>
                  </a:cubicBezTo>
                  <a:cubicBezTo>
                    <a:pt x="691359" y="2042787"/>
                    <a:pt x="658345" y="2075798"/>
                    <a:pt x="652519" y="2044729"/>
                  </a:cubicBezTo>
                  <a:cubicBezTo>
                    <a:pt x="646693" y="2013660"/>
                    <a:pt x="654461" y="1951522"/>
                    <a:pt x="664171" y="1916569"/>
                  </a:cubicBezTo>
                  <a:cubicBezTo>
                    <a:pt x="673881" y="1881616"/>
                    <a:pt x="710779" y="1860256"/>
                    <a:pt x="710779" y="1835013"/>
                  </a:cubicBezTo>
                  <a:cubicBezTo>
                    <a:pt x="710779" y="1809770"/>
                    <a:pt x="658345" y="1794235"/>
                    <a:pt x="664171" y="1765108"/>
                  </a:cubicBezTo>
                  <a:cubicBezTo>
                    <a:pt x="669997" y="1735981"/>
                    <a:pt x="724374" y="1710737"/>
                    <a:pt x="745736" y="1660250"/>
                  </a:cubicBezTo>
                  <a:cubicBezTo>
                    <a:pt x="767098" y="1609763"/>
                    <a:pt x="790402" y="1526265"/>
                    <a:pt x="792344" y="1462185"/>
                  </a:cubicBezTo>
                  <a:cubicBezTo>
                    <a:pt x="794286" y="1398105"/>
                    <a:pt x="759330" y="1322374"/>
                    <a:pt x="757388" y="1275771"/>
                  </a:cubicBezTo>
                  <a:cubicBezTo>
                    <a:pt x="755446" y="1229168"/>
                    <a:pt x="778750" y="1231109"/>
                    <a:pt x="780692" y="1182564"/>
                  </a:cubicBezTo>
                  <a:cubicBezTo>
                    <a:pt x="782634" y="1134019"/>
                    <a:pt x="765156" y="1048579"/>
                    <a:pt x="769040" y="984499"/>
                  </a:cubicBezTo>
                  <a:cubicBezTo>
                    <a:pt x="772924" y="920419"/>
                    <a:pt x="782634" y="800026"/>
                    <a:pt x="803996" y="798084"/>
                  </a:cubicBezTo>
                  <a:cubicBezTo>
                    <a:pt x="825358" y="796142"/>
                    <a:pt x="866141" y="912652"/>
                    <a:pt x="897213" y="972848"/>
                  </a:cubicBezTo>
                  <a:cubicBezTo>
                    <a:pt x="928285" y="1033044"/>
                    <a:pt x="980720" y="1091299"/>
                    <a:pt x="990430" y="1159262"/>
                  </a:cubicBezTo>
                  <a:cubicBezTo>
                    <a:pt x="1000140" y="1227225"/>
                    <a:pt x="955474" y="1271887"/>
                    <a:pt x="955474" y="1380628"/>
                  </a:cubicBezTo>
                  <a:cubicBezTo>
                    <a:pt x="955474" y="1489369"/>
                    <a:pt x="980720" y="1699086"/>
                    <a:pt x="990430" y="1811711"/>
                  </a:cubicBezTo>
                  <a:cubicBezTo>
                    <a:pt x="1000140" y="1924336"/>
                    <a:pt x="1029270" y="1980649"/>
                    <a:pt x="1013734" y="2056380"/>
                  </a:cubicBezTo>
                  <a:cubicBezTo>
                    <a:pt x="998198" y="2132111"/>
                    <a:pt x="914691" y="2102983"/>
                    <a:pt x="897213" y="2266095"/>
                  </a:cubicBezTo>
                  <a:cubicBezTo>
                    <a:pt x="879735" y="2429207"/>
                    <a:pt x="897213" y="2833105"/>
                    <a:pt x="908865" y="3035054"/>
                  </a:cubicBezTo>
                  <a:cubicBezTo>
                    <a:pt x="920517" y="3237003"/>
                    <a:pt x="941880" y="3378755"/>
                    <a:pt x="967126" y="3477787"/>
                  </a:cubicBezTo>
                  <a:cubicBezTo>
                    <a:pt x="992372" y="3576820"/>
                    <a:pt x="1050633" y="3557402"/>
                    <a:pt x="1060343" y="3629249"/>
                  </a:cubicBezTo>
                  <a:cubicBezTo>
                    <a:pt x="1070053" y="3701096"/>
                    <a:pt x="1044806" y="3842848"/>
                    <a:pt x="1025386" y="3908870"/>
                  </a:cubicBezTo>
                  <a:cubicBezTo>
                    <a:pt x="1005966" y="3974892"/>
                    <a:pt x="978778" y="4013728"/>
                    <a:pt x="943822" y="4025379"/>
                  </a:cubicBezTo>
                  <a:cubicBezTo>
                    <a:pt x="908866" y="4037030"/>
                    <a:pt x="840894" y="3972950"/>
                    <a:pt x="815648" y="3978775"/>
                  </a:cubicBezTo>
                  <a:cubicBezTo>
                    <a:pt x="790402" y="3984600"/>
                    <a:pt x="796228" y="4019553"/>
                    <a:pt x="792344" y="4060331"/>
                  </a:cubicBezTo>
                  <a:cubicBezTo>
                    <a:pt x="788460" y="4101109"/>
                    <a:pt x="802054" y="4184608"/>
                    <a:pt x="792344" y="4223444"/>
                  </a:cubicBezTo>
                  <a:cubicBezTo>
                    <a:pt x="782634" y="4262280"/>
                    <a:pt x="745736" y="4266164"/>
                    <a:pt x="734084" y="4293349"/>
                  </a:cubicBezTo>
                  <a:cubicBezTo>
                    <a:pt x="722432" y="4320534"/>
                    <a:pt x="722431" y="4386556"/>
                    <a:pt x="722431" y="4386556"/>
                  </a:cubicBezTo>
                </a:path>
              </a:pathLst>
            </a:custGeom>
            <a:solidFill>
              <a:srgbClr val="FF0000">
                <a:alpha val="30000"/>
              </a:srgbClr>
            </a:solidFill>
            <a:ln w="25400">
              <a:no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8" name="Right Arrow 27"/>
          <p:cNvSpPr/>
          <p:nvPr/>
        </p:nvSpPr>
        <p:spPr>
          <a:xfrm rot="10800000">
            <a:off x="4863054" y="6306079"/>
            <a:ext cx="309119" cy="247120"/>
          </a:xfrm>
          <a:prstGeom prst="rightArrow">
            <a:avLst/>
          </a:prstGeom>
          <a:solidFill>
            <a:schemeClr val="tx1">
              <a:alpha val="84000"/>
            </a:scheme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ight Arrow 28"/>
          <p:cNvSpPr/>
          <p:nvPr/>
        </p:nvSpPr>
        <p:spPr>
          <a:xfrm>
            <a:off x="7239000" y="6211359"/>
            <a:ext cx="309119" cy="247120"/>
          </a:xfrm>
          <a:prstGeom prst="rightArrow">
            <a:avLst/>
          </a:prstGeom>
          <a:solidFill>
            <a:schemeClr val="tx1">
              <a:alpha val="84000"/>
            </a:scheme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TextBox 30"/>
          <p:cNvSpPr txBox="1"/>
          <p:nvPr/>
        </p:nvSpPr>
        <p:spPr>
          <a:xfrm>
            <a:off x="3124200" y="3676471"/>
            <a:ext cx="1524000" cy="1200329"/>
          </a:xfrm>
          <a:prstGeom prst="rect">
            <a:avLst/>
          </a:prstGeom>
          <a:noFill/>
        </p:spPr>
        <p:txBody>
          <a:bodyPr wrap="square" rtlCol="0">
            <a:spAutoFit/>
          </a:bodyPr>
          <a:lstStyle/>
          <a:p>
            <a:r>
              <a:rPr lang="en-US" dirty="0" err="1" smtClean="0"/>
              <a:t>Calcaneus</a:t>
            </a:r>
            <a:r>
              <a:rPr lang="en-US" dirty="0" smtClean="0"/>
              <a:t> (</a:t>
            </a:r>
            <a:r>
              <a:rPr lang="en-US" dirty="0" err="1" smtClean="0"/>
              <a:t>articular</a:t>
            </a:r>
            <a:r>
              <a:rPr lang="en-US" dirty="0" smtClean="0"/>
              <a:t> surface for </a:t>
            </a:r>
            <a:r>
              <a:rPr lang="en-US" dirty="0" err="1" smtClean="0"/>
              <a:t>cuboid</a:t>
            </a:r>
            <a:r>
              <a:rPr lang="en-US" dirty="0" smtClean="0"/>
              <a:t>)</a:t>
            </a:r>
            <a:endParaRPr lang="en-US" dirty="0"/>
          </a:p>
        </p:txBody>
      </p:sp>
      <p:sp>
        <p:nvSpPr>
          <p:cNvPr id="36" name="TextBox 35"/>
          <p:cNvSpPr txBox="1"/>
          <p:nvPr/>
        </p:nvSpPr>
        <p:spPr>
          <a:xfrm>
            <a:off x="5871719" y="3609355"/>
            <a:ext cx="1524000" cy="1200329"/>
          </a:xfrm>
          <a:prstGeom prst="rect">
            <a:avLst/>
          </a:prstGeom>
          <a:noFill/>
        </p:spPr>
        <p:txBody>
          <a:bodyPr wrap="square" rtlCol="0">
            <a:spAutoFit/>
          </a:bodyPr>
          <a:lstStyle/>
          <a:p>
            <a:r>
              <a:rPr lang="en-US" dirty="0" err="1" smtClean="0"/>
              <a:t>Navicular</a:t>
            </a:r>
            <a:r>
              <a:rPr lang="en-US" dirty="0" smtClean="0"/>
              <a:t> (</a:t>
            </a:r>
            <a:r>
              <a:rPr lang="en-US" dirty="0" err="1" smtClean="0"/>
              <a:t>articular</a:t>
            </a:r>
            <a:r>
              <a:rPr lang="en-US" dirty="0" smtClean="0"/>
              <a:t> surface for talus)</a:t>
            </a:r>
            <a:endParaRPr lang="en-US" dirty="0"/>
          </a:p>
        </p:txBody>
      </p:sp>
      <p:sp>
        <p:nvSpPr>
          <p:cNvPr id="38" name="TextBox 37"/>
          <p:cNvSpPr txBox="1"/>
          <p:nvPr/>
        </p:nvSpPr>
        <p:spPr>
          <a:xfrm>
            <a:off x="5871719" y="5397285"/>
            <a:ext cx="1524000" cy="369332"/>
          </a:xfrm>
          <a:prstGeom prst="rect">
            <a:avLst/>
          </a:prstGeom>
          <a:noFill/>
        </p:spPr>
        <p:txBody>
          <a:bodyPr wrap="square" rtlCol="0">
            <a:spAutoFit/>
          </a:bodyPr>
          <a:lstStyle/>
          <a:p>
            <a:r>
              <a:rPr lang="en-US" dirty="0" smtClean="0"/>
              <a:t>Talus</a:t>
            </a:r>
            <a:endParaRPr lang="en-US" dirty="0"/>
          </a:p>
        </p:txBody>
      </p:sp>
      <p:sp>
        <p:nvSpPr>
          <p:cNvPr id="41" name="TextBox 40"/>
          <p:cNvSpPr txBox="1"/>
          <p:nvPr/>
        </p:nvSpPr>
        <p:spPr>
          <a:xfrm>
            <a:off x="7924800" y="3810000"/>
            <a:ext cx="1004346" cy="369332"/>
          </a:xfrm>
          <a:prstGeom prst="rect">
            <a:avLst/>
          </a:prstGeom>
          <a:noFill/>
        </p:spPr>
        <p:txBody>
          <a:bodyPr wrap="square" rtlCol="0">
            <a:spAutoFit/>
          </a:bodyPr>
          <a:lstStyle/>
          <a:p>
            <a:r>
              <a:rPr lang="en-US" dirty="0" err="1" smtClean="0"/>
              <a:t>Cuboid</a:t>
            </a:r>
            <a:endParaRPr lang="en-US" dirty="0"/>
          </a:p>
        </p:txBody>
      </p:sp>
      <p:grpSp>
        <p:nvGrpSpPr>
          <p:cNvPr id="51" name="Group 50"/>
          <p:cNvGrpSpPr/>
          <p:nvPr/>
        </p:nvGrpSpPr>
        <p:grpSpPr>
          <a:xfrm>
            <a:off x="4319588" y="4603221"/>
            <a:ext cx="4279370" cy="844021"/>
            <a:chOff x="4319588" y="4603221"/>
            <a:chExt cx="4279370" cy="844021"/>
          </a:xfrm>
          <a:solidFill>
            <a:srgbClr val="00F400">
              <a:alpha val="30000"/>
            </a:srgbClr>
          </a:solidFill>
        </p:grpSpPr>
        <p:sp>
          <p:nvSpPr>
            <p:cNvPr id="47" name="Freeform 46"/>
            <p:cNvSpPr/>
            <p:nvPr/>
          </p:nvSpPr>
          <p:spPr>
            <a:xfrm>
              <a:off x="4319588" y="4603221"/>
              <a:ext cx="837141" cy="814916"/>
            </a:xfrm>
            <a:custGeom>
              <a:avLst/>
              <a:gdLst>
                <a:gd name="connsiteX0" fmla="*/ 373062 w 837141"/>
                <a:gd name="connsiteY0" fmla="*/ 29104 h 814916"/>
                <a:gd name="connsiteX1" fmla="*/ 300037 w 837141"/>
                <a:gd name="connsiteY1" fmla="*/ 529 h 814916"/>
                <a:gd name="connsiteX2" fmla="*/ 211137 w 837141"/>
                <a:gd name="connsiteY2" fmla="*/ 25929 h 814916"/>
                <a:gd name="connsiteX3" fmla="*/ 112712 w 837141"/>
                <a:gd name="connsiteY3" fmla="*/ 83079 h 814916"/>
                <a:gd name="connsiteX4" fmla="*/ 61912 w 837141"/>
                <a:gd name="connsiteY4" fmla="*/ 168804 h 814916"/>
                <a:gd name="connsiteX5" fmla="*/ 42862 w 837141"/>
                <a:gd name="connsiteY5" fmla="*/ 289454 h 814916"/>
                <a:gd name="connsiteX6" fmla="*/ 36512 w 837141"/>
                <a:gd name="connsiteY6" fmla="*/ 352954 h 814916"/>
                <a:gd name="connsiteX7" fmla="*/ 4762 w 837141"/>
                <a:gd name="connsiteY7" fmla="*/ 457729 h 814916"/>
                <a:gd name="connsiteX8" fmla="*/ 7937 w 837141"/>
                <a:gd name="connsiteY8" fmla="*/ 572029 h 814916"/>
                <a:gd name="connsiteX9" fmla="*/ 39687 w 837141"/>
                <a:gd name="connsiteY9" fmla="*/ 721254 h 814916"/>
                <a:gd name="connsiteX10" fmla="*/ 131762 w 837141"/>
                <a:gd name="connsiteY10" fmla="*/ 806979 h 814916"/>
                <a:gd name="connsiteX11" fmla="*/ 249237 w 837141"/>
                <a:gd name="connsiteY11" fmla="*/ 768879 h 814916"/>
                <a:gd name="connsiteX12" fmla="*/ 395287 w 837141"/>
                <a:gd name="connsiteY12" fmla="*/ 692679 h 814916"/>
                <a:gd name="connsiteX13" fmla="*/ 487362 w 837141"/>
                <a:gd name="connsiteY13" fmla="*/ 638704 h 814916"/>
                <a:gd name="connsiteX14" fmla="*/ 576262 w 837141"/>
                <a:gd name="connsiteY14" fmla="*/ 552979 h 814916"/>
                <a:gd name="connsiteX15" fmla="*/ 604837 w 837141"/>
                <a:gd name="connsiteY15" fmla="*/ 495829 h 814916"/>
                <a:gd name="connsiteX16" fmla="*/ 681037 w 837141"/>
                <a:gd name="connsiteY16" fmla="*/ 476779 h 814916"/>
                <a:gd name="connsiteX17" fmla="*/ 750887 w 837141"/>
                <a:gd name="connsiteY17" fmla="*/ 410104 h 814916"/>
                <a:gd name="connsiteX18" fmla="*/ 827087 w 837141"/>
                <a:gd name="connsiteY18" fmla="*/ 311679 h 814916"/>
                <a:gd name="connsiteX19" fmla="*/ 811212 w 837141"/>
                <a:gd name="connsiteY19" fmla="*/ 248179 h 814916"/>
                <a:gd name="connsiteX20" fmla="*/ 731837 w 837141"/>
                <a:gd name="connsiteY20" fmla="*/ 156104 h 814916"/>
                <a:gd name="connsiteX21" fmla="*/ 630237 w 837141"/>
                <a:gd name="connsiteY21" fmla="*/ 70379 h 814916"/>
                <a:gd name="connsiteX22" fmla="*/ 515937 w 837141"/>
                <a:gd name="connsiteY22" fmla="*/ 16404 h 814916"/>
                <a:gd name="connsiteX23" fmla="*/ 427037 w 837141"/>
                <a:gd name="connsiteY23" fmla="*/ 22754 h 814916"/>
                <a:gd name="connsiteX24" fmla="*/ 373062 w 837141"/>
                <a:gd name="connsiteY24" fmla="*/ 29104 h 81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7141" h="814916">
                  <a:moveTo>
                    <a:pt x="373062" y="29104"/>
                  </a:moveTo>
                  <a:cubicBezTo>
                    <a:pt x="351895" y="25400"/>
                    <a:pt x="327024" y="1058"/>
                    <a:pt x="300037" y="529"/>
                  </a:cubicBezTo>
                  <a:cubicBezTo>
                    <a:pt x="273050" y="0"/>
                    <a:pt x="242358" y="12171"/>
                    <a:pt x="211137" y="25929"/>
                  </a:cubicBezTo>
                  <a:cubicBezTo>
                    <a:pt x="179916" y="39687"/>
                    <a:pt x="137583" y="59267"/>
                    <a:pt x="112712" y="83079"/>
                  </a:cubicBezTo>
                  <a:cubicBezTo>
                    <a:pt x="87841" y="106891"/>
                    <a:pt x="73554" y="134408"/>
                    <a:pt x="61912" y="168804"/>
                  </a:cubicBezTo>
                  <a:cubicBezTo>
                    <a:pt x="50270" y="203200"/>
                    <a:pt x="47095" y="258762"/>
                    <a:pt x="42862" y="289454"/>
                  </a:cubicBezTo>
                  <a:cubicBezTo>
                    <a:pt x="38629" y="320146"/>
                    <a:pt x="42862" y="324908"/>
                    <a:pt x="36512" y="352954"/>
                  </a:cubicBezTo>
                  <a:cubicBezTo>
                    <a:pt x="30162" y="381000"/>
                    <a:pt x="9525" y="421217"/>
                    <a:pt x="4762" y="457729"/>
                  </a:cubicBezTo>
                  <a:cubicBezTo>
                    <a:pt x="0" y="494242"/>
                    <a:pt x="2116" y="528108"/>
                    <a:pt x="7937" y="572029"/>
                  </a:cubicBezTo>
                  <a:cubicBezTo>
                    <a:pt x="13758" y="615950"/>
                    <a:pt x="19050" y="682096"/>
                    <a:pt x="39687" y="721254"/>
                  </a:cubicBezTo>
                  <a:cubicBezTo>
                    <a:pt x="60324" y="760412"/>
                    <a:pt x="96837" y="799042"/>
                    <a:pt x="131762" y="806979"/>
                  </a:cubicBezTo>
                  <a:cubicBezTo>
                    <a:pt x="166687" y="814916"/>
                    <a:pt x="205316" y="787929"/>
                    <a:pt x="249237" y="768879"/>
                  </a:cubicBezTo>
                  <a:cubicBezTo>
                    <a:pt x="293158" y="749829"/>
                    <a:pt x="355600" y="714375"/>
                    <a:pt x="395287" y="692679"/>
                  </a:cubicBezTo>
                  <a:cubicBezTo>
                    <a:pt x="434975" y="670983"/>
                    <a:pt x="457200" y="661987"/>
                    <a:pt x="487362" y="638704"/>
                  </a:cubicBezTo>
                  <a:cubicBezTo>
                    <a:pt x="517524" y="615421"/>
                    <a:pt x="556683" y="576791"/>
                    <a:pt x="576262" y="552979"/>
                  </a:cubicBezTo>
                  <a:cubicBezTo>
                    <a:pt x="595841" y="529167"/>
                    <a:pt x="587375" y="508529"/>
                    <a:pt x="604837" y="495829"/>
                  </a:cubicBezTo>
                  <a:cubicBezTo>
                    <a:pt x="622300" y="483129"/>
                    <a:pt x="656695" y="491066"/>
                    <a:pt x="681037" y="476779"/>
                  </a:cubicBezTo>
                  <a:cubicBezTo>
                    <a:pt x="705379" y="462492"/>
                    <a:pt x="726545" y="437621"/>
                    <a:pt x="750887" y="410104"/>
                  </a:cubicBezTo>
                  <a:cubicBezTo>
                    <a:pt x="775229" y="382587"/>
                    <a:pt x="817033" y="338667"/>
                    <a:pt x="827087" y="311679"/>
                  </a:cubicBezTo>
                  <a:cubicBezTo>
                    <a:pt x="837141" y="284692"/>
                    <a:pt x="827087" y="274108"/>
                    <a:pt x="811212" y="248179"/>
                  </a:cubicBezTo>
                  <a:cubicBezTo>
                    <a:pt x="795337" y="222250"/>
                    <a:pt x="762000" y="185737"/>
                    <a:pt x="731837" y="156104"/>
                  </a:cubicBezTo>
                  <a:cubicBezTo>
                    <a:pt x="701675" y="126471"/>
                    <a:pt x="666220" y="93662"/>
                    <a:pt x="630237" y="70379"/>
                  </a:cubicBezTo>
                  <a:cubicBezTo>
                    <a:pt x="594254" y="47096"/>
                    <a:pt x="549804" y="24342"/>
                    <a:pt x="515937" y="16404"/>
                  </a:cubicBezTo>
                  <a:cubicBezTo>
                    <a:pt x="482070" y="8467"/>
                    <a:pt x="451908" y="20637"/>
                    <a:pt x="427037" y="22754"/>
                  </a:cubicBezTo>
                  <a:cubicBezTo>
                    <a:pt x="402166" y="24871"/>
                    <a:pt x="394229" y="32808"/>
                    <a:pt x="373062" y="29104"/>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7682442" y="4760912"/>
              <a:ext cx="916516" cy="686330"/>
            </a:xfrm>
            <a:custGeom>
              <a:avLst/>
              <a:gdLst>
                <a:gd name="connsiteX0" fmla="*/ 566208 w 916516"/>
                <a:gd name="connsiteY0" fmla="*/ 11113 h 686330"/>
                <a:gd name="connsiteX1" fmla="*/ 461433 w 916516"/>
                <a:gd name="connsiteY1" fmla="*/ 7938 h 686330"/>
                <a:gd name="connsiteX2" fmla="*/ 353483 w 916516"/>
                <a:gd name="connsiteY2" fmla="*/ 55563 h 686330"/>
                <a:gd name="connsiteX3" fmla="*/ 248708 w 916516"/>
                <a:gd name="connsiteY3" fmla="*/ 128588 h 686330"/>
                <a:gd name="connsiteX4" fmla="*/ 169333 w 916516"/>
                <a:gd name="connsiteY4" fmla="*/ 201613 h 686330"/>
                <a:gd name="connsiteX5" fmla="*/ 96308 w 916516"/>
                <a:gd name="connsiteY5" fmla="*/ 227013 h 686330"/>
                <a:gd name="connsiteX6" fmla="*/ 29633 w 916516"/>
                <a:gd name="connsiteY6" fmla="*/ 287338 h 686330"/>
                <a:gd name="connsiteX7" fmla="*/ 1058 w 916516"/>
                <a:gd name="connsiteY7" fmla="*/ 385763 h 686330"/>
                <a:gd name="connsiteX8" fmla="*/ 23283 w 916516"/>
                <a:gd name="connsiteY8" fmla="*/ 506413 h 686330"/>
                <a:gd name="connsiteX9" fmla="*/ 64558 w 916516"/>
                <a:gd name="connsiteY9" fmla="*/ 566738 h 686330"/>
                <a:gd name="connsiteX10" fmla="*/ 150283 w 916516"/>
                <a:gd name="connsiteY10" fmla="*/ 522288 h 686330"/>
                <a:gd name="connsiteX11" fmla="*/ 223308 w 916516"/>
                <a:gd name="connsiteY11" fmla="*/ 528638 h 686330"/>
                <a:gd name="connsiteX12" fmla="*/ 255058 w 916516"/>
                <a:gd name="connsiteY12" fmla="*/ 547688 h 686330"/>
                <a:gd name="connsiteX13" fmla="*/ 369358 w 916516"/>
                <a:gd name="connsiteY13" fmla="*/ 569913 h 686330"/>
                <a:gd name="connsiteX14" fmla="*/ 416983 w 916516"/>
                <a:gd name="connsiteY14" fmla="*/ 595313 h 686330"/>
                <a:gd name="connsiteX15" fmla="*/ 515408 w 916516"/>
                <a:gd name="connsiteY15" fmla="*/ 601663 h 686330"/>
                <a:gd name="connsiteX16" fmla="*/ 620183 w 916516"/>
                <a:gd name="connsiteY16" fmla="*/ 627063 h 686330"/>
                <a:gd name="connsiteX17" fmla="*/ 721783 w 916516"/>
                <a:gd name="connsiteY17" fmla="*/ 677863 h 686330"/>
                <a:gd name="connsiteX18" fmla="*/ 832908 w 916516"/>
                <a:gd name="connsiteY18" fmla="*/ 671513 h 686330"/>
                <a:gd name="connsiteX19" fmla="*/ 899583 w 916516"/>
                <a:gd name="connsiteY19" fmla="*/ 588963 h 686330"/>
                <a:gd name="connsiteX20" fmla="*/ 912283 w 916516"/>
                <a:gd name="connsiteY20" fmla="*/ 468313 h 686330"/>
                <a:gd name="connsiteX21" fmla="*/ 874183 w 916516"/>
                <a:gd name="connsiteY21" fmla="*/ 347663 h 686330"/>
                <a:gd name="connsiteX22" fmla="*/ 817033 w 916516"/>
                <a:gd name="connsiteY22" fmla="*/ 246063 h 686330"/>
                <a:gd name="connsiteX23" fmla="*/ 756708 w 916516"/>
                <a:gd name="connsiteY23" fmla="*/ 157163 h 686330"/>
                <a:gd name="connsiteX24" fmla="*/ 677333 w 916516"/>
                <a:gd name="connsiteY24" fmla="*/ 74613 h 686330"/>
                <a:gd name="connsiteX25" fmla="*/ 566208 w 916516"/>
                <a:gd name="connsiteY25" fmla="*/ 11113 h 68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6516" h="686330">
                  <a:moveTo>
                    <a:pt x="566208" y="11113"/>
                  </a:moveTo>
                  <a:cubicBezTo>
                    <a:pt x="530225" y="0"/>
                    <a:pt x="496887" y="530"/>
                    <a:pt x="461433" y="7938"/>
                  </a:cubicBezTo>
                  <a:cubicBezTo>
                    <a:pt x="425979" y="15346"/>
                    <a:pt x="388937" y="35455"/>
                    <a:pt x="353483" y="55563"/>
                  </a:cubicBezTo>
                  <a:cubicBezTo>
                    <a:pt x="318029" y="75671"/>
                    <a:pt x="279400" y="104246"/>
                    <a:pt x="248708" y="128588"/>
                  </a:cubicBezTo>
                  <a:cubicBezTo>
                    <a:pt x="218016" y="152930"/>
                    <a:pt x="194733" y="185209"/>
                    <a:pt x="169333" y="201613"/>
                  </a:cubicBezTo>
                  <a:cubicBezTo>
                    <a:pt x="143933" y="218017"/>
                    <a:pt x="119591" y="212726"/>
                    <a:pt x="96308" y="227013"/>
                  </a:cubicBezTo>
                  <a:cubicBezTo>
                    <a:pt x="73025" y="241300"/>
                    <a:pt x="45508" y="260880"/>
                    <a:pt x="29633" y="287338"/>
                  </a:cubicBezTo>
                  <a:cubicBezTo>
                    <a:pt x="13758" y="313796"/>
                    <a:pt x="2116" y="349251"/>
                    <a:pt x="1058" y="385763"/>
                  </a:cubicBezTo>
                  <a:cubicBezTo>
                    <a:pt x="0" y="422275"/>
                    <a:pt x="12700" y="476251"/>
                    <a:pt x="23283" y="506413"/>
                  </a:cubicBezTo>
                  <a:cubicBezTo>
                    <a:pt x="33866" y="536576"/>
                    <a:pt x="43391" y="564092"/>
                    <a:pt x="64558" y="566738"/>
                  </a:cubicBezTo>
                  <a:cubicBezTo>
                    <a:pt x="85725" y="569384"/>
                    <a:pt x="123825" y="528638"/>
                    <a:pt x="150283" y="522288"/>
                  </a:cubicBezTo>
                  <a:cubicBezTo>
                    <a:pt x="176741" y="515938"/>
                    <a:pt x="205846" y="524405"/>
                    <a:pt x="223308" y="528638"/>
                  </a:cubicBezTo>
                  <a:cubicBezTo>
                    <a:pt x="240770" y="532871"/>
                    <a:pt x="230716" y="540809"/>
                    <a:pt x="255058" y="547688"/>
                  </a:cubicBezTo>
                  <a:cubicBezTo>
                    <a:pt x="279400" y="554567"/>
                    <a:pt x="342371" y="561976"/>
                    <a:pt x="369358" y="569913"/>
                  </a:cubicBezTo>
                  <a:cubicBezTo>
                    <a:pt x="396345" y="577850"/>
                    <a:pt x="392641" y="590021"/>
                    <a:pt x="416983" y="595313"/>
                  </a:cubicBezTo>
                  <a:cubicBezTo>
                    <a:pt x="441325" y="600605"/>
                    <a:pt x="481541" y="596371"/>
                    <a:pt x="515408" y="601663"/>
                  </a:cubicBezTo>
                  <a:cubicBezTo>
                    <a:pt x="549275" y="606955"/>
                    <a:pt x="585787" y="614363"/>
                    <a:pt x="620183" y="627063"/>
                  </a:cubicBezTo>
                  <a:cubicBezTo>
                    <a:pt x="654579" y="639763"/>
                    <a:pt x="686329" y="670455"/>
                    <a:pt x="721783" y="677863"/>
                  </a:cubicBezTo>
                  <a:cubicBezTo>
                    <a:pt x="757237" y="685271"/>
                    <a:pt x="803275" y="686330"/>
                    <a:pt x="832908" y="671513"/>
                  </a:cubicBezTo>
                  <a:cubicBezTo>
                    <a:pt x="862541" y="656696"/>
                    <a:pt x="886354" y="622830"/>
                    <a:pt x="899583" y="588963"/>
                  </a:cubicBezTo>
                  <a:cubicBezTo>
                    <a:pt x="912812" y="555096"/>
                    <a:pt x="916516" y="508530"/>
                    <a:pt x="912283" y="468313"/>
                  </a:cubicBezTo>
                  <a:cubicBezTo>
                    <a:pt x="908050" y="428096"/>
                    <a:pt x="890058" y="384705"/>
                    <a:pt x="874183" y="347663"/>
                  </a:cubicBezTo>
                  <a:cubicBezTo>
                    <a:pt x="858308" y="310621"/>
                    <a:pt x="836612" y="277813"/>
                    <a:pt x="817033" y="246063"/>
                  </a:cubicBezTo>
                  <a:cubicBezTo>
                    <a:pt x="797454" y="214313"/>
                    <a:pt x="779991" y="185738"/>
                    <a:pt x="756708" y="157163"/>
                  </a:cubicBezTo>
                  <a:cubicBezTo>
                    <a:pt x="733425" y="128588"/>
                    <a:pt x="707496" y="99484"/>
                    <a:pt x="677333" y="74613"/>
                  </a:cubicBezTo>
                  <a:cubicBezTo>
                    <a:pt x="647171" y="49742"/>
                    <a:pt x="602191" y="22226"/>
                    <a:pt x="566208" y="11113"/>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0" name="Group 49"/>
          <p:cNvGrpSpPr/>
          <p:nvPr/>
        </p:nvGrpSpPr>
        <p:grpSpPr>
          <a:xfrm>
            <a:off x="4977342" y="4253442"/>
            <a:ext cx="2790296" cy="1192741"/>
            <a:chOff x="4977342" y="4253442"/>
            <a:chExt cx="2790296" cy="1192741"/>
          </a:xfrm>
          <a:solidFill>
            <a:schemeClr val="accent6">
              <a:lumMod val="75000"/>
              <a:alpha val="30000"/>
            </a:schemeClr>
          </a:solidFill>
        </p:grpSpPr>
        <p:sp>
          <p:nvSpPr>
            <p:cNvPr id="46" name="Freeform 45"/>
            <p:cNvSpPr/>
            <p:nvPr/>
          </p:nvSpPr>
          <p:spPr>
            <a:xfrm>
              <a:off x="4977342" y="4253442"/>
              <a:ext cx="802216" cy="722841"/>
            </a:xfrm>
            <a:custGeom>
              <a:avLst/>
              <a:gdLst>
                <a:gd name="connsiteX0" fmla="*/ 74083 w 802216"/>
                <a:gd name="connsiteY0" fmla="*/ 89958 h 722841"/>
                <a:gd name="connsiteX1" fmla="*/ 29633 w 802216"/>
                <a:gd name="connsiteY1" fmla="*/ 147108 h 722841"/>
                <a:gd name="connsiteX2" fmla="*/ 1058 w 802216"/>
                <a:gd name="connsiteY2" fmla="*/ 286808 h 722841"/>
                <a:gd name="connsiteX3" fmla="*/ 35983 w 802216"/>
                <a:gd name="connsiteY3" fmla="*/ 445558 h 722841"/>
                <a:gd name="connsiteX4" fmla="*/ 172508 w 802216"/>
                <a:gd name="connsiteY4" fmla="*/ 588433 h 722841"/>
                <a:gd name="connsiteX5" fmla="*/ 331258 w 802216"/>
                <a:gd name="connsiteY5" fmla="*/ 690033 h 722841"/>
                <a:gd name="connsiteX6" fmla="*/ 515408 w 802216"/>
                <a:gd name="connsiteY6" fmla="*/ 718608 h 722841"/>
                <a:gd name="connsiteX7" fmla="*/ 636058 w 802216"/>
                <a:gd name="connsiteY7" fmla="*/ 664633 h 722841"/>
                <a:gd name="connsiteX8" fmla="*/ 766233 w 802216"/>
                <a:gd name="connsiteY8" fmla="*/ 566208 h 722841"/>
                <a:gd name="connsiteX9" fmla="*/ 801158 w 802216"/>
                <a:gd name="connsiteY9" fmla="*/ 461433 h 722841"/>
                <a:gd name="connsiteX10" fmla="*/ 772583 w 802216"/>
                <a:gd name="connsiteY10" fmla="*/ 324908 h 722841"/>
                <a:gd name="connsiteX11" fmla="*/ 712258 w 802216"/>
                <a:gd name="connsiteY11" fmla="*/ 286808 h 722841"/>
                <a:gd name="connsiteX12" fmla="*/ 613833 w 802216"/>
                <a:gd name="connsiteY12" fmla="*/ 194733 h 722841"/>
                <a:gd name="connsiteX13" fmla="*/ 543983 w 802216"/>
                <a:gd name="connsiteY13" fmla="*/ 86783 h 722841"/>
                <a:gd name="connsiteX14" fmla="*/ 451908 w 802216"/>
                <a:gd name="connsiteY14" fmla="*/ 32808 h 722841"/>
                <a:gd name="connsiteX15" fmla="*/ 286808 w 802216"/>
                <a:gd name="connsiteY15" fmla="*/ 1058 h 722841"/>
                <a:gd name="connsiteX16" fmla="*/ 137583 w 802216"/>
                <a:gd name="connsiteY16" fmla="*/ 39158 h 722841"/>
                <a:gd name="connsiteX17" fmla="*/ 74083 w 802216"/>
                <a:gd name="connsiteY17" fmla="*/ 89958 h 72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2216" h="722841">
                  <a:moveTo>
                    <a:pt x="74083" y="89958"/>
                  </a:moveTo>
                  <a:cubicBezTo>
                    <a:pt x="56091" y="107950"/>
                    <a:pt x="41804" y="114300"/>
                    <a:pt x="29633" y="147108"/>
                  </a:cubicBezTo>
                  <a:cubicBezTo>
                    <a:pt x="17462" y="179916"/>
                    <a:pt x="0" y="237066"/>
                    <a:pt x="1058" y="286808"/>
                  </a:cubicBezTo>
                  <a:cubicBezTo>
                    <a:pt x="2116" y="336550"/>
                    <a:pt x="7408" y="395287"/>
                    <a:pt x="35983" y="445558"/>
                  </a:cubicBezTo>
                  <a:cubicBezTo>
                    <a:pt x="64558" y="495829"/>
                    <a:pt x="123296" y="547687"/>
                    <a:pt x="172508" y="588433"/>
                  </a:cubicBezTo>
                  <a:cubicBezTo>
                    <a:pt x="221720" y="629179"/>
                    <a:pt x="274108" y="668337"/>
                    <a:pt x="331258" y="690033"/>
                  </a:cubicBezTo>
                  <a:cubicBezTo>
                    <a:pt x="388408" y="711729"/>
                    <a:pt x="464608" y="722841"/>
                    <a:pt x="515408" y="718608"/>
                  </a:cubicBezTo>
                  <a:cubicBezTo>
                    <a:pt x="566208" y="714375"/>
                    <a:pt x="594254" y="690033"/>
                    <a:pt x="636058" y="664633"/>
                  </a:cubicBezTo>
                  <a:cubicBezTo>
                    <a:pt x="677862" y="639233"/>
                    <a:pt x="738716" y="600075"/>
                    <a:pt x="766233" y="566208"/>
                  </a:cubicBezTo>
                  <a:cubicBezTo>
                    <a:pt x="793750" y="532341"/>
                    <a:pt x="800100" y="501650"/>
                    <a:pt x="801158" y="461433"/>
                  </a:cubicBezTo>
                  <a:cubicBezTo>
                    <a:pt x="802216" y="421216"/>
                    <a:pt x="787400" y="354012"/>
                    <a:pt x="772583" y="324908"/>
                  </a:cubicBezTo>
                  <a:cubicBezTo>
                    <a:pt x="757766" y="295804"/>
                    <a:pt x="738716" y="308504"/>
                    <a:pt x="712258" y="286808"/>
                  </a:cubicBezTo>
                  <a:cubicBezTo>
                    <a:pt x="685800" y="265112"/>
                    <a:pt x="641879" y="228071"/>
                    <a:pt x="613833" y="194733"/>
                  </a:cubicBezTo>
                  <a:cubicBezTo>
                    <a:pt x="585787" y="161395"/>
                    <a:pt x="570970" y="113770"/>
                    <a:pt x="543983" y="86783"/>
                  </a:cubicBezTo>
                  <a:cubicBezTo>
                    <a:pt x="516996" y="59796"/>
                    <a:pt x="494770" y="47095"/>
                    <a:pt x="451908" y="32808"/>
                  </a:cubicBezTo>
                  <a:cubicBezTo>
                    <a:pt x="409046" y="18521"/>
                    <a:pt x="339195" y="0"/>
                    <a:pt x="286808" y="1058"/>
                  </a:cubicBezTo>
                  <a:cubicBezTo>
                    <a:pt x="234421" y="2116"/>
                    <a:pt x="174096" y="23283"/>
                    <a:pt x="137583" y="39158"/>
                  </a:cubicBezTo>
                  <a:cubicBezTo>
                    <a:pt x="101071" y="55033"/>
                    <a:pt x="92075" y="71966"/>
                    <a:pt x="74083" y="89958"/>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7011458" y="4614863"/>
              <a:ext cx="756180" cy="831320"/>
            </a:xfrm>
            <a:custGeom>
              <a:avLst/>
              <a:gdLst>
                <a:gd name="connsiteX0" fmla="*/ 557742 w 756180"/>
                <a:gd name="connsiteY0" fmla="*/ 26987 h 831320"/>
                <a:gd name="connsiteX1" fmla="*/ 430742 w 756180"/>
                <a:gd name="connsiteY1" fmla="*/ 1587 h 831320"/>
                <a:gd name="connsiteX2" fmla="*/ 278342 w 756180"/>
                <a:gd name="connsiteY2" fmla="*/ 17462 h 831320"/>
                <a:gd name="connsiteX3" fmla="*/ 167217 w 756180"/>
                <a:gd name="connsiteY3" fmla="*/ 87312 h 831320"/>
                <a:gd name="connsiteX4" fmla="*/ 103717 w 756180"/>
                <a:gd name="connsiteY4" fmla="*/ 211137 h 831320"/>
                <a:gd name="connsiteX5" fmla="*/ 14817 w 756180"/>
                <a:gd name="connsiteY5" fmla="*/ 398462 h 831320"/>
                <a:gd name="connsiteX6" fmla="*/ 14817 w 756180"/>
                <a:gd name="connsiteY6" fmla="*/ 569912 h 831320"/>
                <a:gd name="connsiteX7" fmla="*/ 40217 w 756180"/>
                <a:gd name="connsiteY7" fmla="*/ 690562 h 831320"/>
                <a:gd name="connsiteX8" fmla="*/ 94192 w 756180"/>
                <a:gd name="connsiteY8" fmla="*/ 804862 h 831320"/>
                <a:gd name="connsiteX9" fmla="*/ 202142 w 756180"/>
                <a:gd name="connsiteY9" fmla="*/ 827087 h 831320"/>
                <a:gd name="connsiteX10" fmla="*/ 354542 w 756180"/>
                <a:gd name="connsiteY10" fmla="*/ 779462 h 831320"/>
                <a:gd name="connsiteX11" fmla="*/ 497417 w 756180"/>
                <a:gd name="connsiteY11" fmla="*/ 725487 h 831320"/>
                <a:gd name="connsiteX12" fmla="*/ 554567 w 756180"/>
                <a:gd name="connsiteY12" fmla="*/ 725487 h 831320"/>
                <a:gd name="connsiteX13" fmla="*/ 611717 w 756180"/>
                <a:gd name="connsiteY13" fmla="*/ 696912 h 831320"/>
                <a:gd name="connsiteX14" fmla="*/ 627592 w 756180"/>
                <a:gd name="connsiteY14" fmla="*/ 608012 h 831320"/>
                <a:gd name="connsiteX15" fmla="*/ 637117 w 756180"/>
                <a:gd name="connsiteY15" fmla="*/ 500062 h 831320"/>
                <a:gd name="connsiteX16" fmla="*/ 681567 w 756180"/>
                <a:gd name="connsiteY16" fmla="*/ 404812 h 831320"/>
                <a:gd name="connsiteX17" fmla="*/ 745067 w 756180"/>
                <a:gd name="connsiteY17" fmla="*/ 325437 h 831320"/>
                <a:gd name="connsiteX18" fmla="*/ 748242 w 756180"/>
                <a:gd name="connsiteY18" fmla="*/ 211137 h 831320"/>
                <a:gd name="connsiteX19" fmla="*/ 716492 w 756180"/>
                <a:gd name="connsiteY19" fmla="*/ 106362 h 831320"/>
                <a:gd name="connsiteX20" fmla="*/ 659342 w 756180"/>
                <a:gd name="connsiteY20" fmla="*/ 61912 h 831320"/>
                <a:gd name="connsiteX21" fmla="*/ 557742 w 756180"/>
                <a:gd name="connsiteY21" fmla="*/ 26987 h 83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6180" h="831320">
                  <a:moveTo>
                    <a:pt x="557742" y="26987"/>
                  </a:moveTo>
                  <a:cubicBezTo>
                    <a:pt x="519642" y="16933"/>
                    <a:pt x="477309" y="3175"/>
                    <a:pt x="430742" y="1587"/>
                  </a:cubicBezTo>
                  <a:cubicBezTo>
                    <a:pt x="384175" y="0"/>
                    <a:pt x="322263" y="3175"/>
                    <a:pt x="278342" y="17462"/>
                  </a:cubicBezTo>
                  <a:cubicBezTo>
                    <a:pt x="234421" y="31749"/>
                    <a:pt x="196321" y="55033"/>
                    <a:pt x="167217" y="87312"/>
                  </a:cubicBezTo>
                  <a:cubicBezTo>
                    <a:pt x="138113" y="119591"/>
                    <a:pt x="129117" y="159279"/>
                    <a:pt x="103717" y="211137"/>
                  </a:cubicBezTo>
                  <a:cubicBezTo>
                    <a:pt x="78317" y="262995"/>
                    <a:pt x="29634" y="338666"/>
                    <a:pt x="14817" y="398462"/>
                  </a:cubicBezTo>
                  <a:cubicBezTo>
                    <a:pt x="0" y="458258"/>
                    <a:pt x="10584" y="521229"/>
                    <a:pt x="14817" y="569912"/>
                  </a:cubicBezTo>
                  <a:cubicBezTo>
                    <a:pt x="19050" y="618595"/>
                    <a:pt x="26988" y="651404"/>
                    <a:pt x="40217" y="690562"/>
                  </a:cubicBezTo>
                  <a:cubicBezTo>
                    <a:pt x="53446" y="729720"/>
                    <a:pt x="67205" y="782108"/>
                    <a:pt x="94192" y="804862"/>
                  </a:cubicBezTo>
                  <a:cubicBezTo>
                    <a:pt x="121180" y="827616"/>
                    <a:pt x="158750" y="831320"/>
                    <a:pt x="202142" y="827087"/>
                  </a:cubicBezTo>
                  <a:cubicBezTo>
                    <a:pt x="245534" y="822854"/>
                    <a:pt x="305330" y="796395"/>
                    <a:pt x="354542" y="779462"/>
                  </a:cubicBezTo>
                  <a:cubicBezTo>
                    <a:pt x="403754" y="762529"/>
                    <a:pt x="464080" y="734483"/>
                    <a:pt x="497417" y="725487"/>
                  </a:cubicBezTo>
                  <a:cubicBezTo>
                    <a:pt x="530754" y="716491"/>
                    <a:pt x="535517" y="730249"/>
                    <a:pt x="554567" y="725487"/>
                  </a:cubicBezTo>
                  <a:cubicBezTo>
                    <a:pt x="573617" y="720725"/>
                    <a:pt x="599546" y="716491"/>
                    <a:pt x="611717" y="696912"/>
                  </a:cubicBezTo>
                  <a:cubicBezTo>
                    <a:pt x="623888" y="677333"/>
                    <a:pt x="623359" y="640820"/>
                    <a:pt x="627592" y="608012"/>
                  </a:cubicBezTo>
                  <a:cubicBezTo>
                    <a:pt x="631825" y="575204"/>
                    <a:pt x="628121" y="533929"/>
                    <a:pt x="637117" y="500062"/>
                  </a:cubicBezTo>
                  <a:cubicBezTo>
                    <a:pt x="646113" y="466195"/>
                    <a:pt x="663575" y="433916"/>
                    <a:pt x="681567" y="404812"/>
                  </a:cubicBezTo>
                  <a:cubicBezTo>
                    <a:pt x="699559" y="375708"/>
                    <a:pt x="733955" y="357716"/>
                    <a:pt x="745067" y="325437"/>
                  </a:cubicBezTo>
                  <a:cubicBezTo>
                    <a:pt x="756180" y="293158"/>
                    <a:pt x="753005" y="247650"/>
                    <a:pt x="748242" y="211137"/>
                  </a:cubicBezTo>
                  <a:cubicBezTo>
                    <a:pt x="743480" y="174625"/>
                    <a:pt x="731309" y="131233"/>
                    <a:pt x="716492" y="106362"/>
                  </a:cubicBezTo>
                  <a:cubicBezTo>
                    <a:pt x="701675" y="81491"/>
                    <a:pt x="691621" y="76200"/>
                    <a:pt x="659342" y="61912"/>
                  </a:cubicBezTo>
                  <a:cubicBezTo>
                    <a:pt x="627063" y="47625"/>
                    <a:pt x="595842" y="37041"/>
                    <a:pt x="557742" y="26987"/>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32" name="Straight Arrow Connector 31"/>
          <p:cNvCxnSpPr/>
          <p:nvPr/>
        </p:nvCxnSpPr>
        <p:spPr>
          <a:xfrm>
            <a:off x="4024854" y="4633383"/>
            <a:ext cx="618120" cy="36195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772373" y="4566267"/>
            <a:ext cx="618120" cy="36195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6200000" flipV="1">
            <a:off x="5317834" y="4725749"/>
            <a:ext cx="785812" cy="60108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rot="5400000">
            <a:off x="7885604" y="4602824"/>
            <a:ext cx="786604" cy="1588"/>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0" y="5715000"/>
            <a:ext cx="1524000" cy="646331"/>
          </a:xfrm>
          <a:prstGeom prst="rect">
            <a:avLst/>
          </a:prstGeom>
          <a:noFill/>
        </p:spPr>
        <p:txBody>
          <a:bodyPr wrap="square" rtlCol="0">
            <a:spAutoFit/>
          </a:bodyPr>
          <a:lstStyle/>
          <a:p>
            <a:r>
              <a:rPr lang="en-US" dirty="0" smtClean="0"/>
              <a:t>Transverse tarsal joint</a:t>
            </a:r>
            <a:endParaRPr lang="en-US" dirty="0"/>
          </a:p>
        </p:txBody>
      </p:sp>
      <p:cxnSp>
        <p:nvCxnSpPr>
          <p:cNvPr id="53" name="Straight Arrow Connector 52"/>
          <p:cNvCxnSpPr>
            <a:endCxn id="6" idx="3"/>
          </p:cNvCxnSpPr>
          <p:nvPr/>
        </p:nvCxnSpPr>
        <p:spPr>
          <a:xfrm rot="5400000" flipH="1" flipV="1">
            <a:off x="862279" y="4947974"/>
            <a:ext cx="1094845" cy="533398"/>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7" idx="2"/>
          </p:cNvCxnSpPr>
          <p:nvPr/>
        </p:nvCxnSpPr>
        <p:spPr>
          <a:xfrm flipV="1">
            <a:off x="1143000" y="4953000"/>
            <a:ext cx="1117600" cy="809095"/>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accel="50000" decel="5000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1+#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accel="50000" decel="5000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up)">
                                      <p:cBhvr>
                                        <p:cTn id="29" dur="1000"/>
                                        <p:tgtEl>
                                          <p:spTgt spid="50"/>
                                        </p:tgtEl>
                                      </p:cBhvr>
                                    </p:animEffect>
                                  </p:childTnLst>
                                </p:cTn>
                              </p:par>
                              <p:par>
                                <p:cTn id="30" presetID="22" presetClass="entr" presetSubtype="4"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down)">
                                      <p:cBhvr>
                                        <p:cTn id="32"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8" grpId="0" animBg="1"/>
      <p:bldP spid="29" grpId="0" animBg="1"/>
    </p:bld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6.14_A(2).jpg"/>
          <p:cNvPicPr>
            <a:picLocks noChangeAspect="1"/>
          </p:cNvPicPr>
          <p:nvPr/>
        </p:nvPicPr>
        <p:blipFill>
          <a:blip r:embed="rId2"/>
          <a:srcRect t="25556" r="8889" b="31111"/>
          <a:stretch>
            <a:fillRect/>
          </a:stretch>
        </p:blipFill>
        <p:spPr>
          <a:xfrm>
            <a:off x="4497754" y="4648199"/>
            <a:ext cx="4646245" cy="2209799"/>
          </a:xfrm>
          <a:prstGeom prst="rect">
            <a:avLst/>
          </a:prstGeom>
        </p:spPr>
      </p:pic>
      <p:sp>
        <p:nvSpPr>
          <p:cNvPr id="4"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Ligaments of the Foot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6" name="TextBox 5"/>
          <p:cNvSpPr txBox="1"/>
          <p:nvPr/>
        </p:nvSpPr>
        <p:spPr>
          <a:xfrm>
            <a:off x="1859984" y="982682"/>
            <a:ext cx="6674416" cy="4247317"/>
          </a:xfrm>
          <a:prstGeom prst="rect">
            <a:avLst/>
          </a:prstGeom>
          <a:noFill/>
        </p:spPr>
        <p:txBody>
          <a:bodyPr wrap="square" rtlCol="0">
            <a:spAutoFit/>
          </a:bodyPr>
          <a:lstStyle/>
          <a:p>
            <a:r>
              <a:rPr lang="en-US" dirty="0" smtClean="0"/>
              <a:t>The bones of the foot are connected by many ligaments, the major ones consisting of the </a:t>
            </a:r>
            <a:r>
              <a:rPr lang="en-US" b="1" dirty="0" smtClean="0">
                <a:solidFill>
                  <a:srgbClr val="C8CD00"/>
                </a:solidFill>
              </a:rPr>
              <a:t>Plantar </a:t>
            </a:r>
            <a:r>
              <a:rPr lang="en-US" b="1" dirty="0" err="1" smtClean="0">
                <a:solidFill>
                  <a:srgbClr val="C8CD00"/>
                </a:solidFill>
              </a:rPr>
              <a:t>calcaneonavicular</a:t>
            </a:r>
            <a:r>
              <a:rPr lang="en-US" b="1" dirty="0" smtClean="0">
                <a:solidFill>
                  <a:srgbClr val="C8CD00"/>
                </a:solidFill>
              </a:rPr>
              <a:t> ligament</a:t>
            </a:r>
            <a:r>
              <a:rPr lang="en-US" b="1" dirty="0" smtClean="0"/>
              <a:t> </a:t>
            </a:r>
            <a:r>
              <a:rPr lang="en-US" dirty="0" smtClean="0"/>
              <a:t>(spring ligament), </a:t>
            </a:r>
            <a:r>
              <a:rPr lang="en-US" b="1" dirty="0" smtClean="0">
                <a:solidFill>
                  <a:schemeClr val="accent2">
                    <a:lumMod val="75000"/>
                  </a:schemeClr>
                </a:solidFill>
              </a:rPr>
              <a:t>long plantar ligament</a:t>
            </a:r>
            <a:r>
              <a:rPr lang="en-US" dirty="0" smtClean="0">
                <a:solidFill>
                  <a:schemeClr val="accent2">
                    <a:lumMod val="75000"/>
                  </a:schemeClr>
                </a:solidFill>
              </a:rPr>
              <a:t> </a:t>
            </a:r>
            <a:r>
              <a:rPr lang="en-US" dirty="0" smtClean="0"/>
              <a:t>and the </a:t>
            </a:r>
            <a:r>
              <a:rPr lang="en-US" b="1" dirty="0" smtClean="0">
                <a:solidFill>
                  <a:schemeClr val="accent3">
                    <a:lumMod val="75000"/>
                  </a:schemeClr>
                </a:solidFill>
              </a:rPr>
              <a:t>plantar </a:t>
            </a:r>
            <a:r>
              <a:rPr lang="en-US" b="1" dirty="0" err="1" smtClean="0">
                <a:solidFill>
                  <a:schemeClr val="accent3">
                    <a:lumMod val="75000"/>
                  </a:schemeClr>
                </a:solidFill>
              </a:rPr>
              <a:t>aponeurosis</a:t>
            </a:r>
            <a:r>
              <a:rPr lang="en-US" b="1" dirty="0" smtClean="0"/>
              <a:t>.  </a:t>
            </a:r>
          </a:p>
          <a:p>
            <a:endParaRPr lang="en-US" b="1" dirty="0" smtClean="0"/>
          </a:p>
          <a:p>
            <a:r>
              <a:rPr lang="en-US" dirty="0" smtClean="0"/>
              <a:t>The </a:t>
            </a:r>
            <a:r>
              <a:rPr lang="en-US" b="1" dirty="0" smtClean="0"/>
              <a:t>plantar </a:t>
            </a:r>
            <a:r>
              <a:rPr lang="en-US" b="1" dirty="0" err="1" smtClean="0"/>
              <a:t>calcaneonavicular</a:t>
            </a:r>
            <a:r>
              <a:rPr lang="en-US" b="1" dirty="0" smtClean="0"/>
              <a:t> ligament </a:t>
            </a:r>
            <a:r>
              <a:rPr lang="en-US" dirty="0" smtClean="0"/>
              <a:t>extends from the talus to the </a:t>
            </a:r>
            <a:r>
              <a:rPr lang="en-US" dirty="0" err="1" smtClean="0"/>
              <a:t>navicular</a:t>
            </a:r>
            <a:r>
              <a:rPr lang="en-US" dirty="0" smtClean="0"/>
              <a:t> and helps with the transfer of weight from the talus while walking, giving support and helping to maintain the arch.  A lax ligament would be evident in a collapsing arch or the extreme, known as “flatfoot” (lacking an arch).</a:t>
            </a:r>
          </a:p>
          <a:p>
            <a:endParaRPr lang="en-US" dirty="0" smtClean="0"/>
          </a:p>
          <a:p>
            <a:r>
              <a:rPr lang="en-US" dirty="0" smtClean="0"/>
              <a:t>The </a:t>
            </a:r>
            <a:r>
              <a:rPr lang="en-US" b="1" dirty="0" smtClean="0"/>
              <a:t>long plantar ligament </a:t>
            </a:r>
            <a:r>
              <a:rPr lang="en-US" dirty="0" smtClean="0"/>
              <a:t>runs from the </a:t>
            </a:r>
            <a:r>
              <a:rPr lang="en-US" dirty="0" err="1" smtClean="0"/>
              <a:t>calcaneous</a:t>
            </a:r>
            <a:r>
              <a:rPr lang="en-US" dirty="0" smtClean="0"/>
              <a:t> to the </a:t>
            </a:r>
            <a:r>
              <a:rPr lang="en-US" dirty="0" err="1" smtClean="0"/>
              <a:t>cuboid</a:t>
            </a:r>
            <a:r>
              <a:rPr lang="en-US" dirty="0" smtClean="0"/>
              <a:t> and metatarsals 3, 4 and 5, creating a tunnel where the </a:t>
            </a:r>
            <a:r>
              <a:rPr lang="en-US" dirty="0" err="1" smtClean="0"/>
              <a:t>fibularis</a:t>
            </a:r>
            <a:r>
              <a:rPr lang="en-US" dirty="0" smtClean="0"/>
              <a:t> </a:t>
            </a:r>
            <a:r>
              <a:rPr lang="en-US" dirty="0" err="1" smtClean="0"/>
              <a:t>longus</a:t>
            </a:r>
            <a:r>
              <a:rPr lang="en-US" dirty="0" smtClean="0"/>
              <a:t> tendon passes through. </a:t>
            </a:r>
          </a:p>
          <a:p>
            <a:r>
              <a:rPr lang="en-US" dirty="0" smtClean="0"/>
              <a:t>  </a:t>
            </a:r>
          </a:p>
        </p:txBody>
      </p:sp>
      <p:pic>
        <p:nvPicPr>
          <p:cNvPr id="7" name="Picture 6" descr="Picture 27.png"/>
          <p:cNvPicPr>
            <a:picLocks noChangeAspect="1"/>
          </p:cNvPicPr>
          <p:nvPr/>
        </p:nvPicPr>
        <p:blipFill>
          <a:blip r:embed="rId3"/>
          <a:stretch>
            <a:fillRect/>
          </a:stretch>
        </p:blipFill>
        <p:spPr>
          <a:xfrm>
            <a:off x="162551" y="76200"/>
            <a:ext cx="1666249" cy="2667000"/>
          </a:xfrm>
          <a:prstGeom prst="rect">
            <a:avLst/>
          </a:prstGeom>
        </p:spPr>
      </p:pic>
      <p:sp>
        <p:nvSpPr>
          <p:cNvPr id="9" name="Rectangle 8"/>
          <p:cNvSpPr/>
          <p:nvPr/>
        </p:nvSpPr>
        <p:spPr>
          <a:xfrm>
            <a:off x="1828800" y="4798873"/>
            <a:ext cx="4572000" cy="1754327"/>
          </a:xfrm>
          <a:prstGeom prst="rect">
            <a:avLst/>
          </a:prstGeom>
        </p:spPr>
        <p:txBody>
          <a:bodyPr wrap="square">
            <a:spAutoFit/>
          </a:bodyPr>
          <a:lstStyle/>
          <a:p>
            <a:endParaRPr lang="en-US" dirty="0" smtClean="0"/>
          </a:p>
          <a:p>
            <a:r>
              <a:rPr lang="en-US" dirty="0" smtClean="0"/>
              <a:t>The </a:t>
            </a:r>
            <a:r>
              <a:rPr lang="en-US" b="1" dirty="0" smtClean="0"/>
              <a:t>plantar </a:t>
            </a:r>
            <a:r>
              <a:rPr lang="en-US" b="1" dirty="0" err="1" smtClean="0"/>
              <a:t>aponeurosis</a:t>
            </a:r>
            <a:r>
              <a:rPr lang="en-US" b="1" dirty="0" smtClean="0"/>
              <a:t> ligament </a:t>
            </a:r>
            <a:r>
              <a:rPr lang="en-US" dirty="0" smtClean="0"/>
              <a:t>runs from the </a:t>
            </a:r>
            <a:r>
              <a:rPr lang="en-US" dirty="0" err="1" smtClean="0"/>
              <a:t>calcaneous</a:t>
            </a:r>
            <a:r>
              <a:rPr lang="en-US" dirty="0" smtClean="0"/>
              <a:t>, alongside the flexor </a:t>
            </a:r>
            <a:r>
              <a:rPr lang="en-US" dirty="0" err="1" smtClean="0"/>
              <a:t>digitorum</a:t>
            </a:r>
            <a:r>
              <a:rPr lang="en-US" dirty="0" smtClean="0"/>
              <a:t> </a:t>
            </a:r>
            <a:r>
              <a:rPr lang="en-US" dirty="0" err="1" smtClean="0"/>
              <a:t>brevis</a:t>
            </a:r>
            <a:r>
              <a:rPr lang="en-US" dirty="0" smtClean="0"/>
              <a:t> muscle, and attaches to the phalanges.  Its sole purpose is to maintain the arch of the foot</a:t>
            </a:r>
            <a:endParaRPr lang="en-US" dirty="0"/>
          </a:p>
        </p:txBody>
      </p:sp>
      <p:sp>
        <p:nvSpPr>
          <p:cNvPr id="11" name="Freeform 10"/>
          <p:cNvSpPr/>
          <p:nvPr/>
        </p:nvSpPr>
        <p:spPr>
          <a:xfrm>
            <a:off x="1102254" y="1162579"/>
            <a:ext cx="618596" cy="756708"/>
          </a:xfrm>
          <a:custGeom>
            <a:avLst/>
            <a:gdLst>
              <a:gd name="connsiteX0" fmla="*/ 123296 w 618596"/>
              <a:gd name="connsiteY0" fmla="*/ 40746 h 756708"/>
              <a:gd name="connsiteX1" fmla="*/ 101071 w 618596"/>
              <a:gd name="connsiteY1" fmla="*/ 139171 h 756708"/>
              <a:gd name="connsiteX2" fmla="*/ 43921 w 618596"/>
              <a:gd name="connsiteY2" fmla="*/ 250296 h 756708"/>
              <a:gd name="connsiteX3" fmla="*/ 2646 w 618596"/>
              <a:gd name="connsiteY3" fmla="*/ 278871 h 756708"/>
              <a:gd name="connsiteX4" fmla="*/ 28046 w 618596"/>
              <a:gd name="connsiteY4" fmla="*/ 320146 h 756708"/>
              <a:gd name="connsiteX5" fmla="*/ 94721 w 618596"/>
              <a:gd name="connsiteY5" fmla="*/ 374121 h 756708"/>
              <a:gd name="connsiteX6" fmla="*/ 177271 w 618596"/>
              <a:gd name="connsiteY6" fmla="*/ 380471 h 756708"/>
              <a:gd name="connsiteX7" fmla="*/ 266171 w 618596"/>
              <a:gd name="connsiteY7" fmla="*/ 428096 h 756708"/>
              <a:gd name="connsiteX8" fmla="*/ 336021 w 618596"/>
              <a:gd name="connsiteY8" fmla="*/ 542396 h 756708"/>
              <a:gd name="connsiteX9" fmla="*/ 339196 w 618596"/>
              <a:gd name="connsiteY9" fmla="*/ 631296 h 756708"/>
              <a:gd name="connsiteX10" fmla="*/ 301096 w 618596"/>
              <a:gd name="connsiteY10" fmla="*/ 723371 h 756708"/>
              <a:gd name="connsiteX11" fmla="*/ 345546 w 618596"/>
              <a:gd name="connsiteY11" fmla="*/ 751946 h 756708"/>
              <a:gd name="connsiteX12" fmla="*/ 443971 w 618596"/>
              <a:gd name="connsiteY12" fmla="*/ 694796 h 756708"/>
              <a:gd name="connsiteX13" fmla="*/ 472546 w 618596"/>
              <a:gd name="connsiteY13" fmla="*/ 631296 h 756708"/>
              <a:gd name="connsiteX14" fmla="*/ 478896 w 618596"/>
              <a:gd name="connsiteY14" fmla="*/ 561446 h 756708"/>
              <a:gd name="connsiteX15" fmla="*/ 513821 w 618596"/>
              <a:gd name="connsiteY15" fmla="*/ 386821 h 756708"/>
              <a:gd name="connsiteX16" fmla="*/ 583671 w 618596"/>
              <a:gd name="connsiteY16" fmla="*/ 212196 h 756708"/>
              <a:gd name="connsiteX17" fmla="*/ 609071 w 618596"/>
              <a:gd name="connsiteY17" fmla="*/ 94721 h 756708"/>
              <a:gd name="connsiteX18" fmla="*/ 526521 w 618596"/>
              <a:gd name="connsiteY18" fmla="*/ 82021 h 756708"/>
              <a:gd name="connsiteX19" fmla="*/ 488421 w 618596"/>
              <a:gd name="connsiteY19" fmla="*/ 47096 h 756708"/>
              <a:gd name="connsiteX20" fmla="*/ 443971 w 618596"/>
              <a:gd name="connsiteY20" fmla="*/ 5821 h 756708"/>
              <a:gd name="connsiteX21" fmla="*/ 332846 w 618596"/>
              <a:gd name="connsiteY21" fmla="*/ 12171 h 756708"/>
              <a:gd name="connsiteX22" fmla="*/ 247121 w 618596"/>
              <a:gd name="connsiteY22" fmla="*/ 5821 h 756708"/>
              <a:gd name="connsiteX23" fmla="*/ 196321 w 618596"/>
              <a:gd name="connsiteY23" fmla="*/ 24871 h 756708"/>
              <a:gd name="connsiteX24" fmla="*/ 123296 w 618596"/>
              <a:gd name="connsiteY24" fmla="*/ 40746 h 75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8596" h="756708">
                <a:moveTo>
                  <a:pt x="123296" y="40746"/>
                </a:moveTo>
                <a:cubicBezTo>
                  <a:pt x="107421" y="59796"/>
                  <a:pt x="114300" y="104246"/>
                  <a:pt x="101071" y="139171"/>
                </a:cubicBezTo>
                <a:cubicBezTo>
                  <a:pt x="87842" y="174096"/>
                  <a:pt x="60325" y="227013"/>
                  <a:pt x="43921" y="250296"/>
                </a:cubicBezTo>
                <a:cubicBezTo>
                  <a:pt x="27517" y="273579"/>
                  <a:pt x="5292" y="267229"/>
                  <a:pt x="2646" y="278871"/>
                </a:cubicBezTo>
                <a:cubicBezTo>
                  <a:pt x="0" y="290513"/>
                  <a:pt x="12700" y="304271"/>
                  <a:pt x="28046" y="320146"/>
                </a:cubicBezTo>
                <a:cubicBezTo>
                  <a:pt x="43392" y="336021"/>
                  <a:pt x="69850" y="364067"/>
                  <a:pt x="94721" y="374121"/>
                </a:cubicBezTo>
                <a:cubicBezTo>
                  <a:pt x="119592" y="384175"/>
                  <a:pt x="148696" y="371475"/>
                  <a:pt x="177271" y="380471"/>
                </a:cubicBezTo>
                <a:cubicBezTo>
                  <a:pt x="205846" y="389467"/>
                  <a:pt x="239713" y="401108"/>
                  <a:pt x="266171" y="428096"/>
                </a:cubicBezTo>
                <a:cubicBezTo>
                  <a:pt x="292629" y="455084"/>
                  <a:pt x="323850" y="508529"/>
                  <a:pt x="336021" y="542396"/>
                </a:cubicBezTo>
                <a:cubicBezTo>
                  <a:pt x="348192" y="576263"/>
                  <a:pt x="345017" y="601133"/>
                  <a:pt x="339196" y="631296"/>
                </a:cubicBezTo>
                <a:cubicBezTo>
                  <a:pt x="333375" y="661459"/>
                  <a:pt x="300038" y="703263"/>
                  <a:pt x="301096" y="723371"/>
                </a:cubicBezTo>
                <a:cubicBezTo>
                  <a:pt x="302154" y="743479"/>
                  <a:pt x="321734" y="756708"/>
                  <a:pt x="345546" y="751946"/>
                </a:cubicBezTo>
                <a:cubicBezTo>
                  <a:pt x="369358" y="747184"/>
                  <a:pt x="422804" y="714904"/>
                  <a:pt x="443971" y="694796"/>
                </a:cubicBezTo>
                <a:cubicBezTo>
                  <a:pt x="465138" y="674688"/>
                  <a:pt x="466725" y="653521"/>
                  <a:pt x="472546" y="631296"/>
                </a:cubicBezTo>
                <a:cubicBezTo>
                  <a:pt x="478367" y="609071"/>
                  <a:pt x="472017" y="602192"/>
                  <a:pt x="478896" y="561446"/>
                </a:cubicBezTo>
                <a:cubicBezTo>
                  <a:pt x="485775" y="520700"/>
                  <a:pt x="496359" y="445029"/>
                  <a:pt x="513821" y="386821"/>
                </a:cubicBezTo>
                <a:cubicBezTo>
                  <a:pt x="531283" y="328613"/>
                  <a:pt x="567796" y="260879"/>
                  <a:pt x="583671" y="212196"/>
                </a:cubicBezTo>
                <a:cubicBezTo>
                  <a:pt x="599546" y="163513"/>
                  <a:pt x="618596" y="116417"/>
                  <a:pt x="609071" y="94721"/>
                </a:cubicBezTo>
                <a:cubicBezTo>
                  <a:pt x="599546" y="73025"/>
                  <a:pt x="546629" y="89958"/>
                  <a:pt x="526521" y="82021"/>
                </a:cubicBezTo>
                <a:cubicBezTo>
                  <a:pt x="506413" y="74084"/>
                  <a:pt x="488421" y="47096"/>
                  <a:pt x="488421" y="47096"/>
                </a:cubicBezTo>
                <a:cubicBezTo>
                  <a:pt x="474663" y="34396"/>
                  <a:pt x="469900" y="11642"/>
                  <a:pt x="443971" y="5821"/>
                </a:cubicBezTo>
                <a:cubicBezTo>
                  <a:pt x="418042" y="0"/>
                  <a:pt x="365654" y="12171"/>
                  <a:pt x="332846" y="12171"/>
                </a:cubicBezTo>
                <a:cubicBezTo>
                  <a:pt x="300038" y="12171"/>
                  <a:pt x="269875" y="3704"/>
                  <a:pt x="247121" y="5821"/>
                </a:cubicBezTo>
                <a:cubicBezTo>
                  <a:pt x="224367" y="7938"/>
                  <a:pt x="213783" y="23813"/>
                  <a:pt x="196321" y="24871"/>
                </a:cubicBezTo>
                <a:cubicBezTo>
                  <a:pt x="178859" y="25929"/>
                  <a:pt x="139171" y="21696"/>
                  <a:pt x="123296" y="40746"/>
                </a:cubicBezTo>
                <a:close/>
              </a:path>
            </a:pathLst>
          </a:custGeom>
          <a:solidFill>
            <a:srgbClr val="FFFF00">
              <a:alpha val="30000"/>
            </a:srgbClr>
          </a:solidFill>
          <a:ln w="25400">
            <a:no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7536392" y="5921375"/>
            <a:ext cx="554037" cy="234950"/>
          </a:xfrm>
          <a:custGeom>
            <a:avLst/>
            <a:gdLst>
              <a:gd name="connsiteX0" fmla="*/ 182033 w 554037"/>
              <a:gd name="connsiteY0" fmla="*/ 6350 h 234950"/>
              <a:gd name="connsiteX1" fmla="*/ 277283 w 554037"/>
              <a:gd name="connsiteY1" fmla="*/ 31750 h 234950"/>
              <a:gd name="connsiteX2" fmla="*/ 477308 w 554037"/>
              <a:gd name="connsiteY2" fmla="*/ 57150 h 234950"/>
              <a:gd name="connsiteX3" fmla="*/ 553508 w 554037"/>
              <a:gd name="connsiteY3" fmla="*/ 53975 h 234950"/>
              <a:gd name="connsiteX4" fmla="*/ 480483 w 554037"/>
              <a:gd name="connsiteY4" fmla="*/ 111125 h 234950"/>
              <a:gd name="connsiteX5" fmla="*/ 375708 w 554037"/>
              <a:gd name="connsiteY5" fmla="*/ 206375 h 234950"/>
              <a:gd name="connsiteX6" fmla="*/ 296333 w 554037"/>
              <a:gd name="connsiteY6" fmla="*/ 209550 h 234950"/>
              <a:gd name="connsiteX7" fmla="*/ 150283 w 554037"/>
              <a:gd name="connsiteY7" fmla="*/ 225425 h 234950"/>
              <a:gd name="connsiteX8" fmla="*/ 10583 w 554037"/>
              <a:gd name="connsiteY8" fmla="*/ 225425 h 234950"/>
              <a:gd name="connsiteX9" fmla="*/ 86783 w 554037"/>
              <a:gd name="connsiteY9" fmla="*/ 168275 h 234950"/>
              <a:gd name="connsiteX10" fmla="*/ 140758 w 554037"/>
              <a:gd name="connsiteY10" fmla="*/ 69850 h 234950"/>
              <a:gd name="connsiteX11" fmla="*/ 182033 w 554037"/>
              <a:gd name="connsiteY11" fmla="*/ 6350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037" h="234950">
                <a:moveTo>
                  <a:pt x="182033" y="6350"/>
                </a:moveTo>
                <a:cubicBezTo>
                  <a:pt x="204787" y="0"/>
                  <a:pt x="228070" y="23283"/>
                  <a:pt x="277283" y="31750"/>
                </a:cubicBezTo>
                <a:cubicBezTo>
                  <a:pt x="326496" y="40217"/>
                  <a:pt x="431271" y="53446"/>
                  <a:pt x="477308" y="57150"/>
                </a:cubicBezTo>
                <a:cubicBezTo>
                  <a:pt x="523345" y="60854"/>
                  <a:pt x="552979" y="44979"/>
                  <a:pt x="553508" y="53975"/>
                </a:cubicBezTo>
                <a:cubicBezTo>
                  <a:pt x="554037" y="62971"/>
                  <a:pt x="510116" y="85725"/>
                  <a:pt x="480483" y="111125"/>
                </a:cubicBezTo>
                <a:cubicBezTo>
                  <a:pt x="450850" y="136525"/>
                  <a:pt x="406400" y="189971"/>
                  <a:pt x="375708" y="206375"/>
                </a:cubicBezTo>
                <a:cubicBezTo>
                  <a:pt x="345016" y="222779"/>
                  <a:pt x="333904" y="206375"/>
                  <a:pt x="296333" y="209550"/>
                </a:cubicBezTo>
                <a:cubicBezTo>
                  <a:pt x="258762" y="212725"/>
                  <a:pt x="197908" y="222779"/>
                  <a:pt x="150283" y="225425"/>
                </a:cubicBezTo>
                <a:cubicBezTo>
                  <a:pt x="102658" y="228071"/>
                  <a:pt x="21166" y="234950"/>
                  <a:pt x="10583" y="225425"/>
                </a:cubicBezTo>
                <a:cubicBezTo>
                  <a:pt x="0" y="215900"/>
                  <a:pt x="65087" y="194204"/>
                  <a:pt x="86783" y="168275"/>
                </a:cubicBezTo>
                <a:cubicBezTo>
                  <a:pt x="108479" y="142346"/>
                  <a:pt x="123825" y="97367"/>
                  <a:pt x="140758" y="69850"/>
                </a:cubicBezTo>
                <a:cubicBezTo>
                  <a:pt x="157691" y="42333"/>
                  <a:pt x="159279" y="12700"/>
                  <a:pt x="182033" y="6350"/>
                </a:cubicBezTo>
                <a:close/>
              </a:path>
            </a:pathLst>
          </a:custGeom>
          <a:solidFill>
            <a:srgbClr val="FFFF00">
              <a:alpha val="30000"/>
            </a:srgbClr>
          </a:solidFill>
          <a:ln w="25400">
            <a:no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508096" y="6503458"/>
            <a:ext cx="3244321" cy="279930"/>
          </a:xfrm>
          <a:custGeom>
            <a:avLst/>
            <a:gdLst>
              <a:gd name="connsiteX0" fmla="*/ 3219979 w 3244321"/>
              <a:gd name="connsiteY0" fmla="*/ 259292 h 279930"/>
              <a:gd name="connsiteX1" fmla="*/ 3175529 w 3244321"/>
              <a:gd name="connsiteY1" fmla="*/ 205317 h 279930"/>
              <a:gd name="connsiteX2" fmla="*/ 3115204 w 3244321"/>
              <a:gd name="connsiteY2" fmla="*/ 148167 h 279930"/>
              <a:gd name="connsiteX3" fmla="*/ 3061229 w 3244321"/>
              <a:gd name="connsiteY3" fmla="*/ 138642 h 279930"/>
              <a:gd name="connsiteX4" fmla="*/ 3004079 w 3244321"/>
              <a:gd name="connsiteY4" fmla="*/ 151342 h 279930"/>
              <a:gd name="connsiteX5" fmla="*/ 2994554 w 3244321"/>
              <a:gd name="connsiteY5" fmla="*/ 144992 h 279930"/>
              <a:gd name="connsiteX6" fmla="*/ 2940579 w 3244321"/>
              <a:gd name="connsiteY6" fmla="*/ 167217 h 279930"/>
              <a:gd name="connsiteX7" fmla="*/ 2775479 w 3244321"/>
              <a:gd name="connsiteY7" fmla="*/ 189442 h 279930"/>
              <a:gd name="connsiteX8" fmla="*/ 2454804 w 3244321"/>
              <a:gd name="connsiteY8" fmla="*/ 192617 h 279930"/>
              <a:gd name="connsiteX9" fmla="*/ 1861079 w 3244321"/>
              <a:gd name="connsiteY9" fmla="*/ 186267 h 279930"/>
              <a:gd name="connsiteX10" fmla="*/ 1518179 w 3244321"/>
              <a:gd name="connsiteY10" fmla="*/ 186267 h 279930"/>
              <a:gd name="connsiteX11" fmla="*/ 1213379 w 3244321"/>
              <a:gd name="connsiteY11" fmla="*/ 179917 h 279930"/>
              <a:gd name="connsiteX12" fmla="*/ 994304 w 3244321"/>
              <a:gd name="connsiteY12" fmla="*/ 176742 h 279930"/>
              <a:gd name="connsiteX13" fmla="*/ 921279 w 3244321"/>
              <a:gd name="connsiteY13" fmla="*/ 144992 h 279930"/>
              <a:gd name="connsiteX14" fmla="*/ 864129 w 3244321"/>
              <a:gd name="connsiteY14" fmla="*/ 167217 h 279930"/>
              <a:gd name="connsiteX15" fmla="*/ 800629 w 3244321"/>
              <a:gd name="connsiteY15" fmla="*/ 198967 h 279930"/>
              <a:gd name="connsiteX16" fmla="*/ 686329 w 3244321"/>
              <a:gd name="connsiteY16" fmla="*/ 179917 h 279930"/>
              <a:gd name="connsiteX17" fmla="*/ 578379 w 3244321"/>
              <a:gd name="connsiteY17" fmla="*/ 125942 h 279930"/>
              <a:gd name="connsiteX18" fmla="*/ 521229 w 3244321"/>
              <a:gd name="connsiteY18" fmla="*/ 75142 h 279930"/>
              <a:gd name="connsiteX19" fmla="*/ 486304 w 3244321"/>
              <a:gd name="connsiteY19" fmla="*/ 5292 h 279930"/>
              <a:gd name="connsiteX20" fmla="*/ 422804 w 3244321"/>
              <a:gd name="connsiteY20" fmla="*/ 43392 h 279930"/>
              <a:gd name="connsiteX21" fmla="*/ 365654 w 3244321"/>
              <a:gd name="connsiteY21" fmla="*/ 56092 h 279930"/>
              <a:gd name="connsiteX22" fmla="*/ 435504 w 3244321"/>
              <a:gd name="connsiteY22" fmla="*/ 94192 h 279930"/>
              <a:gd name="connsiteX23" fmla="*/ 505354 w 3244321"/>
              <a:gd name="connsiteY23" fmla="*/ 144992 h 279930"/>
              <a:gd name="connsiteX24" fmla="*/ 403754 w 3244321"/>
              <a:gd name="connsiteY24" fmla="*/ 129117 h 279930"/>
              <a:gd name="connsiteX25" fmla="*/ 257704 w 3244321"/>
              <a:gd name="connsiteY25" fmla="*/ 91017 h 279930"/>
              <a:gd name="connsiteX26" fmla="*/ 146579 w 3244321"/>
              <a:gd name="connsiteY26" fmla="*/ 43392 h 279930"/>
              <a:gd name="connsiteX27" fmla="*/ 146579 w 3244321"/>
              <a:gd name="connsiteY27" fmla="*/ 91017 h 279930"/>
              <a:gd name="connsiteX28" fmla="*/ 98954 w 3244321"/>
              <a:gd name="connsiteY28" fmla="*/ 141817 h 279930"/>
              <a:gd name="connsiteX29" fmla="*/ 6879 w 3244321"/>
              <a:gd name="connsiteY29" fmla="*/ 135467 h 279930"/>
              <a:gd name="connsiteX30" fmla="*/ 140229 w 3244321"/>
              <a:gd name="connsiteY30" fmla="*/ 179917 h 279930"/>
              <a:gd name="connsiteX31" fmla="*/ 219604 w 3244321"/>
              <a:gd name="connsiteY31" fmla="*/ 179917 h 279930"/>
              <a:gd name="connsiteX32" fmla="*/ 311679 w 3244321"/>
              <a:gd name="connsiteY32" fmla="*/ 214842 h 279930"/>
              <a:gd name="connsiteX33" fmla="*/ 499004 w 3244321"/>
              <a:gd name="connsiteY33" fmla="*/ 237067 h 279930"/>
              <a:gd name="connsiteX34" fmla="*/ 791104 w 3244321"/>
              <a:gd name="connsiteY34" fmla="*/ 256117 h 279930"/>
              <a:gd name="connsiteX35" fmla="*/ 1134004 w 3244321"/>
              <a:gd name="connsiteY35" fmla="*/ 275167 h 279930"/>
              <a:gd name="connsiteX36" fmla="*/ 1521354 w 3244321"/>
              <a:gd name="connsiteY36" fmla="*/ 278342 h 279930"/>
              <a:gd name="connsiteX37" fmla="*/ 2026179 w 3244321"/>
              <a:gd name="connsiteY37" fmla="*/ 265642 h 279930"/>
              <a:gd name="connsiteX38" fmla="*/ 2473854 w 3244321"/>
              <a:gd name="connsiteY38" fmla="*/ 256117 h 279930"/>
              <a:gd name="connsiteX39" fmla="*/ 3029479 w 3244321"/>
              <a:gd name="connsiteY39" fmla="*/ 271992 h 279930"/>
              <a:gd name="connsiteX40" fmla="*/ 3219979 w 3244321"/>
              <a:gd name="connsiteY40" fmla="*/ 259292 h 27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44321" h="279930">
                <a:moveTo>
                  <a:pt x="3219979" y="259292"/>
                </a:moveTo>
                <a:cubicBezTo>
                  <a:pt x="3244321" y="248180"/>
                  <a:pt x="3192992" y="223838"/>
                  <a:pt x="3175529" y="205317"/>
                </a:cubicBezTo>
                <a:cubicBezTo>
                  <a:pt x="3158067" y="186796"/>
                  <a:pt x="3134254" y="159279"/>
                  <a:pt x="3115204" y="148167"/>
                </a:cubicBezTo>
                <a:cubicBezTo>
                  <a:pt x="3096154" y="137055"/>
                  <a:pt x="3079750" y="138113"/>
                  <a:pt x="3061229" y="138642"/>
                </a:cubicBezTo>
                <a:cubicBezTo>
                  <a:pt x="3042708" y="139171"/>
                  <a:pt x="3015191" y="150284"/>
                  <a:pt x="3004079" y="151342"/>
                </a:cubicBezTo>
                <a:cubicBezTo>
                  <a:pt x="2992967" y="152400"/>
                  <a:pt x="3005137" y="142346"/>
                  <a:pt x="2994554" y="144992"/>
                </a:cubicBezTo>
                <a:cubicBezTo>
                  <a:pt x="2983971" y="147638"/>
                  <a:pt x="2977091" y="159809"/>
                  <a:pt x="2940579" y="167217"/>
                </a:cubicBezTo>
                <a:cubicBezTo>
                  <a:pt x="2904067" y="174625"/>
                  <a:pt x="2856441" y="185209"/>
                  <a:pt x="2775479" y="189442"/>
                </a:cubicBezTo>
                <a:cubicBezTo>
                  <a:pt x="2694517" y="193675"/>
                  <a:pt x="2454804" y="192617"/>
                  <a:pt x="2454804" y="192617"/>
                </a:cubicBezTo>
                <a:lnTo>
                  <a:pt x="1861079" y="186267"/>
                </a:lnTo>
                <a:lnTo>
                  <a:pt x="1518179" y="186267"/>
                </a:lnTo>
                <a:cubicBezTo>
                  <a:pt x="1410229" y="185209"/>
                  <a:pt x="1213379" y="179917"/>
                  <a:pt x="1213379" y="179917"/>
                </a:cubicBezTo>
                <a:lnTo>
                  <a:pt x="994304" y="176742"/>
                </a:lnTo>
                <a:cubicBezTo>
                  <a:pt x="945621" y="170921"/>
                  <a:pt x="942975" y="146579"/>
                  <a:pt x="921279" y="144992"/>
                </a:cubicBezTo>
                <a:cubicBezTo>
                  <a:pt x="899583" y="143405"/>
                  <a:pt x="884237" y="158221"/>
                  <a:pt x="864129" y="167217"/>
                </a:cubicBezTo>
                <a:cubicBezTo>
                  <a:pt x="844021" y="176213"/>
                  <a:pt x="830262" y="196850"/>
                  <a:pt x="800629" y="198967"/>
                </a:cubicBezTo>
                <a:cubicBezTo>
                  <a:pt x="770996" y="201084"/>
                  <a:pt x="723370" y="192088"/>
                  <a:pt x="686329" y="179917"/>
                </a:cubicBezTo>
                <a:cubicBezTo>
                  <a:pt x="649288" y="167746"/>
                  <a:pt x="605896" y="143405"/>
                  <a:pt x="578379" y="125942"/>
                </a:cubicBezTo>
                <a:cubicBezTo>
                  <a:pt x="550862" y="108480"/>
                  <a:pt x="536575" y="95250"/>
                  <a:pt x="521229" y="75142"/>
                </a:cubicBezTo>
                <a:cubicBezTo>
                  <a:pt x="505883" y="55034"/>
                  <a:pt x="502708" y="10584"/>
                  <a:pt x="486304" y="5292"/>
                </a:cubicBezTo>
                <a:cubicBezTo>
                  <a:pt x="469900" y="0"/>
                  <a:pt x="442912" y="34925"/>
                  <a:pt x="422804" y="43392"/>
                </a:cubicBezTo>
                <a:cubicBezTo>
                  <a:pt x="402696" y="51859"/>
                  <a:pt x="363537" y="47625"/>
                  <a:pt x="365654" y="56092"/>
                </a:cubicBezTo>
                <a:cubicBezTo>
                  <a:pt x="367771" y="64559"/>
                  <a:pt x="412221" y="79375"/>
                  <a:pt x="435504" y="94192"/>
                </a:cubicBezTo>
                <a:cubicBezTo>
                  <a:pt x="458787" y="109009"/>
                  <a:pt x="510646" y="139171"/>
                  <a:pt x="505354" y="144992"/>
                </a:cubicBezTo>
                <a:cubicBezTo>
                  <a:pt x="500062" y="150813"/>
                  <a:pt x="445029" y="138113"/>
                  <a:pt x="403754" y="129117"/>
                </a:cubicBezTo>
                <a:cubicBezTo>
                  <a:pt x="362479" y="120121"/>
                  <a:pt x="300566" y="105304"/>
                  <a:pt x="257704" y="91017"/>
                </a:cubicBezTo>
                <a:cubicBezTo>
                  <a:pt x="214842" y="76730"/>
                  <a:pt x="165100" y="43392"/>
                  <a:pt x="146579" y="43392"/>
                </a:cubicBezTo>
                <a:cubicBezTo>
                  <a:pt x="128058" y="43392"/>
                  <a:pt x="154517" y="74613"/>
                  <a:pt x="146579" y="91017"/>
                </a:cubicBezTo>
                <a:cubicBezTo>
                  <a:pt x="138642" y="107421"/>
                  <a:pt x="122237" y="134409"/>
                  <a:pt x="98954" y="141817"/>
                </a:cubicBezTo>
                <a:cubicBezTo>
                  <a:pt x="75671" y="149225"/>
                  <a:pt x="0" y="129117"/>
                  <a:pt x="6879" y="135467"/>
                </a:cubicBezTo>
                <a:cubicBezTo>
                  <a:pt x="13758" y="141817"/>
                  <a:pt x="104775" y="172509"/>
                  <a:pt x="140229" y="179917"/>
                </a:cubicBezTo>
                <a:cubicBezTo>
                  <a:pt x="175683" y="187325"/>
                  <a:pt x="191029" y="174096"/>
                  <a:pt x="219604" y="179917"/>
                </a:cubicBezTo>
                <a:cubicBezTo>
                  <a:pt x="248179" y="185738"/>
                  <a:pt x="265112" y="205317"/>
                  <a:pt x="311679" y="214842"/>
                </a:cubicBezTo>
                <a:cubicBezTo>
                  <a:pt x="358246" y="224367"/>
                  <a:pt x="419100" y="230188"/>
                  <a:pt x="499004" y="237067"/>
                </a:cubicBezTo>
                <a:cubicBezTo>
                  <a:pt x="578908" y="243946"/>
                  <a:pt x="791104" y="256117"/>
                  <a:pt x="791104" y="256117"/>
                </a:cubicBezTo>
                <a:cubicBezTo>
                  <a:pt x="896937" y="262467"/>
                  <a:pt x="1012296" y="271463"/>
                  <a:pt x="1134004" y="275167"/>
                </a:cubicBezTo>
                <a:cubicBezTo>
                  <a:pt x="1255712" y="278871"/>
                  <a:pt x="1372658" y="279930"/>
                  <a:pt x="1521354" y="278342"/>
                </a:cubicBezTo>
                <a:cubicBezTo>
                  <a:pt x="1670050" y="276755"/>
                  <a:pt x="2026179" y="265642"/>
                  <a:pt x="2026179" y="265642"/>
                </a:cubicBezTo>
                <a:cubicBezTo>
                  <a:pt x="2184929" y="261938"/>
                  <a:pt x="2306637" y="255059"/>
                  <a:pt x="2473854" y="256117"/>
                </a:cubicBezTo>
                <a:cubicBezTo>
                  <a:pt x="2641071" y="257175"/>
                  <a:pt x="2904596" y="269346"/>
                  <a:pt x="3029479" y="271992"/>
                </a:cubicBezTo>
                <a:cubicBezTo>
                  <a:pt x="3154362" y="274638"/>
                  <a:pt x="3195637" y="270404"/>
                  <a:pt x="3219979" y="259292"/>
                </a:cubicBezTo>
                <a:close/>
              </a:path>
            </a:pathLst>
          </a:custGeom>
          <a:solidFill>
            <a:srgbClr val="00BA00">
              <a:alpha val="30000"/>
            </a:srgbClr>
          </a:solidFill>
          <a:ln w="25400">
            <a:no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7" descr="Picture 28.png"/>
          <p:cNvPicPr>
            <a:picLocks noChangeAspect="1"/>
          </p:cNvPicPr>
          <p:nvPr/>
        </p:nvPicPr>
        <p:blipFill>
          <a:blip r:embed="rId4"/>
          <a:stretch>
            <a:fillRect/>
          </a:stretch>
        </p:blipFill>
        <p:spPr>
          <a:xfrm>
            <a:off x="0" y="2795145"/>
            <a:ext cx="1477857" cy="3681855"/>
          </a:xfrm>
          <a:prstGeom prst="rect">
            <a:avLst/>
          </a:prstGeom>
        </p:spPr>
      </p:pic>
      <p:sp>
        <p:nvSpPr>
          <p:cNvPr id="15" name="Freeform 14"/>
          <p:cNvSpPr/>
          <p:nvPr/>
        </p:nvSpPr>
        <p:spPr>
          <a:xfrm>
            <a:off x="233603" y="3386403"/>
            <a:ext cx="1100573" cy="2782710"/>
          </a:xfrm>
          <a:custGeom>
            <a:avLst/>
            <a:gdLst>
              <a:gd name="connsiteX0" fmla="*/ 64558 w 1191683"/>
              <a:gd name="connsiteY0" fmla="*/ 641350 h 3013075"/>
              <a:gd name="connsiteX1" fmla="*/ 185208 w 1191683"/>
              <a:gd name="connsiteY1" fmla="*/ 869950 h 3013075"/>
              <a:gd name="connsiteX2" fmla="*/ 324908 w 1191683"/>
              <a:gd name="connsiteY2" fmla="*/ 1174750 h 3013075"/>
              <a:gd name="connsiteX3" fmla="*/ 432858 w 1191683"/>
              <a:gd name="connsiteY3" fmla="*/ 1358900 h 3013075"/>
              <a:gd name="connsiteX4" fmla="*/ 540808 w 1191683"/>
              <a:gd name="connsiteY4" fmla="*/ 1682750 h 3013075"/>
              <a:gd name="connsiteX5" fmla="*/ 547158 w 1191683"/>
              <a:gd name="connsiteY5" fmla="*/ 2101850 h 3013075"/>
              <a:gd name="connsiteX6" fmla="*/ 559858 w 1191683"/>
              <a:gd name="connsiteY6" fmla="*/ 2463800 h 3013075"/>
              <a:gd name="connsiteX7" fmla="*/ 451908 w 1191683"/>
              <a:gd name="connsiteY7" fmla="*/ 2730500 h 3013075"/>
              <a:gd name="connsiteX8" fmla="*/ 470958 w 1191683"/>
              <a:gd name="connsiteY8" fmla="*/ 2876550 h 3013075"/>
              <a:gd name="connsiteX9" fmla="*/ 680508 w 1191683"/>
              <a:gd name="connsiteY9" fmla="*/ 2997200 h 3013075"/>
              <a:gd name="connsiteX10" fmla="*/ 820208 w 1191683"/>
              <a:gd name="connsiteY10" fmla="*/ 2959100 h 3013075"/>
              <a:gd name="connsiteX11" fmla="*/ 801158 w 1191683"/>
              <a:gd name="connsiteY11" fmla="*/ 2673350 h 3013075"/>
              <a:gd name="connsiteX12" fmla="*/ 807508 w 1191683"/>
              <a:gd name="connsiteY12" fmla="*/ 2425700 h 3013075"/>
              <a:gd name="connsiteX13" fmla="*/ 883708 w 1191683"/>
              <a:gd name="connsiteY13" fmla="*/ 1981200 h 3013075"/>
              <a:gd name="connsiteX14" fmla="*/ 953558 w 1191683"/>
              <a:gd name="connsiteY14" fmla="*/ 1612900 h 3013075"/>
              <a:gd name="connsiteX15" fmla="*/ 1023408 w 1191683"/>
              <a:gd name="connsiteY15" fmla="*/ 1219200 h 3013075"/>
              <a:gd name="connsiteX16" fmla="*/ 1118658 w 1191683"/>
              <a:gd name="connsiteY16" fmla="*/ 800100 h 3013075"/>
              <a:gd name="connsiteX17" fmla="*/ 1182158 w 1191683"/>
              <a:gd name="connsiteY17" fmla="*/ 457200 h 3013075"/>
              <a:gd name="connsiteX18" fmla="*/ 1175808 w 1191683"/>
              <a:gd name="connsiteY18" fmla="*/ 317500 h 3013075"/>
              <a:gd name="connsiteX19" fmla="*/ 1169458 w 1191683"/>
              <a:gd name="connsiteY19" fmla="*/ 57150 h 3013075"/>
              <a:gd name="connsiteX20" fmla="*/ 1048808 w 1191683"/>
              <a:gd name="connsiteY20" fmla="*/ 57150 h 3013075"/>
              <a:gd name="connsiteX21" fmla="*/ 978958 w 1191683"/>
              <a:gd name="connsiteY21" fmla="*/ 400050 h 3013075"/>
              <a:gd name="connsiteX22" fmla="*/ 953558 w 1191683"/>
              <a:gd name="connsiteY22" fmla="*/ 660400 h 3013075"/>
              <a:gd name="connsiteX23" fmla="*/ 909108 w 1191683"/>
              <a:gd name="connsiteY23" fmla="*/ 882650 h 3013075"/>
              <a:gd name="connsiteX24" fmla="*/ 851958 w 1191683"/>
              <a:gd name="connsiteY24" fmla="*/ 990600 h 3013075"/>
              <a:gd name="connsiteX25" fmla="*/ 851958 w 1191683"/>
              <a:gd name="connsiteY25" fmla="*/ 768350 h 3013075"/>
              <a:gd name="connsiteX26" fmla="*/ 858308 w 1191683"/>
              <a:gd name="connsiteY26" fmla="*/ 317500 h 3013075"/>
              <a:gd name="connsiteX27" fmla="*/ 826558 w 1191683"/>
              <a:gd name="connsiteY27" fmla="*/ 107950 h 3013075"/>
              <a:gd name="connsiteX28" fmla="*/ 769408 w 1191683"/>
              <a:gd name="connsiteY28" fmla="*/ 25400 h 3013075"/>
              <a:gd name="connsiteX29" fmla="*/ 661458 w 1191683"/>
              <a:gd name="connsiteY29" fmla="*/ 88900 h 3013075"/>
              <a:gd name="connsiteX30" fmla="*/ 693208 w 1191683"/>
              <a:gd name="connsiteY30" fmla="*/ 450850 h 3013075"/>
              <a:gd name="connsiteX31" fmla="*/ 686858 w 1191683"/>
              <a:gd name="connsiteY31" fmla="*/ 698500 h 3013075"/>
              <a:gd name="connsiteX32" fmla="*/ 693208 w 1191683"/>
              <a:gd name="connsiteY32" fmla="*/ 984250 h 3013075"/>
              <a:gd name="connsiteX33" fmla="*/ 667808 w 1191683"/>
              <a:gd name="connsiteY33" fmla="*/ 939800 h 3013075"/>
              <a:gd name="connsiteX34" fmla="*/ 636058 w 1191683"/>
              <a:gd name="connsiteY34" fmla="*/ 514350 h 3013075"/>
              <a:gd name="connsiteX35" fmla="*/ 617008 w 1191683"/>
              <a:gd name="connsiteY35" fmla="*/ 171450 h 3013075"/>
              <a:gd name="connsiteX36" fmla="*/ 572558 w 1191683"/>
              <a:gd name="connsiteY36" fmla="*/ 82550 h 3013075"/>
              <a:gd name="connsiteX37" fmla="*/ 464608 w 1191683"/>
              <a:gd name="connsiteY37" fmla="*/ 158750 h 3013075"/>
              <a:gd name="connsiteX38" fmla="*/ 490008 w 1191683"/>
              <a:gd name="connsiteY38" fmla="*/ 374650 h 3013075"/>
              <a:gd name="connsiteX39" fmla="*/ 540808 w 1191683"/>
              <a:gd name="connsiteY39" fmla="*/ 673100 h 3013075"/>
              <a:gd name="connsiteX40" fmla="*/ 585258 w 1191683"/>
              <a:gd name="connsiteY40" fmla="*/ 990600 h 3013075"/>
              <a:gd name="connsiteX41" fmla="*/ 559858 w 1191683"/>
              <a:gd name="connsiteY41" fmla="*/ 984250 h 3013075"/>
              <a:gd name="connsiteX42" fmla="*/ 509058 w 1191683"/>
              <a:gd name="connsiteY42" fmla="*/ 698500 h 3013075"/>
              <a:gd name="connsiteX43" fmla="*/ 407458 w 1191683"/>
              <a:gd name="connsiteY43" fmla="*/ 361950 h 3013075"/>
              <a:gd name="connsiteX44" fmla="*/ 382058 w 1191683"/>
              <a:gd name="connsiteY44" fmla="*/ 196850 h 3013075"/>
              <a:gd name="connsiteX45" fmla="*/ 274108 w 1191683"/>
              <a:gd name="connsiteY45" fmla="*/ 247650 h 3013075"/>
              <a:gd name="connsiteX46" fmla="*/ 280458 w 1191683"/>
              <a:gd name="connsiteY46" fmla="*/ 438150 h 3013075"/>
              <a:gd name="connsiteX47" fmla="*/ 375708 w 1191683"/>
              <a:gd name="connsiteY47" fmla="*/ 660400 h 3013075"/>
              <a:gd name="connsiteX48" fmla="*/ 426508 w 1191683"/>
              <a:gd name="connsiteY48" fmla="*/ 908050 h 3013075"/>
              <a:gd name="connsiteX49" fmla="*/ 470958 w 1191683"/>
              <a:gd name="connsiteY49" fmla="*/ 1066800 h 3013075"/>
              <a:gd name="connsiteX50" fmla="*/ 401108 w 1191683"/>
              <a:gd name="connsiteY50" fmla="*/ 1028700 h 3013075"/>
              <a:gd name="connsiteX51" fmla="*/ 312208 w 1191683"/>
              <a:gd name="connsiteY51" fmla="*/ 768350 h 3013075"/>
              <a:gd name="connsiteX52" fmla="*/ 223308 w 1191683"/>
              <a:gd name="connsiteY52" fmla="*/ 558800 h 3013075"/>
              <a:gd name="connsiteX53" fmla="*/ 147108 w 1191683"/>
              <a:gd name="connsiteY53" fmla="*/ 368300 h 3013075"/>
              <a:gd name="connsiteX54" fmla="*/ 77258 w 1191683"/>
              <a:gd name="connsiteY54" fmla="*/ 374650 h 3013075"/>
              <a:gd name="connsiteX55" fmla="*/ 1058 w 1191683"/>
              <a:gd name="connsiteY55" fmla="*/ 520700 h 3013075"/>
              <a:gd name="connsiteX56" fmla="*/ 64558 w 1191683"/>
              <a:gd name="connsiteY56" fmla="*/ 641350 h 301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91683" h="3013075">
                <a:moveTo>
                  <a:pt x="64558" y="641350"/>
                </a:moveTo>
                <a:cubicBezTo>
                  <a:pt x="95250" y="699558"/>
                  <a:pt x="141816" y="781050"/>
                  <a:pt x="185208" y="869950"/>
                </a:cubicBezTo>
                <a:cubicBezTo>
                  <a:pt x="228600" y="958850"/>
                  <a:pt x="283633" y="1093258"/>
                  <a:pt x="324908" y="1174750"/>
                </a:cubicBezTo>
                <a:cubicBezTo>
                  <a:pt x="366183" y="1256242"/>
                  <a:pt x="396875" y="1274233"/>
                  <a:pt x="432858" y="1358900"/>
                </a:cubicBezTo>
                <a:cubicBezTo>
                  <a:pt x="468841" y="1443567"/>
                  <a:pt x="521758" y="1558925"/>
                  <a:pt x="540808" y="1682750"/>
                </a:cubicBezTo>
                <a:cubicBezTo>
                  <a:pt x="559858" y="1806575"/>
                  <a:pt x="543983" y="1971675"/>
                  <a:pt x="547158" y="2101850"/>
                </a:cubicBezTo>
                <a:cubicBezTo>
                  <a:pt x="550333" y="2232025"/>
                  <a:pt x="575733" y="2359025"/>
                  <a:pt x="559858" y="2463800"/>
                </a:cubicBezTo>
                <a:cubicBezTo>
                  <a:pt x="543983" y="2568575"/>
                  <a:pt x="466725" y="2661708"/>
                  <a:pt x="451908" y="2730500"/>
                </a:cubicBezTo>
                <a:cubicBezTo>
                  <a:pt x="437091" y="2799292"/>
                  <a:pt x="432858" y="2832100"/>
                  <a:pt x="470958" y="2876550"/>
                </a:cubicBezTo>
                <a:cubicBezTo>
                  <a:pt x="509058" y="2921000"/>
                  <a:pt x="622300" y="2983442"/>
                  <a:pt x="680508" y="2997200"/>
                </a:cubicBezTo>
                <a:cubicBezTo>
                  <a:pt x="738716" y="3010958"/>
                  <a:pt x="800100" y="3013075"/>
                  <a:pt x="820208" y="2959100"/>
                </a:cubicBezTo>
                <a:cubicBezTo>
                  <a:pt x="840316" y="2905125"/>
                  <a:pt x="803275" y="2762250"/>
                  <a:pt x="801158" y="2673350"/>
                </a:cubicBezTo>
                <a:cubicBezTo>
                  <a:pt x="799041" y="2584450"/>
                  <a:pt x="793750" y="2541058"/>
                  <a:pt x="807508" y="2425700"/>
                </a:cubicBezTo>
                <a:cubicBezTo>
                  <a:pt x="821266" y="2310342"/>
                  <a:pt x="859366" y="2116667"/>
                  <a:pt x="883708" y="1981200"/>
                </a:cubicBezTo>
                <a:cubicBezTo>
                  <a:pt x="908050" y="1845733"/>
                  <a:pt x="930275" y="1739900"/>
                  <a:pt x="953558" y="1612900"/>
                </a:cubicBezTo>
                <a:cubicBezTo>
                  <a:pt x="976841" y="1485900"/>
                  <a:pt x="995891" y="1354667"/>
                  <a:pt x="1023408" y="1219200"/>
                </a:cubicBezTo>
                <a:cubicBezTo>
                  <a:pt x="1050925" y="1083733"/>
                  <a:pt x="1092200" y="927100"/>
                  <a:pt x="1118658" y="800100"/>
                </a:cubicBezTo>
                <a:cubicBezTo>
                  <a:pt x="1145116" y="673100"/>
                  <a:pt x="1172633" y="537633"/>
                  <a:pt x="1182158" y="457200"/>
                </a:cubicBezTo>
                <a:cubicBezTo>
                  <a:pt x="1191683" y="376767"/>
                  <a:pt x="1177925" y="384175"/>
                  <a:pt x="1175808" y="317500"/>
                </a:cubicBezTo>
                <a:cubicBezTo>
                  <a:pt x="1173691" y="250825"/>
                  <a:pt x="1190625" y="100542"/>
                  <a:pt x="1169458" y="57150"/>
                </a:cubicBezTo>
                <a:cubicBezTo>
                  <a:pt x="1148291" y="13758"/>
                  <a:pt x="1080558" y="0"/>
                  <a:pt x="1048808" y="57150"/>
                </a:cubicBezTo>
                <a:cubicBezTo>
                  <a:pt x="1017058" y="114300"/>
                  <a:pt x="994833" y="299508"/>
                  <a:pt x="978958" y="400050"/>
                </a:cubicBezTo>
                <a:cubicBezTo>
                  <a:pt x="963083" y="500592"/>
                  <a:pt x="965200" y="579967"/>
                  <a:pt x="953558" y="660400"/>
                </a:cubicBezTo>
                <a:cubicBezTo>
                  <a:pt x="941916" y="740833"/>
                  <a:pt x="926041" y="827617"/>
                  <a:pt x="909108" y="882650"/>
                </a:cubicBezTo>
                <a:cubicBezTo>
                  <a:pt x="892175" y="937683"/>
                  <a:pt x="861483" y="1009650"/>
                  <a:pt x="851958" y="990600"/>
                </a:cubicBezTo>
                <a:cubicBezTo>
                  <a:pt x="842433" y="971550"/>
                  <a:pt x="850900" y="880533"/>
                  <a:pt x="851958" y="768350"/>
                </a:cubicBezTo>
                <a:cubicBezTo>
                  <a:pt x="853016" y="656167"/>
                  <a:pt x="862541" y="427567"/>
                  <a:pt x="858308" y="317500"/>
                </a:cubicBezTo>
                <a:cubicBezTo>
                  <a:pt x="854075" y="207433"/>
                  <a:pt x="841375" y="156633"/>
                  <a:pt x="826558" y="107950"/>
                </a:cubicBezTo>
                <a:cubicBezTo>
                  <a:pt x="811741" y="59267"/>
                  <a:pt x="796925" y="28575"/>
                  <a:pt x="769408" y="25400"/>
                </a:cubicBezTo>
                <a:cubicBezTo>
                  <a:pt x="741891" y="22225"/>
                  <a:pt x="674158" y="17992"/>
                  <a:pt x="661458" y="88900"/>
                </a:cubicBezTo>
                <a:cubicBezTo>
                  <a:pt x="648758" y="159808"/>
                  <a:pt x="688975" y="349250"/>
                  <a:pt x="693208" y="450850"/>
                </a:cubicBezTo>
                <a:cubicBezTo>
                  <a:pt x="697441" y="552450"/>
                  <a:pt x="686858" y="609600"/>
                  <a:pt x="686858" y="698500"/>
                </a:cubicBezTo>
                <a:cubicBezTo>
                  <a:pt x="686858" y="787400"/>
                  <a:pt x="696383" y="944033"/>
                  <a:pt x="693208" y="984250"/>
                </a:cubicBezTo>
                <a:cubicBezTo>
                  <a:pt x="690033" y="1024467"/>
                  <a:pt x="677333" y="1018117"/>
                  <a:pt x="667808" y="939800"/>
                </a:cubicBezTo>
                <a:cubicBezTo>
                  <a:pt x="658283" y="861483"/>
                  <a:pt x="644525" y="642408"/>
                  <a:pt x="636058" y="514350"/>
                </a:cubicBezTo>
                <a:cubicBezTo>
                  <a:pt x="627591" y="386292"/>
                  <a:pt x="627591" y="243417"/>
                  <a:pt x="617008" y="171450"/>
                </a:cubicBezTo>
                <a:cubicBezTo>
                  <a:pt x="606425" y="99483"/>
                  <a:pt x="597958" y="84667"/>
                  <a:pt x="572558" y="82550"/>
                </a:cubicBezTo>
                <a:cubicBezTo>
                  <a:pt x="547158" y="80433"/>
                  <a:pt x="478366" y="110067"/>
                  <a:pt x="464608" y="158750"/>
                </a:cubicBezTo>
                <a:cubicBezTo>
                  <a:pt x="450850" y="207433"/>
                  <a:pt x="477308" y="288925"/>
                  <a:pt x="490008" y="374650"/>
                </a:cubicBezTo>
                <a:cubicBezTo>
                  <a:pt x="502708" y="460375"/>
                  <a:pt x="524933" y="570442"/>
                  <a:pt x="540808" y="673100"/>
                </a:cubicBezTo>
                <a:cubicBezTo>
                  <a:pt x="556683" y="775758"/>
                  <a:pt x="582083" y="938742"/>
                  <a:pt x="585258" y="990600"/>
                </a:cubicBezTo>
                <a:cubicBezTo>
                  <a:pt x="588433" y="1042458"/>
                  <a:pt x="572558" y="1032933"/>
                  <a:pt x="559858" y="984250"/>
                </a:cubicBezTo>
                <a:cubicBezTo>
                  <a:pt x="547158" y="935567"/>
                  <a:pt x="534458" y="802217"/>
                  <a:pt x="509058" y="698500"/>
                </a:cubicBezTo>
                <a:cubicBezTo>
                  <a:pt x="483658" y="594783"/>
                  <a:pt x="428625" y="445558"/>
                  <a:pt x="407458" y="361950"/>
                </a:cubicBezTo>
                <a:cubicBezTo>
                  <a:pt x="386291" y="278342"/>
                  <a:pt x="404283" y="215900"/>
                  <a:pt x="382058" y="196850"/>
                </a:cubicBezTo>
                <a:cubicBezTo>
                  <a:pt x="359833" y="177800"/>
                  <a:pt x="291041" y="207433"/>
                  <a:pt x="274108" y="247650"/>
                </a:cubicBezTo>
                <a:cubicBezTo>
                  <a:pt x="257175" y="287867"/>
                  <a:pt x="263525" y="369358"/>
                  <a:pt x="280458" y="438150"/>
                </a:cubicBezTo>
                <a:cubicBezTo>
                  <a:pt x="297391" y="506942"/>
                  <a:pt x="351366" y="582083"/>
                  <a:pt x="375708" y="660400"/>
                </a:cubicBezTo>
                <a:cubicBezTo>
                  <a:pt x="400050" y="738717"/>
                  <a:pt x="410633" y="840317"/>
                  <a:pt x="426508" y="908050"/>
                </a:cubicBezTo>
                <a:cubicBezTo>
                  <a:pt x="442383" y="975783"/>
                  <a:pt x="475191" y="1046692"/>
                  <a:pt x="470958" y="1066800"/>
                </a:cubicBezTo>
                <a:cubicBezTo>
                  <a:pt x="466725" y="1086908"/>
                  <a:pt x="427566" y="1078442"/>
                  <a:pt x="401108" y="1028700"/>
                </a:cubicBezTo>
                <a:cubicBezTo>
                  <a:pt x="374650" y="978958"/>
                  <a:pt x="341841" y="846667"/>
                  <a:pt x="312208" y="768350"/>
                </a:cubicBezTo>
                <a:cubicBezTo>
                  <a:pt x="282575" y="690033"/>
                  <a:pt x="250825" y="625475"/>
                  <a:pt x="223308" y="558800"/>
                </a:cubicBezTo>
                <a:cubicBezTo>
                  <a:pt x="195791" y="492125"/>
                  <a:pt x="171450" y="398992"/>
                  <a:pt x="147108" y="368300"/>
                </a:cubicBezTo>
                <a:cubicBezTo>
                  <a:pt x="122766" y="337608"/>
                  <a:pt x="101600" y="349250"/>
                  <a:pt x="77258" y="374650"/>
                </a:cubicBezTo>
                <a:cubicBezTo>
                  <a:pt x="52916" y="400050"/>
                  <a:pt x="2116" y="474133"/>
                  <a:pt x="1058" y="520700"/>
                </a:cubicBezTo>
                <a:cubicBezTo>
                  <a:pt x="0" y="567267"/>
                  <a:pt x="33866" y="583142"/>
                  <a:pt x="64558" y="641350"/>
                </a:cubicBezTo>
                <a:close/>
              </a:path>
            </a:pathLst>
          </a:custGeom>
          <a:solidFill>
            <a:srgbClr val="00BA00">
              <a:alpha val="30000"/>
            </a:srgbClr>
          </a:solidFill>
          <a:ln w="25400">
            <a:no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378354" y="429683"/>
            <a:ext cx="651933" cy="1828271"/>
          </a:xfrm>
          <a:custGeom>
            <a:avLst/>
            <a:gdLst>
              <a:gd name="connsiteX0" fmla="*/ 650346 w 651933"/>
              <a:gd name="connsiteY0" fmla="*/ 103717 h 1828271"/>
              <a:gd name="connsiteX1" fmla="*/ 602721 w 651933"/>
              <a:gd name="connsiteY1" fmla="*/ 313267 h 1828271"/>
              <a:gd name="connsiteX2" fmla="*/ 564621 w 651933"/>
              <a:gd name="connsiteY2" fmla="*/ 541867 h 1828271"/>
              <a:gd name="connsiteX3" fmla="*/ 497946 w 651933"/>
              <a:gd name="connsiteY3" fmla="*/ 770467 h 1828271"/>
              <a:gd name="connsiteX4" fmla="*/ 463021 w 651933"/>
              <a:gd name="connsiteY4" fmla="*/ 1145117 h 1828271"/>
              <a:gd name="connsiteX5" fmla="*/ 466196 w 651933"/>
              <a:gd name="connsiteY5" fmla="*/ 1475317 h 1828271"/>
              <a:gd name="connsiteX6" fmla="*/ 472546 w 651933"/>
              <a:gd name="connsiteY6" fmla="*/ 1522942 h 1828271"/>
              <a:gd name="connsiteX7" fmla="*/ 428096 w 651933"/>
              <a:gd name="connsiteY7" fmla="*/ 1564217 h 1828271"/>
              <a:gd name="connsiteX8" fmla="*/ 374121 w 651933"/>
              <a:gd name="connsiteY8" fmla="*/ 1646767 h 1828271"/>
              <a:gd name="connsiteX9" fmla="*/ 323321 w 651933"/>
              <a:gd name="connsiteY9" fmla="*/ 1789642 h 1828271"/>
              <a:gd name="connsiteX10" fmla="*/ 259821 w 651933"/>
              <a:gd name="connsiteY10" fmla="*/ 1818217 h 1828271"/>
              <a:gd name="connsiteX11" fmla="*/ 212196 w 651933"/>
              <a:gd name="connsiteY11" fmla="*/ 1729317 h 1828271"/>
              <a:gd name="connsiteX12" fmla="*/ 174096 w 651933"/>
              <a:gd name="connsiteY12" fmla="*/ 1643592 h 1828271"/>
              <a:gd name="connsiteX13" fmla="*/ 199496 w 651933"/>
              <a:gd name="connsiteY13" fmla="*/ 1529292 h 1828271"/>
              <a:gd name="connsiteX14" fmla="*/ 237596 w 651933"/>
              <a:gd name="connsiteY14" fmla="*/ 1354667 h 1828271"/>
              <a:gd name="connsiteX15" fmla="*/ 240771 w 651933"/>
              <a:gd name="connsiteY15" fmla="*/ 1176867 h 1828271"/>
              <a:gd name="connsiteX16" fmla="*/ 231246 w 651933"/>
              <a:gd name="connsiteY16" fmla="*/ 995892 h 1828271"/>
              <a:gd name="connsiteX17" fmla="*/ 209021 w 651933"/>
              <a:gd name="connsiteY17" fmla="*/ 840317 h 1828271"/>
              <a:gd name="connsiteX18" fmla="*/ 142346 w 651933"/>
              <a:gd name="connsiteY18" fmla="*/ 652992 h 1828271"/>
              <a:gd name="connsiteX19" fmla="*/ 82021 w 651933"/>
              <a:gd name="connsiteY19" fmla="*/ 535517 h 1828271"/>
              <a:gd name="connsiteX20" fmla="*/ 12171 w 651933"/>
              <a:gd name="connsiteY20" fmla="*/ 475192 h 1828271"/>
              <a:gd name="connsiteX21" fmla="*/ 15346 w 651933"/>
              <a:gd name="connsiteY21" fmla="*/ 360892 h 1828271"/>
              <a:gd name="connsiteX22" fmla="*/ 104246 w 651933"/>
              <a:gd name="connsiteY22" fmla="*/ 237067 h 1828271"/>
              <a:gd name="connsiteX23" fmla="*/ 202671 w 651933"/>
              <a:gd name="connsiteY23" fmla="*/ 287867 h 1828271"/>
              <a:gd name="connsiteX24" fmla="*/ 215371 w 651933"/>
              <a:gd name="connsiteY24" fmla="*/ 370417 h 1828271"/>
              <a:gd name="connsiteX25" fmla="*/ 256646 w 651933"/>
              <a:gd name="connsiteY25" fmla="*/ 510117 h 1828271"/>
              <a:gd name="connsiteX26" fmla="*/ 304271 w 651933"/>
              <a:gd name="connsiteY26" fmla="*/ 579967 h 1828271"/>
              <a:gd name="connsiteX27" fmla="*/ 313796 w 651933"/>
              <a:gd name="connsiteY27" fmla="*/ 503767 h 1828271"/>
              <a:gd name="connsiteX28" fmla="*/ 313796 w 651933"/>
              <a:gd name="connsiteY28" fmla="*/ 379942 h 1828271"/>
              <a:gd name="connsiteX29" fmla="*/ 316971 w 651933"/>
              <a:gd name="connsiteY29" fmla="*/ 224367 h 1828271"/>
              <a:gd name="connsiteX30" fmla="*/ 313796 w 651933"/>
              <a:gd name="connsiteY30" fmla="*/ 141817 h 1828271"/>
              <a:gd name="connsiteX31" fmla="*/ 377296 w 651933"/>
              <a:gd name="connsiteY31" fmla="*/ 129117 h 1828271"/>
              <a:gd name="connsiteX32" fmla="*/ 431271 w 651933"/>
              <a:gd name="connsiteY32" fmla="*/ 183092 h 1828271"/>
              <a:gd name="connsiteX33" fmla="*/ 431271 w 651933"/>
              <a:gd name="connsiteY33" fmla="*/ 300567 h 1828271"/>
              <a:gd name="connsiteX34" fmla="*/ 431271 w 651933"/>
              <a:gd name="connsiteY34" fmla="*/ 433917 h 1828271"/>
              <a:gd name="connsiteX35" fmla="*/ 443971 w 651933"/>
              <a:gd name="connsiteY35" fmla="*/ 449792 h 1828271"/>
              <a:gd name="connsiteX36" fmla="*/ 482071 w 651933"/>
              <a:gd name="connsiteY36" fmla="*/ 287867 h 1828271"/>
              <a:gd name="connsiteX37" fmla="*/ 510646 w 651933"/>
              <a:gd name="connsiteY37" fmla="*/ 132292 h 1828271"/>
              <a:gd name="connsiteX38" fmla="*/ 545571 w 651933"/>
              <a:gd name="connsiteY38" fmla="*/ 21167 h 1828271"/>
              <a:gd name="connsiteX39" fmla="*/ 612246 w 651933"/>
              <a:gd name="connsiteY39" fmla="*/ 11642 h 1828271"/>
              <a:gd name="connsiteX40" fmla="*/ 650346 w 651933"/>
              <a:gd name="connsiteY40" fmla="*/ 103717 h 182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51933" h="1828271">
                <a:moveTo>
                  <a:pt x="650346" y="103717"/>
                </a:moveTo>
                <a:cubicBezTo>
                  <a:pt x="648759" y="153988"/>
                  <a:pt x="617008" y="240242"/>
                  <a:pt x="602721" y="313267"/>
                </a:cubicBezTo>
                <a:cubicBezTo>
                  <a:pt x="588434" y="386292"/>
                  <a:pt x="582084" y="465667"/>
                  <a:pt x="564621" y="541867"/>
                </a:cubicBezTo>
                <a:cubicBezTo>
                  <a:pt x="547159" y="618067"/>
                  <a:pt x="514879" y="669925"/>
                  <a:pt x="497946" y="770467"/>
                </a:cubicBezTo>
                <a:cubicBezTo>
                  <a:pt x="481013" y="871009"/>
                  <a:pt x="468313" y="1027642"/>
                  <a:pt x="463021" y="1145117"/>
                </a:cubicBezTo>
                <a:cubicBezTo>
                  <a:pt x="457729" y="1262592"/>
                  <a:pt x="464609" y="1412346"/>
                  <a:pt x="466196" y="1475317"/>
                </a:cubicBezTo>
                <a:cubicBezTo>
                  <a:pt x="467783" y="1538288"/>
                  <a:pt x="478896" y="1508125"/>
                  <a:pt x="472546" y="1522942"/>
                </a:cubicBezTo>
                <a:cubicBezTo>
                  <a:pt x="466196" y="1537759"/>
                  <a:pt x="444500" y="1543580"/>
                  <a:pt x="428096" y="1564217"/>
                </a:cubicBezTo>
                <a:cubicBezTo>
                  <a:pt x="411692" y="1584854"/>
                  <a:pt x="391583" y="1609196"/>
                  <a:pt x="374121" y="1646767"/>
                </a:cubicBezTo>
                <a:cubicBezTo>
                  <a:pt x="356659" y="1684338"/>
                  <a:pt x="342371" y="1761067"/>
                  <a:pt x="323321" y="1789642"/>
                </a:cubicBezTo>
                <a:cubicBezTo>
                  <a:pt x="304271" y="1818217"/>
                  <a:pt x="278342" y="1828271"/>
                  <a:pt x="259821" y="1818217"/>
                </a:cubicBezTo>
                <a:cubicBezTo>
                  <a:pt x="241300" y="1808163"/>
                  <a:pt x="226483" y="1758421"/>
                  <a:pt x="212196" y="1729317"/>
                </a:cubicBezTo>
                <a:cubicBezTo>
                  <a:pt x="197909" y="1700213"/>
                  <a:pt x="176213" y="1676929"/>
                  <a:pt x="174096" y="1643592"/>
                </a:cubicBezTo>
                <a:cubicBezTo>
                  <a:pt x="171979" y="1610255"/>
                  <a:pt x="188913" y="1577446"/>
                  <a:pt x="199496" y="1529292"/>
                </a:cubicBezTo>
                <a:cubicBezTo>
                  <a:pt x="210079" y="1481138"/>
                  <a:pt x="230717" y="1413404"/>
                  <a:pt x="237596" y="1354667"/>
                </a:cubicBezTo>
                <a:cubicBezTo>
                  <a:pt x="244475" y="1295930"/>
                  <a:pt x="241829" y="1236663"/>
                  <a:pt x="240771" y="1176867"/>
                </a:cubicBezTo>
                <a:cubicBezTo>
                  <a:pt x="239713" y="1117071"/>
                  <a:pt x="236538" y="1051984"/>
                  <a:pt x="231246" y="995892"/>
                </a:cubicBezTo>
                <a:cubicBezTo>
                  <a:pt x="225954" y="939800"/>
                  <a:pt x="223838" y="897467"/>
                  <a:pt x="209021" y="840317"/>
                </a:cubicBezTo>
                <a:cubicBezTo>
                  <a:pt x="194204" y="783167"/>
                  <a:pt x="163513" y="703792"/>
                  <a:pt x="142346" y="652992"/>
                </a:cubicBezTo>
                <a:cubicBezTo>
                  <a:pt x="121179" y="602192"/>
                  <a:pt x="103717" y="565150"/>
                  <a:pt x="82021" y="535517"/>
                </a:cubicBezTo>
                <a:cubicBezTo>
                  <a:pt x="60325" y="505884"/>
                  <a:pt x="23284" y="504296"/>
                  <a:pt x="12171" y="475192"/>
                </a:cubicBezTo>
                <a:cubicBezTo>
                  <a:pt x="1059" y="446088"/>
                  <a:pt x="0" y="400579"/>
                  <a:pt x="15346" y="360892"/>
                </a:cubicBezTo>
                <a:cubicBezTo>
                  <a:pt x="30692" y="321205"/>
                  <a:pt x="73025" y="249238"/>
                  <a:pt x="104246" y="237067"/>
                </a:cubicBezTo>
                <a:cubicBezTo>
                  <a:pt x="135467" y="224896"/>
                  <a:pt x="184150" y="265642"/>
                  <a:pt x="202671" y="287867"/>
                </a:cubicBezTo>
                <a:cubicBezTo>
                  <a:pt x="221192" y="310092"/>
                  <a:pt x="206375" y="333375"/>
                  <a:pt x="215371" y="370417"/>
                </a:cubicBezTo>
                <a:cubicBezTo>
                  <a:pt x="224367" y="407459"/>
                  <a:pt x="241829" y="475192"/>
                  <a:pt x="256646" y="510117"/>
                </a:cubicBezTo>
                <a:cubicBezTo>
                  <a:pt x="271463" y="545042"/>
                  <a:pt x="294746" y="581025"/>
                  <a:pt x="304271" y="579967"/>
                </a:cubicBezTo>
                <a:cubicBezTo>
                  <a:pt x="313796" y="578909"/>
                  <a:pt x="312209" y="537104"/>
                  <a:pt x="313796" y="503767"/>
                </a:cubicBezTo>
                <a:cubicBezTo>
                  <a:pt x="315383" y="470430"/>
                  <a:pt x="313267" y="426509"/>
                  <a:pt x="313796" y="379942"/>
                </a:cubicBezTo>
                <a:cubicBezTo>
                  <a:pt x="314325" y="333375"/>
                  <a:pt x="316971" y="264054"/>
                  <a:pt x="316971" y="224367"/>
                </a:cubicBezTo>
                <a:cubicBezTo>
                  <a:pt x="316971" y="184680"/>
                  <a:pt x="303742" y="157692"/>
                  <a:pt x="313796" y="141817"/>
                </a:cubicBezTo>
                <a:cubicBezTo>
                  <a:pt x="323850" y="125942"/>
                  <a:pt x="357717" y="122238"/>
                  <a:pt x="377296" y="129117"/>
                </a:cubicBezTo>
                <a:cubicBezTo>
                  <a:pt x="396875" y="135996"/>
                  <a:pt x="422275" y="154517"/>
                  <a:pt x="431271" y="183092"/>
                </a:cubicBezTo>
                <a:cubicBezTo>
                  <a:pt x="440267" y="211667"/>
                  <a:pt x="431271" y="300567"/>
                  <a:pt x="431271" y="300567"/>
                </a:cubicBezTo>
                <a:cubicBezTo>
                  <a:pt x="431271" y="342371"/>
                  <a:pt x="429154" y="409046"/>
                  <a:pt x="431271" y="433917"/>
                </a:cubicBezTo>
                <a:cubicBezTo>
                  <a:pt x="433388" y="458788"/>
                  <a:pt x="435504" y="474134"/>
                  <a:pt x="443971" y="449792"/>
                </a:cubicBezTo>
                <a:cubicBezTo>
                  <a:pt x="452438" y="425450"/>
                  <a:pt x="470959" y="340784"/>
                  <a:pt x="482071" y="287867"/>
                </a:cubicBezTo>
                <a:cubicBezTo>
                  <a:pt x="493184" y="234950"/>
                  <a:pt x="500063" y="176742"/>
                  <a:pt x="510646" y="132292"/>
                </a:cubicBezTo>
                <a:cubicBezTo>
                  <a:pt x="521229" y="87842"/>
                  <a:pt x="528638" y="41275"/>
                  <a:pt x="545571" y="21167"/>
                </a:cubicBezTo>
                <a:cubicBezTo>
                  <a:pt x="562504" y="1059"/>
                  <a:pt x="594254" y="0"/>
                  <a:pt x="612246" y="11642"/>
                </a:cubicBezTo>
                <a:cubicBezTo>
                  <a:pt x="630238" y="23284"/>
                  <a:pt x="651933" y="53446"/>
                  <a:pt x="650346" y="103717"/>
                </a:cubicBezTo>
                <a:close/>
              </a:path>
            </a:pathLst>
          </a:custGeom>
          <a:solidFill>
            <a:srgbClr val="B80000">
              <a:alpha val="30000"/>
            </a:srgbClr>
          </a:solidFill>
          <a:ln w="25400">
            <a:no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197196" y="6311900"/>
            <a:ext cx="1312333" cy="259292"/>
          </a:xfrm>
          <a:custGeom>
            <a:avLst/>
            <a:gdLst>
              <a:gd name="connsiteX0" fmla="*/ 1292754 w 1312333"/>
              <a:gd name="connsiteY0" fmla="*/ 257175 h 259292"/>
              <a:gd name="connsiteX1" fmla="*/ 1257829 w 1312333"/>
              <a:gd name="connsiteY1" fmla="*/ 200025 h 259292"/>
              <a:gd name="connsiteX2" fmla="*/ 1124479 w 1312333"/>
              <a:gd name="connsiteY2" fmla="*/ 136525 h 259292"/>
              <a:gd name="connsiteX3" fmla="*/ 895879 w 1312333"/>
              <a:gd name="connsiteY3" fmla="*/ 63500 h 259292"/>
              <a:gd name="connsiteX4" fmla="*/ 733954 w 1312333"/>
              <a:gd name="connsiteY4" fmla="*/ 41275 h 259292"/>
              <a:gd name="connsiteX5" fmla="*/ 419629 w 1312333"/>
              <a:gd name="connsiteY5" fmla="*/ 15875 h 259292"/>
              <a:gd name="connsiteX6" fmla="*/ 321204 w 1312333"/>
              <a:gd name="connsiteY6" fmla="*/ 0 h 259292"/>
              <a:gd name="connsiteX7" fmla="*/ 238654 w 1312333"/>
              <a:gd name="connsiteY7" fmla="*/ 15875 h 259292"/>
              <a:gd name="connsiteX8" fmla="*/ 130704 w 1312333"/>
              <a:gd name="connsiteY8" fmla="*/ 31750 h 259292"/>
              <a:gd name="connsiteX9" fmla="*/ 529 w 1312333"/>
              <a:gd name="connsiteY9" fmla="*/ 63500 h 259292"/>
              <a:gd name="connsiteX10" fmla="*/ 127529 w 1312333"/>
              <a:gd name="connsiteY10" fmla="*/ 98425 h 259292"/>
              <a:gd name="connsiteX11" fmla="*/ 210079 w 1312333"/>
              <a:gd name="connsiteY11" fmla="*/ 127000 h 259292"/>
              <a:gd name="connsiteX12" fmla="*/ 365654 w 1312333"/>
              <a:gd name="connsiteY12" fmla="*/ 123825 h 259292"/>
              <a:gd name="connsiteX13" fmla="*/ 584729 w 1312333"/>
              <a:gd name="connsiteY13" fmla="*/ 123825 h 259292"/>
              <a:gd name="connsiteX14" fmla="*/ 845079 w 1312333"/>
              <a:gd name="connsiteY14" fmla="*/ 136525 h 259292"/>
              <a:gd name="connsiteX15" fmla="*/ 1140354 w 1312333"/>
              <a:gd name="connsiteY15" fmla="*/ 187325 h 259292"/>
              <a:gd name="connsiteX16" fmla="*/ 1292754 w 1312333"/>
              <a:gd name="connsiteY16" fmla="*/ 257175 h 25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2333" h="259292">
                <a:moveTo>
                  <a:pt x="1292754" y="257175"/>
                </a:moveTo>
                <a:cubicBezTo>
                  <a:pt x="1312333" y="259292"/>
                  <a:pt x="1285875" y="220133"/>
                  <a:pt x="1257829" y="200025"/>
                </a:cubicBezTo>
                <a:cubicBezTo>
                  <a:pt x="1229783" y="179917"/>
                  <a:pt x="1184804" y="159279"/>
                  <a:pt x="1124479" y="136525"/>
                </a:cubicBezTo>
                <a:cubicBezTo>
                  <a:pt x="1064154" y="113771"/>
                  <a:pt x="960966" y="79375"/>
                  <a:pt x="895879" y="63500"/>
                </a:cubicBezTo>
                <a:cubicBezTo>
                  <a:pt x="830792" y="47625"/>
                  <a:pt x="813329" y="49212"/>
                  <a:pt x="733954" y="41275"/>
                </a:cubicBezTo>
                <a:cubicBezTo>
                  <a:pt x="654579" y="33338"/>
                  <a:pt x="488421" y="22754"/>
                  <a:pt x="419629" y="15875"/>
                </a:cubicBezTo>
                <a:cubicBezTo>
                  <a:pt x="350837" y="8996"/>
                  <a:pt x="351366" y="0"/>
                  <a:pt x="321204" y="0"/>
                </a:cubicBezTo>
                <a:cubicBezTo>
                  <a:pt x="291042" y="0"/>
                  <a:pt x="270404" y="10583"/>
                  <a:pt x="238654" y="15875"/>
                </a:cubicBezTo>
                <a:cubicBezTo>
                  <a:pt x="206904" y="21167"/>
                  <a:pt x="170391" y="23813"/>
                  <a:pt x="130704" y="31750"/>
                </a:cubicBezTo>
                <a:cubicBezTo>
                  <a:pt x="91017" y="39687"/>
                  <a:pt x="1058" y="52388"/>
                  <a:pt x="529" y="63500"/>
                </a:cubicBezTo>
                <a:cubicBezTo>
                  <a:pt x="0" y="74612"/>
                  <a:pt x="92604" y="87842"/>
                  <a:pt x="127529" y="98425"/>
                </a:cubicBezTo>
                <a:cubicBezTo>
                  <a:pt x="162454" y="109008"/>
                  <a:pt x="170391" y="122767"/>
                  <a:pt x="210079" y="127000"/>
                </a:cubicBezTo>
                <a:cubicBezTo>
                  <a:pt x="249767" y="131233"/>
                  <a:pt x="365654" y="123825"/>
                  <a:pt x="365654" y="123825"/>
                </a:cubicBezTo>
                <a:cubicBezTo>
                  <a:pt x="428096" y="123296"/>
                  <a:pt x="504825" y="121708"/>
                  <a:pt x="584729" y="123825"/>
                </a:cubicBezTo>
                <a:cubicBezTo>
                  <a:pt x="664633" y="125942"/>
                  <a:pt x="752475" y="125942"/>
                  <a:pt x="845079" y="136525"/>
                </a:cubicBezTo>
                <a:cubicBezTo>
                  <a:pt x="937683" y="147108"/>
                  <a:pt x="1064154" y="166688"/>
                  <a:pt x="1140354" y="187325"/>
                </a:cubicBezTo>
                <a:cubicBezTo>
                  <a:pt x="1216554" y="207963"/>
                  <a:pt x="1273175" y="255058"/>
                  <a:pt x="1292754" y="257175"/>
                </a:cubicBezTo>
                <a:close/>
              </a:path>
            </a:pathLst>
          </a:custGeom>
          <a:solidFill>
            <a:srgbClr val="B80000">
              <a:alpha val="30000"/>
            </a:srgbClr>
          </a:solidFill>
          <a:ln w="25400">
            <a:noFill/>
            <a:prstDash val="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76200" y="6477000"/>
            <a:ext cx="1905000" cy="369332"/>
          </a:xfrm>
          <a:prstGeom prst="rect">
            <a:avLst/>
          </a:prstGeom>
          <a:noFill/>
        </p:spPr>
        <p:txBody>
          <a:bodyPr wrap="square" rtlCol="0">
            <a:spAutoFit/>
          </a:bodyPr>
          <a:lstStyle/>
          <a:p>
            <a:pPr algn="ctr"/>
            <a:r>
              <a:rPr lang="en-US" b="1" dirty="0" smtClean="0"/>
              <a:t>Plantar View</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000"/>
                                        <p:tgtEl>
                                          <p:spTgt spid="11"/>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2000"/>
                                        <p:tgtEl>
                                          <p:spTgt spid="10"/>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1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2000"/>
                                        <p:tgtEl>
                                          <p:spTgt spid="15"/>
                                        </p:tgtEl>
                                      </p:cBhvr>
                                    </p:animEffect>
                                  </p:childTnLst>
                                </p:cTn>
                              </p:par>
                            </p:childTnLst>
                          </p:cTn>
                        </p:par>
                        <p:par>
                          <p:cTn id="26" fill="hold">
                            <p:stCondLst>
                              <p:cond delay="2000"/>
                            </p:stCondLst>
                            <p:childTnLst>
                              <p:par>
                                <p:cTn id="27" presetID="22" presetClass="entr" presetSubtype="2"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0" grpId="0" animBg="1"/>
      <p:bldP spid="16" grpId="0" animBg="1"/>
    </p:bld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6.19_B.jpg"/>
          <p:cNvPicPr>
            <a:picLocks noChangeAspect="1"/>
          </p:cNvPicPr>
          <p:nvPr/>
        </p:nvPicPr>
        <p:blipFill>
          <a:blip r:embed="rId2"/>
          <a:srcRect l="27778" r="37778" b="2222"/>
          <a:stretch>
            <a:fillRect/>
          </a:stretch>
        </p:blipFill>
        <p:spPr>
          <a:xfrm>
            <a:off x="6400800" y="152400"/>
            <a:ext cx="2362200" cy="6705600"/>
          </a:xfrm>
          <a:prstGeom prst="rect">
            <a:avLst/>
          </a:prstGeom>
        </p:spPr>
      </p:pic>
      <p:sp>
        <p:nvSpPr>
          <p:cNvPr id="3" name="Title 4"/>
          <p:cNvSpPr txBox="1">
            <a:spLocks/>
          </p:cNvSpPr>
          <p:nvPr/>
        </p:nvSpPr>
        <p:spPr>
          <a:xfrm>
            <a:off x="0" y="0"/>
            <a:ext cx="69342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Foot: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Intrinsic Muscles of the Dorsum</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4" name="Freeform 3"/>
          <p:cNvSpPr/>
          <p:nvPr/>
        </p:nvSpPr>
        <p:spPr>
          <a:xfrm>
            <a:off x="7772401" y="2948819"/>
            <a:ext cx="697894" cy="2106991"/>
          </a:xfrm>
          <a:custGeom>
            <a:avLst/>
            <a:gdLst>
              <a:gd name="connsiteX0" fmla="*/ 634999 w 697894"/>
              <a:gd name="connsiteY0" fmla="*/ 1946124 h 2106991"/>
              <a:gd name="connsiteX1" fmla="*/ 620485 w 697894"/>
              <a:gd name="connsiteY1" fmla="*/ 1859038 h 2106991"/>
              <a:gd name="connsiteX2" fmla="*/ 649513 w 697894"/>
              <a:gd name="connsiteY2" fmla="*/ 1750181 h 2106991"/>
              <a:gd name="connsiteX3" fmla="*/ 693056 w 697894"/>
              <a:gd name="connsiteY3" fmla="*/ 1409095 h 2106991"/>
              <a:gd name="connsiteX4" fmla="*/ 678542 w 697894"/>
              <a:gd name="connsiteY4" fmla="*/ 893838 h 2106991"/>
              <a:gd name="connsiteX5" fmla="*/ 645885 w 697894"/>
              <a:gd name="connsiteY5" fmla="*/ 603552 h 2106991"/>
              <a:gd name="connsiteX6" fmla="*/ 605970 w 697894"/>
              <a:gd name="connsiteY6" fmla="*/ 462038 h 2106991"/>
              <a:gd name="connsiteX7" fmla="*/ 555170 w 697894"/>
              <a:gd name="connsiteY7" fmla="*/ 280610 h 2106991"/>
              <a:gd name="connsiteX8" fmla="*/ 533399 w 697894"/>
              <a:gd name="connsiteY8" fmla="*/ 135467 h 2106991"/>
              <a:gd name="connsiteX9" fmla="*/ 497113 w 697894"/>
              <a:gd name="connsiteY9" fmla="*/ 70152 h 2106991"/>
              <a:gd name="connsiteX10" fmla="*/ 460828 w 697894"/>
              <a:gd name="connsiteY10" fmla="*/ 226181 h 2106991"/>
              <a:gd name="connsiteX11" fmla="*/ 446313 w 697894"/>
              <a:gd name="connsiteY11" fmla="*/ 462038 h 2106991"/>
              <a:gd name="connsiteX12" fmla="*/ 446313 w 697894"/>
              <a:gd name="connsiteY12" fmla="*/ 596295 h 2106991"/>
              <a:gd name="connsiteX13" fmla="*/ 424542 w 697894"/>
              <a:gd name="connsiteY13" fmla="*/ 480181 h 2106991"/>
              <a:gd name="connsiteX14" fmla="*/ 380999 w 697894"/>
              <a:gd name="connsiteY14" fmla="*/ 258838 h 2106991"/>
              <a:gd name="connsiteX15" fmla="*/ 312056 w 697894"/>
              <a:gd name="connsiteY15" fmla="*/ 81038 h 2106991"/>
              <a:gd name="connsiteX16" fmla="*/ 268513 w 697894"/>
              <a:gd name="connsiteY16" fmla="*/ 15724 h 2106991"/>
              <a:gd name="connsiteX17" fmla="*/ 253999 w 697894"/>
              <a:gd name="connsiteY17" fmla="*/ 175381 h 2106991"/>
              <a:gd name="connsiteX18" fmla="*/ 257628 w 697894"/>
              <a:gd name="connsiteY18" fmla="*/ 364067 h 2106991"/>
              <a:gd name="connsiteX19" fmla="*/ 264885 w 697894"/>
              <a:gd name="connsiteY19" fmla="*/ 596295 h 2106991"/>
              <a:gd name="connsiteX20" fmla="*/ 235856 w 697894"/>
              <a:gd name="connsiteY20" fmla="*/ 491067 h 2106991"/>
              <a:gd name="connsiteX21" fmla="*/ 141513 w 697894"/>
              <a:gd name="connsiteY21" fmla="*/ 302381 h 2106991"/>
              <a:gd name="connsiteX22" fmla="*/ 50799 w 697894"/>
              <a:gd name="connsiteY22" fmla="*/ 142724 h 2106991"/>
              <a:gd name="connsiteX23" fmla="*/ 3628 w 697894"/>
              <a:gd name="connsiteY23" fmla="*/ 200781 h 2106991"/>
              <a:gd name="connsiteX24" fmla="*/ 29028 w 697894"/>
              <a:gd name="connsiteY24" fmla="*/ 396724 h 2106991"/>
              <a:gd name="connsiteX25" fmla="*/ 32656 w 697894"/>
              <a:gd name="connsiteY25" fmla="*/ 563638 h 2106991"/>
              <a:gd name="connsiteX26" fmla="*/ 65313 w 697894"/>
              <a:gd name="connsiteY26" fmla="*/ 726924 h 2106991"/>
              <a:gd name="connsiteX27" fmla="*/ 123370 w 697894"/>
              <a:gd name="connsiteY27" fmla="*/ 930124 h 2106991"/>
              <a:gd name="connsiteX28" fmla="*/ 170542 w 697894"/>
              <a:gd name="connsiteY28" fmla="*/ 1060752 h 2106991"/>
              <a:gd name="connsiteX29" fmla="*/ 253999 w 697894"/>
              <a:gd name="connsiteY29" fmla="*/ 1195010 h 2106991"/>
              <a:gd name="connsiteX30" fmla="*/ 286656 w 697894"/>
              <a:gd name="connsiteY30" fmla="*/ 1314752 h 2106991"/>
              <a:gd name="connsiteX31" fmla="*/ 370113 w 697894"/>
              <a:gd name="connsiteY31" fmla="*/ 1597781 h 2106991"/>
              <a:gd name="connsiteX32" fmla="*/ 435428 w 697894"/>
              <a:gd name="connsiteY32" fmla="*/ 1967895 h 2106991"/>
              <a:gd name="connsiteX33" fmla="*/ 457199 w 697894"/>
              <a:gd name="connsiteY33" fmla="*/ 2091267 h 2106991"/>
              <a:gd name="connsiteX34" fmla="*/ 526142 w 697894"/>
              <a:gd name="connsiteY34" fmla="*/ 2062238 h 2106991"/>
              <a:gd name="connsiteX35" fmla="*/ 634999 w 697894"/>
              <a:gd name="connsiteY35" fmla="*/ 1946124 h 210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7894" h="2106991">
                <a:moveTo>
                  <a:pt x="634999" y="1946124"/>
                </a:moveTo>
                <a:cubicBezTo>
                  <a:pt x="650723" y="1912257"/>
                  <a:pt x="618066" y="1891695"/>
                  <a:pt x="620485" y="1859038"/>
                </a:cubicBezTo>
                <a:cubicBezTo>
                  <a:pt x="622904" y="1826381"/>
                  <a:pt x="637418" y="1825172"/>
                  <a:pt x="649513" y="1750181"/>
                </a:cubicBezTo>
                <a:cubicBezTo>
                  <a:pt x="661608" y="1675191"/>
                  <a:pt x="688218" y="1551819"/>
                  <a:pt x="693056" y="1409095"/>
                </a:cubicBezTo>
                <a:cubicBezTo>
                  <a:pt x="697894" y="1266371"/>
                  <a:pt x="686404" y="1028095"/>
                  <a:pt x="678542" y="893838"/>
                </a:cubicBezTo>
                <a:cubicBezTo>
                  <a:pt x="670680" y="759581"/>
                  <a:pt x="657980" y="675519"/>
                  <a:pt x="645885" y="603552"/>
                </a:cubicBezTo>
                <a:cubicBezTo>
                  <a:pt x="633790" y="531585"/>
                  <a:pt x="621089" y="515862"/>
                  <a:pt x="605970" y="462038"/>
                </a:cubicBezTo>
                <a:cubicBezTo>
                  <a:pt x="590851" y="408214"/>
                  <a:pt x="567265" y="335038"/>
                  <a:pt x="555170" y="280610"/>
                </a:cubicBezTo>
                <a:cubicBezTo>
                  <a:pt x="543075" y="226182"/>
                  <a:pt x="543075" y="170543"/>
                  <a:pt x="533399" y="135467"/>
                </a:cubicBezTo>
                <a:cubicBezTo>
                  <a:pt x="523723" y="100391"/>
                  <a:pt x="509208" y="55033"/>
                  <a:pt x="497113" y="70152"/>
                </a:cubicBezTo>
                <a:cubicBezTo>
                  <a:pt x="485018" y="85271"/>
                  <a:pt x="469295" y="160867"/>
                  <a:pt x="460828" y="226181"/>
                </a:cubicBezTo>
                <a:cubicBezTo>
                  <a:pt x="452361" y="291495"/>
                  <a:pt x="448732" y="400352"/>
                  <a:pt x="446313" y="462038"/>
                </a:cubicBezTo>
                <a:cubicBezTo>
                  <a:pt x="443894" y="523724"/>
                  <a:pt x="449942" y="593271"/>
                  <a:pt x="446313" y="596295"/>
                </a:cubicBezTo>
                <a:cubicBezTo>
                  <a:pt x="442685" y="599319"/>
                  <a:pt x="435428" y="536424"/>
                  <a:pt x="424542" y="480181"/>
                </a:cubicBezTo>
                <a:cubicBezTo>
                  <a:pt x="413656" y="423938"/>
                  <a:pt x="399747" y="325362"/>
                  <a:pt x="380999" y="258838"/>
                </a:cubicBezTo>
                <a:cubicBezTo>
                  <a:pt x="362251" y="192314"/>
                  <a:pt x="330804" y="121557"/>
                  <a:pt x="312056" y="81038"/>
                </a:cubicBezTo>
                <a:cubicBezTo>
                  <a:pt x="293308" y="40519"/>
                  <a:pt x="278189" y="0"/>
                  <a:pt x="268513" y="15724"/>
                </a:cubicBezTo>
                <a:cubicBezTo>
                  <a:pt x="258837" y="31448"/>
                  <a:pt x="255813" y="117324"/>
                  <a:pt x="253999" y="175381"/>
                </a:cubicBezTo>
                <a:cubicBezTo>
                  <a:pt x="252185" y="233438"/>
                  <a:pt x="255814" y="293915"/>
                  <a:pt x="257628" y="364067"/>
                </a:cubicBezTo>
                <a:cubicBezTo>
                  <a:pt x="259442" y="434219"/>
                  <a:pt x="268514" y="575128"/>
                  <a:pt x="264885" y="596295"/>
                </a:cubicBezTo>
                <a:cubicBezTo>
                  <a:pt x="261256" y="617462"/>
                  <a:pt x="256418" y="540052"/>
                  <a:pt x="235856" y="491067"/>
                </a:cubicBezTo>
                <a:cubicBezTo>
                  <a:pt x="215294" y="442082"/>
                  <a:pt x="172356" y="360438"/>
                  <a:pt x="141513" y="302381"/>
                </a:cubicBezTo>
                <a:cubicBezTo>
                  <a:pt x="110670" y="244324"/>
                  <a:pt x="73780" y="159657"/>
                  <a:pt x="50799" y="142724"/>
                </a:cubicBezTo>
                <a:cubicBezTo>
                  <a:pt x="27818" y="125791"/>
                  <a:pt x="7256" y="158448"/>
                  <a:pt x="3628" y="200781"/>
                </a:cubicBezTo>
                <a:cubicBezTo>
                  <a:pt x="0" y="243114"/>
                  <a:pt x="24190" y="336248"/>
                  <a:pt x="29028" y="396724"/>
                </a:cubicBezTo>
                <a:cubicBezTo>
                  <a:pt x="33866" y="457200"/>
                  <a:pt x="26609" y="508605"/>
                  <a:pt x="32656" y="563638"/>
                </a:cubicBezTo>
                <a:cubicBezTo>
                  <a:pt x="38703" y="618671"/>
                  <a:pt x="50194" y="665843"/>
                  <a:pt x="65313" y="726924"/>
                </a:cubicBezTo>
                <a:cubicBezTo>
                  <a:pt x="80432" y="788005"/>
                  <a:pt x="105832" y="874486"/>
                  <a:pt x="123370" y="930124"/>
                </a:cubicBezTo>
                <a:cubicBezTo>
                  <a:pt x="140908" y="985762"/>
                  <a:pt x="148771" y="1016604"/>
                  <a:pt x="170542" y="1060752"/>
                </a:cubicBezTo>
                <a:cubicBezTo>
                  <a:pt x="192314" y="1104900"/>
                  <a:pt x="234647" y="1152677"/>
                  <a:pt x="253999" y="1195010"/>
                </a:cubicBezTo>
                <a:cubicBezTo>
                  <a:pt x="273351" y="1237343"/>
                  <a:pt x="267304" y="1247624"/>
                  <a:pt x="286656" y="1314752"/>
                </a:cubicBezTo>
                <a:cubicBezTo>
                  <a:pt x="306008" y="1381880"/>
                  <a:pt x="345318" y="1488924"/>
                  <a:pt x="370113" y="1597781"/>
                </a:cubicBezTo>
                <a:cubicBezTo>
                  <a:pt x="394908" y="1706638"/>
                  <a:pt x="435428" y="1967895"/>
                  <a:pt x="435428" y="1967895"/>
                </a:cubicBezTo>
                <a:cubicBezTo>
                  <a:pt x="449942" y="2050143"/>
                  <a:pt x="442080" y="2075543"/>
                  <a:pt x="457199" y="2091267"/>
                </a:cubicBezTo>
                <a:cubicBezTo>
                  <a:pt x="472318" y="2106991"/>
                  <a:pt x="497718" y="2082195"/>
                  <a:pt x="526142" y="2062238"/>
                </a:cubicBezTo>
                <a:cubicBezTo>
                  <a:pt x="554566" y="2042281"/>
                  <a:pt x="619275" y="1979991"/>
                  <a:pt x="634999" y="1946124"/>
                </a:cubicBezTo>
                <a:close/>
              </a:path>
            </a:pathLst>
          </a:custGeom>
          <a:solidFill>
            <a:srgbClr val="F424D2">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7380514" y="3175000"/>
            <a:ext cx="844248" cy="1878995"/>
          </a:xfrm>
          <a:custGeom>
            <a:avLst/>
            <a:gdLst>
              <a:gd name="connsiteX0" fmla="*/ 834572 w 844248"/>
              <a:gd name="connsiteY0" fmla="*/ 1854200 h 1878995"/>
              <a:gd name="connsiteX1" fmla="*/ 823686 w 844248"/>
              <a:gd name="connsiteY1" fmla="*/ 1705429 h 1878995"/>
              <a:gd name="connsiteX2" fmla="*/ 758372 w 844248"/>
              <a:gd name="connsiteY2" fmla="*/ 1378857 h 1878995"/>
              <a:gd name="connsiteX3" fmla="*/ 674915 w 844248"/>
              <a:gd name="connsiteY3" fmla="*/ 1088571 h 1878995"/>
              <a:gd name="connsiteX4" fmla="*/ 627743 w 844248"/>
              <a:gd name="connsiteY4" fmla="*/ 954314 h 1878995"/>
              <a:gd name="connsiteX5" fmla="*/ 569686 w 844248"/>
              <a:gd name="connsiteY5" fmla="*/ 841829 h 1878995"/>
              <a:gd name="connsiteX6" fmla="*/ 486229 w 844248"/>
              <a:gd name="connsiteY6" fmla="*/ 674914 h 1878995"/>
              <a:gd name="connsiteX7" fmla="*/ 359229 w 844248"/>
              <a:gd name="connsiteY7" fmla="*/ 413657 h 1878995"/>
              <a:gd name="connsiteX8" fmla="*/ 210457 w 844248"/>
              <a:gd name="connsiteY8" fmla="*/ 188686 h 1878995"/>
              <a:gd name="connsiteX9" fmla="*/ 127000 w 844248"/>
              <a:gd name="connsiteY9" fmla="*/ 87086 h 1878995"/>
              <a:gd name="connsiteX10" fmla="*/ 68943 w 844248"/>
              <a:gd name="connsiteY10" fmla="*/ 32657 h 1878995"/>
              <a:gd name="connsiteX11" fmla="*/ 7257 w 844248"/>
              <a:gd name="connsiteY11" fmla="*/ 283029 h 1878995"/>
              <a:gd name="connsiteX12" fmla="*/ 25400 w 844248"/>
              <a:gd name="connsiteY12" fmla="*/ 413657 h 1878995"/>
              <a:gd name="connsiteX13" fmla="*/ 108857 w 844248"/>
              <a:gd name="connsiteY13" fmla="*/ 645886 h 1878995"/>
              <a:gd name="connsiteX14" fmla="*/ 257629 w 844248"/>
              <a:gd name="connsiteY14" fmla="*/ 863600 h 1878995"/>
              <a:gd name="connsiteX15" fmla="*/ 384629 w 844248"/>
              <a:gd name="connsiteY15" fmla="*/ 1012371 h 1878995"/>
              <a:gd name="connsiteX16" fmla="*/ 504372 w 844248"/>
              <a:gd name="connsiteY16" fmla="*/ 1201057 h 1878995"/>
              <a:gd name="connsiteX17" fmla="*/ 605972 w 844248"/>
              <a:gd name="connsiteY17" fmla="*/ 1455057 h 1878995"/>
              <a:gd name="connsiteX18" fmla="*/ 714829 w 844248"/>
              <a:gd name="connsiteY18" fmla="*/ 1719943 h 1878995"/>
              <a:gd name="connsiteX19" fmla="*/ 765629 w 844248"/>
              <a:gd name="connsiteY19" fmla="*/ 1854200 h 1878995"/>
              <a:gd name="connsiteX20" fmla="*/ 834572 w 844248"/>
              <a:gd name="connsiteY20" fmla="*/ 1854200 h 187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4248" h="1878995">
                <a:moveTo>
                  <a:pt x="834572" y="1854200"/>
                </a:moveTo>
                <a:cubicBezTo>
                  <a:pt x="844248" y="1829405"/>
                  <a:pt x="836386" y="1784653"/>
                  <a:pt x="823686" y="1705429"/>
                </a:cubicBezTo>
                <a:cubicBezTo>
                  <a:pt x="810986" y="1626205"/>
                  <a:pt x="783167" y="1481667"/>
                  <a:pt x="758372" y="1378857"/>
                </a:cubicBezTo>
                <a:cubicBezTo>
                  <a:pt x="733577" y="1276047"/>
                  <a:pt x="696686" y="1159328"/>
                  <a:pt x="674915" y="1088571"/>
                </a:cubicBezTo>
                <a:cubicBezTo>
                  <a:pt x="653144" y="1017814"/>
                  <a:pt x="645281" y="995438"/>
                  <a:pt x="627743" y="954314"/>
                </a:cubicBezTo>
                <a:cubicBezTo>
                  <a:pt x="610205" y="913190"/>
                  <a:pt x="593272" y="888396"/>
                  <a:pt x="569686" y="841829"/>
                </a:cubicBezTo>
                <a:cubicBezTo>
                  <a:pt x="546100" y="795262"/>
                  <a:pt x="521305" y="746276"/>
                  <a:pt x="486229" y="674914"/>
                </a:cubicBezTo>
                <a:cubicBezTo>
                  <a:pt x="451153" y="603552"/>
                  <a:pt x="405191" y="494695"/>
                  <a:pt x="359229" y="413657"/>
                </a:cubicBezTo>
                <a:cubicBezTo>
                  <a:pt x="313267" y="332619"/>
                  <a:pt x="249162" y="243115"/>
                  <a:pt x="210457" y="188686"/>
                </a:cubicBezTo>
                <a:cubicBezTo>
                  <a:pt x="171752" y="134258"/>
                  <a:pt x="150586" y="113091"/>
                  <a:pt x="127000" y="87086"/>
                </a:cubicBezTo>
                <a:cubicBezTo>
                  <a:pt x="103414" y="61081"/>
                  <a:pt x="88900" y="0"/>
                  <a:pt x="68943" y="32657"/>
                </a:cubicBezTo>
                <a:cubicBezTo>
                  <a:pt x="48986" y="65314"/>
                  <a:pt x="14514" y="219529"/>
                  <a:pt x="7257" y="283029"/>
                </a:cubicBezTo>
                <a:cubicBezTo>
                  <a:pt x="0" y="346529"/>
                  <a:pt x="8467" y="353181"/>
                  <a:pt x="25400" y="413657"/>
                </a:cubicBezTo>
                <a:cubicBezTo>
                  <a:pt x="42333" y="474133"/>
                  <a:pt x="70152" y="570896"/>
                  <a:pt x="108857" y="645886"/>
                </a:cubicBezTo>
                <a:cubicBezTo>
                  <a:pt x="147562" y="720877"/>
                  <a:pt x="211667" y="802519"/>
                  <a:pt x="257629" y="863600"/>
                </a:cubicBezTo>
                <a:cubicBezTo>
                  <a:pt x="303591" y="924681"/>
                  <a:pt x="343505" y="956128"/>
                  <a:pt x="384629" y="1012371"/>
                </a:cubicBezTo>
                <a:cubicBezTo>
                  <a:pt x="425753" y="1068614"/>
                  <a:pt x="467482" y="1127276"/>
                  <a:pt x="504372" y="1201057"/>
                </a:cubicBezTo>
                <a:cubicBezTo>
                  <a:pt x="541263" y="1274838"/>
                  <a:pt x="570896" y="1368576"/>
                  <a:pt x="605972" y="1455057"/>
                </a:cubicBezTo>
                <a:cubicBezTo>
                  <a:pt x="641048" y="1541538"/>
                  <a:pt x="688220" y="1653419"/>
                  <a:pt x="714829" y="1719943"/>
                </a:cubicBezTo>
                <a:cubicBezTo>
                  <a:pt x="741438" y="1786467"/>
                  <a:pt x="746277" y="1830010"/>
                  <a:pt x="765629" y="1854200"/>
                </a:cubicBezTo>
                <a:cubicBezTo>
                  <a:pt x="784981" y="1878390"/>
                  <a:pt x="824896" y="1878995"/>
                  <a:pt x="834572" y="1854200"/>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85800" y="1350526"/>
            <a:ext cx="5029200" cy="5601533"/>
          </a:xfrm>
          <a:prstGeom prst="rect">
            <a:avLst/>
          </a:prstGeom>
          <a:noFill/>
        </p:spPr>
        <p:txBody>
          <a:bodyPr wrap="square" rtlCol="0">
            <a:spAutoFit/>
          </a:bodyPr>
          <a:lstStyle/>
          <a:p>
            <a:r>
              <a:rPr lang="en-US" sz="2000" dirty="0" smtClean="0"/>
              <a:t>The intrinsic muscles of the dorsum include the two muscles </a:t>
            </a:r>
            <a:r>
              <a:rPr lang="en-US" sz="2000" b="1" dirty="0" smtClean="0">
                <a:solidFill>
                  <a:srgbClr val="F424D2"/>
                </a:solidFill>
              </a:rPr>
              <a:t>extensor </a:t>
            </a:r>
            <a:r>
              <a:rPr lang="en-US" sz="2000" b="1" dirty="0" err="1" smtClean="0">
                <a:solidFill>
                  <a:srgbClr val="F424D2"/>
                </a:solidFill>
              </a:rPr>
              <a:t>digitorum</a:t>
            </a:r>
            <a:r>
              <a:rPr lang="en-US" sz="2000" b="1" dirty="0" smtClean="0">
                <a:solidFill>
                  <a:srgbClr val="F424D2"/>
                </a:solidFill>
              </a:rPr>
              <a:t> </a:t>
            </a:r>
            <a:r>
              <a:rPr lang="en-US" sz="2000" b="1" dirty="0" err="1" smtClean="0">
                <a:solidFill>
                  <a:srgbClr val="F424D2"/>
                </a:solidFill>
              </a:rPr>
              <a:t>brevis</a:t>
            </a:r>
            <a:r>
              <a:rPr lang="en-US" sz="2000" b="1" dirty="0" smtClean="0">
                <a:solidFill>
                  <a:srgbClr val="F424D2"/>
                </a:solidFill>
              </a:rPr>
              <a:t> </a:t>
            </a:r>
            <a:r>
              <a:rPr lang="en-US" sz="2000" dirty="0" smtClean="0"/>
              <a:t>and</a:t>
            </a:r>
            <a:r>
              <a:rPr lang="en-US" sz="2000" b="1" dirty="0" smtClean="0"/>
              <a:t> </a:t>
            </a:r>
            <a:r>
              <a:rPr lang="en-US" sz="2000" b="1" dirty="0" smtClean="0">
                <a:solidFill>
                  <a:schemeClr val="accent4">
                    <a:lumMod val="75000"/>
                  </a:schemeClr>
                </a:solidFill>
              </a:rPr>
              <a:t>extensor </a:t>
            </a:r>
            <a:r>
              <a:rPr lang="en-US" sz="2000" b="1" dirty="0" err="1" smtClean="0">
                <a:solidFill>
                  <a:schemeClr val="accent4">
                    <a:lumMod val="75000"/>
                  </a:schemeClr>
                </a:solidFill>
              </a:rPr>
              <a:t>hallucis</a:t>
            </a:r>
            <a:r>
              <a:rPr lang="en-US" sz="2000" b="1" dirty="0" smtClean="0">
                <a:solidFill>
                  <a:schemeClr val="accent4">
                    <a:lumMod val="75000"/>
                  </a:schemeClr>
                </a:solidFill>
              </a:rPr>
              <a:t> </a:t>
            </a:r>
            <a:r>
              <a:rPr lang="en-US" sz="2000" b="1" dirty="0" err="1" smtClean="0">
                <a:solidFill>
                  <a:schemeClr val="accent4">
                    <a:lumMod val="75000"/>
                  </a:schemeClr>
                </a:solidFill>
              </a:rPr>
              <a:t>brevis</a:t>
            </a:r>
            <a:r>
              <a:rPr lang="en-US" sz="2000" b="1" dirty="0" smtClean="0"/>
              <a:t>.  </a:t>
            </a:r>
            <a:r>
              <a:rPr lang="en-US" sz="2000" dirty="0" smtClean="0"/>
              <a:t>These muscles are responsible for </a:t>
            </a:r>
            <a:r>
              <a:rPr lang="en-US" sz="2000" i="1" dirty="0" smtClean="0"/>
              <a:t>extending</a:t>
            </a:r>
            <a:r>
              <a:rPr lang="en-US" sz="2000" dirty="0" smtClean="0"/>
              <a:t> the the 1</a:t>
            </a:r>
            <a:r>
              <a:rPr lang="en-US" sz="2000" baseline="30000" dirty="0" smtClean="0"/>
              <a:t>st</a:t>
            </a:r>
            <a:r>
              <a:rPr lang="en-US" sz="2000" dirty="0" smtClean="0"/>
              <a:t> through 4</a:t>
            </a:r>
            <a:r>
              <a:rPr lang="en-US" sz="2000" baseline="30000" dirty="0" smtClean="0"/>
              <a:t>th</a:t>
            </a:r>
            <a:r>
              <a:rPr lang="en-US" sz="2000" dirty="0" smtClean="0"/>
              <a:t> toe.  </a:t>
            </a:r>
          </a:p>
          <a:p>
            <a:endParaRPr lang="en-US" sz="2000" dirty="0" smtClean="0"/>
          </a:p>
          <a:p>
            <a:r>
              <a:rPr lang="en-US" sz="2000" dirty="0" smtClean="0"/>
              <a:t>The </a:t>
            </a:r>
            <a:r>
              <a:rPr lang="en-US" sz="2000" b="1" dirty="0" smtClean="0"/>
              <a:t>extensor </a:t>
            </a:r>
            <a:r>
              <a:rPr lang="en-US" sz="2000" b="1" dirty="0" err="1" smtClean="0"/>
              <a:t>digitorum</a:t>
            </a:r>
            <a:r>
              <a:rPr lang="en-US" sz="2000" b="1" dirty="0" smtClean="0"/>
              <a:t> </a:t>
            </a:r>
            <a:r>
              <a:rPr lang="en-US" sz="2000" b="1" dirty="0" err="1" smtClean="0"/>
              <a:t>brevis</a:t>
            </a:r>
            <a:r>
              <a:rPr lang="en-US" sz="2000" b="1" dirty="0" smtClean="0"/>
              <a:t> </a:t>
            </a:r>
            <a:r>
              <a:rPr lang="en-US" sz="2000" dirty="0" smtClean="0"/>
              <a:t>attaches to the base of the middle </a:t>
            </a:r>
            <a:r>
              <a:rPr lang="en-US" sz="2000" dirty="0" err="1" smtClean="0"/>
              <a:t>philanges</a:t>
            </a:r>
            <a:r>
              <a:rPr lang="en-US" sz="2000" dirty="0" smtClean="0"/>
              <a:t> of the 2</a:t>
            </a:r>
            <a:r>
              <a:rPr lang="en-US" sz="2000" baseline="30000" dirty="0" smtClean="0"/>
              <a:t>nd</a:t>
            </a:r>
            <a:r>
              <a:rPr lang="en-US" sz="2000" dirty="0" smtClean="0"/>
              <a:t> to 4</a:t>
            </a:r>
            <a:r>
              <a:rPr lang="en-US" sz="2000" baseline="30000" dirty="0" smtClean="0"/>
              <a:t>th</a:t>
            </a:r>
            <a:r>
              <a:rPr lang="en-US" sz="2000" dirty="0" smtClean="0"/>
              <a:t> toe while the </a:t>
            </a:r>
            <a:r>
              <a:rPr lang="en-US" sz="2000" b="1" dirty="0" smtClean="0"/>
              <a:t>extensor </a:t>
            </a:r>
            <a:r>
              <a:rPr lang="en-US" sz="2000" b="1" dirty="0" err="1" smtClean="0"/>
              <a:t>hallucis</a:t>
            </a:r>
            <a:r>
              <a:rPr lang="en-US" sz="2000" b="1" dirty="0" smtClean="0"/>
              <a:t> </a:t>
            </a:r>
            <a:r>
              <a:rPr lang="en-US" sz="2000" b="1" dirty="0" err="1" smtClean="0"/>
              <a:t>brevis</a:t>
            </a:r>
            <a:r>
              <a:rPr lang="en-US" sz="2000" b="1" dirty="0" smtClean="0"/>
              <a:t> </a:t>
            </a:r>
            <a:r>
              <a:rPr lang="en-US" sz="2000" dirty="0" smtClean="0"/>
              <a:t>attaches to the proximal </a:t>
            </a:r>
            <a:r>
              <a:rPr lang="en-US" sz="2000" dirty="0" err="1" smtClean="0"/>
              <a:t>philanx</a:t>
            </a:r>
            <a:r>
              <a:rPr lang="en-US" sz="2000" dirty="0" smtClean="0"/>
              <a:t> of the 1</a:t>
            </a:r>
            <a:r>
              <a:rPr lang="en-US" sz="2000" baseline="30000" dirty="0" smtClean="0"/>
              <a:t>st</a:t>
            </a:r>
            <a:r>
              <a:rPr lang="en-US" sz="2000" dirty="0" smtClean="0"/>
              <a:t> toe at the dorsal </a:t>
            </a:r>
            <a:r>
              <a:rPr lang="en-US" sz="2000" dirty="0" err="1" smtClean="0"/>
              <a:t>aponeurosis</a:t>
            </a:r>
            <a:r>
              <a:rPr lang="en-US" sz="2000" dirty="0" smtClean="0"/>
              <a:t>.  </a:t>
            </a:r>
          </a:p>
          <a:p>
            <a:endParaRPr lang="en-US" sz="2000" dirty="0" smtClean="0"/>
          </a:p>
          <a:p>
            <a:r>
              <a:rPr lang="en-US" sz="2000" dirty="0" smtClean="0"/>
              <a:t>Muscles labeled “</a:t>
            </a:r>
            <a:r>
              <a:rPr lang="en-US" sz="2000" dirty="0" err="1" smtClean="0"/>
              <a:t>brevis</a:t>
            </a:r>
            <a:r>
              <a:rPr lang="en-US" sz="2000" dirty="0" smtClean="0"/>
              <a:t>”, in contrast to “</a:t>
            </a:r>
            <a:r>
              <a:rPr lang="en-US" sz="2000" dirty="0" err="1" smtClean="0"/>
              <a:t>longus</a:t>
            </a:r>
            <a:r>
              <a:rPr lang="en-US" sz="2000" dirty="0" smtClean="0"/>
              <a:t>”, attach </a:t>
            </a:r>
            <a:r>
              <a:rPr lang="en-US" sz="2000" i="1" dirty="0" smtClean="0"/>
              <a:t>at </a:t>
            </a:r>
            <a:r>
              <a:rPr lang="en-US" sz="2000" dirty="0" smtClean="0"/>
              <a:t>a joint (i.e. </a:t>
            </a:r>
            <a:r>
              <a:rPr lang="en-US" sz="2000" dirty="0" err="1" smtClean="0"/>
              <a:t>metatarsophalangeal</a:t>
            </a:r>
            <a:r>
              <a:rPr lang="en-US" sz="2000" dirty="0" smtClean="0"/>
              <a:t> joints and proximal </a:t>
            </a:r>
            <a:r>
              <a:rPr lang="en-US" sz="2000" dirty="0" err="1" smtClean="0"/>
              <a:t>interphalangeal</a:t>
            </a:r>
            <a:r>
              <a:rPr lang="en-US" sz="2000" dirty="0" smtClean="0"/>
              <a:t> joints).  Muscles labeled “</a:t>
            </a:r>
            <a:r>
              <a:rPr lang="en-US" sz="2000" dirty="0" err="1" smtClean="0"/>
              <a:t>longus</a:t>
            </a:r>
            <a:r>
              <a:rPr lang="en-US" sz="2000" dirty="0" smtClean="0"/>
              <a:t>” attach to the tip of the joint. </a:t>
            </a:r>
          </a:p>
          <a:p>
            <a:r>
              <a:rPr lang="en-US"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6.20_B.jpg"/>
          <p:cNvPicPr>
            <a:picLocks noChangeAspect="1"/>
          </p:cNvPicPr>
          <p:nvPr/>
        </p:nvPicPr>
        <p:blipFill>
          <a:blip r:embed="rId2"/>
          <a:srcRect l="32222" t="2222" r="34444" b="4444"/>
          <a:stretch>
            <a:fillRect/>
          </a:stretch>
        </p:blipFill>
        <p:spPr>
          <a:xfrm>
            <a:off x="0" y="228600"/>
            <a:ext cx="2286000" cy="6400800"/>
          </a:xfrm>
          <a:prstGeom prst="rect">
            <a:avLst/>
          </a:prstGeom>
        </p:spPr>
      </p:pic>
      <p:sp>
        <p:nvSpPr>
          <p:cNvPr id="3" name="Title 4"/>
          <p:cNvSpPr txBox="1">
            <a:spLocks/>
          </p:cNvSpPr>
          <p:nvPr/>
        </p:nvSpPr>
        <p:spPr>
          <a:xfrm>
            <a:off x="1981200" y="0"/>
            <a:ext cx="7315200" cy="1524000"/>
          </a:xfrm>
          <a:prstGeom prst="rect">
            <a:avLst/>
          </a:prstGeom>
        </p:spPr>
        <p:txBody>
          <a:bodyPr vert="horz" lIns="91440" tIns="45720" rIns="91440" bIns="45720" rtlCol="0" anchor="ctr">
            <a:normAutofit/>
          </a:bodyPr>
          <a:lstStyle/>
          <a:p>
            <a:pPr algn="ctr" defTabSz="914400">
              <a:spcBef>
                <a:spcPct val="0"/>
              </a:spcBef>
              <a:defRPr/>
            </a:pPr>
            <a:r>
              <a:rPr lang="en-US" sz="2800" b="1" dirty="0" smtClean="0"/>
              <a:t>Intrinsic </a:t>
            </a:r>
            <a:r>
              <a:rPr lang="en-US" sz="2800" b="1" dirty="0" smtClean="0">
                <a:latin typeface="+mj-lt"/>
                <a:ea typeface="+mj-ea"/>
                <a:cs typeface="+mj-cs"/>
              </a:rPr>
              <a:t>Muscles of the Foot: Layer 1</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(Superficial)</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Abductors of the foot</a:t>
            </a:r>
          </a:p>
        </p:txBody>
      </p:sp>
      <p:sp>
        <p:nvSpPr>
          <p:cNvPr id="4" name="Freeform 3"/>
          <p:cNvSpPr/>
          <p:nvPr/>
        </p:nvSpPr>
        <p:spPr>
          <a:xfrm>
            <a:off x="1363133" y="3014133"/>
            <a:ext cx="691092" cy="2895600"/>
          </a:xfrm>
          <a:custGeom>
            <a:avLst/>
            <a:gdLst>
              <a:gd name="connsiteX0" fmla="*/ 675217 w 691092"/>
              <a:gd name="connsiteY0" fmla="*/ 40217 h 2895600"/>
              <a:gd name="connsiteX1" fmla="*/ 675217 w 691092"/>
              <a:gd name="connsiteY1" fmla="*/ 611717 h 2895600"/>
              <a:gd name="connsiteX2" fmla="*/ 662517 w 691092"/>
              <a:gd name="connsiteY2" fmla="*/ 1087967 h 2895600"/>
              <a:gd name="connsiteX3" fmla="*/ 681567 w 691092"/>
              <a:gd name="connsiteY3" fmla="*/ 1424517 h 2895600"/>
              <a:gd name="connsiteX4" fmla="*/ 605367 w 691092"/>
              <a:gd name="connsiteY4" fmla="*/ 1672167 h 2895600"/>
              <a:gd name="connsiteX5" fmla="*/ 516467 w 691092"/>
              <a:gd name="connsiteY5" fmla="*/ 2084917 h 2895600"/>
              <a:gd name="connsiteX6" fmla="*/ 370417 w 691092"/>
              <a:gd name="connsiteY6" fmla="*/ 2421467 h 2895600"/>
              <a:gd name="connsiteX7" fmla="*/ 91017 w 691092"/>
              <a:gd name="connsiteY7" fmla="*/ 2834217 h 2895600"/>
              <a:gd name="connsiteX8" fmla="*/ 52917 w 691092"/>
              <a:gd name="connsiteY8" fmla="*/ 2789767 h 2895600"/>
              <a:gd name="connsiteX9" fmla="*/ 21167 w 691092"/>
              <a:gd name="connsiteY9" fmla="*/ 2618317 h 2895600"/>
              <a:gd name="connsiteX10" fmla="*/ 33867 w 691092"/>
              <a:gd name="connsiteY10" fmla="*/ 2554817 h 2895600"/>
              <a:gd name="connsiteX11" fmla="*/ 14817 w 691092"/>
              <a:gd name="connsiteY11" fmla="*/ 2542117 h 2895600"/>
              <a:gd name="connsiteX12" fmla="*/ 8467 w 691092"/>
              <a:gd name="connsiteY12" fmla="*/ 2357967 h 2895600"/>
              <a:gd name="connsiteX13" fmla="*/ 65617 w 691092"/>
              <a:gd name="connsiteY13" fmla="*/ 2078567 h 2895600"/>
              <a:gd name="connsiteX14" fmla="*/ 135467 w 691092"/>
              <a:gd name="connsiteY14" fmla="*/ 1703917 h 2895600"/>
              <a:gd name="connsiteX15" fmla="*/ 154517 w 691092"/>
              <a:gd name="connsiteY15" fmla="*/ 1443567 h 2895600"/>
              <a:gd name="connsiteX16" fmla="*/ 218017 w 691092"/>
              <a:gd name="connsiteY16" fmla="*/ 1138767 h 2895600"/>
              <a:gd name="connsiteX17" fmla="*/ 376767 w 691092"/>
              <a:gd name="connsiteY17" fmla="*/ 853017 h 2895600"/>
              <a:gd name="connsiteX18" fmla="*/ 560917 w 691092"/>
              <a:gd name="connsiteY18" fmla="*/ 694267 h 2895600"/>
              <a:gd name="connsiteX19" fmla="*/ 656167 w 691092"/>
              <a:gd name="connsiteY19" fmla="*/ 370417 h 2895600"/>
              <a:gd name="connsiteX20" fmla="*/ 675217 w 691092"/>
              <a:gd name="connsiteY20" fmla="*/ 40217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092" h="2895600">
                <a:moveTo>
                  <a:pt x="675217" y="40217"/>
                </a:moveTo>
                <a:cubicBezTo>
                  <a:pt x="678392" y="80434"/>
                  <a:pt x="677334" y="437092"/>
                  <a:pt x="675217" y="611717"/>
                </a:cubicBezTo>
                <a:cubicBezTo>
                  <a:pt x="673100" y="786342"/>
                  <a:pt x="661459" y="952500"/>
                  <a:pt x="662517" y="1087967"/>
                </a:cubicBezTo>
                <a:cubicBezTo>
                  <a:pt x="663575" y="1223434"/>
                  <a:pt x="691092" y="1327150"/>
                  <a:pt x="681567" y="1424517"/>
                </a:cubicBezTo>
                <a:cubicBezTo>
                  <a:pt x="672042" y="1521884"/>
                  <a:pt x="632884" y="1562100"/>
                  <a:pt x="605367" y="1672167"/>
                </a:cubicBezTo>
                <a:cubicBezTo>
                  <a:pt x="577850" y="1782234"/>
                  <a:pt x="555625" y="1960034"/>
                  <a:pt x="516467" y="2084917"/>
                </a:cubicBezTo>
                <a:cubicBezTo>
                  <a:pt x="477309" y="2209800"/>
                  <a:pt x="441325" y="2296584"/>
                  <a:pt x="370417" y="2421467"/>
                </a:cubicBezTo>
                <a:cubicBezTo>
                  <a:pt x="299509" y="2546350"/>
                  <a:pt x="143934" y="2772834"/>
                  <a:pt x="91017" y="2834217"/>
                </a:cubicBezTo>
                <a:cubicBezTo>
                  <a:pt x="38100" y="2895600"/>
                  <a:pt x="64559" y="2825750"/>
                  <a:pt x="52917" y="2789767"/>
                </a:cubicBezTo>
                <a:cubicBezTo>
                  <a:pt x="41275" y="2753784"/>
                  <a:pt x="24342" y="2657475"/>
                  <a:pt x="21167" y="2618317"/>
                </a:cubicBezTo>
                <a:cubicBezTo>
                  <a:pt x="17992" y="2579159"/>
                  <a:pt x="34925" y="2567517"/>
                  <a:pt x="33867" y="2554817"/>
                </a:cubicBezTo>
                <a:cubicBezTo>
                  <a:pt x="32809" y="2542117"/>
                  <a:pt x="19050" y="2574925"/>
                  <a:pt x="14817" y="2542117"/>
                </a:cubicBezTo>
                <a:cubicBezTo>
                  <a:pt x="10584" y="2509309"/>
                  <a:pt x="0" y="2435225"/>
                  <a:pt x="8467" y="2357967"/>
                </a:cubicBezTo>
                <a:cubicBezTo>
                  <a:pt x="16934" y="2280709"/>
                  <a:pt x="44450" y="2187575"/>
                  <a:pt x="65617" y="2078567"/>
                </a:cubicBezTo>
                <a:cubicBezTo>
                  <a:pt x="86784" y="1969559"/>
                  <a:pt x="120650" y="1809750"/>
                  <a:pt x="135467" y="1703917"/>
                </a:cubicBezTo>
                <a:cubicBezTo>
                  <a:pt x="150284" y="1598084"/>
                  <a:pt x="140759" y="1537759"/>
                  <a:pt x="154517" y="1443567"/>
                </a:cubicBezTo>
                <a:cubicBezTo>
                  <a:pt x="168275" y="1349375"/>
                  <a:pt x="180975" y="1237192"/>
                  <a:pt x="218017" y="1138767"/>
                </a:cubicBezTo>
                <a:cubicBezTo>
                  <a:pt x="255059" y="1040342"/>
                  <a:pt x="319617" y="927100"/>
                  <a:pt x="376767" y="853017"/>
                </a:cubicBezTo>
                <a:cubicBezTo>
                  <a:pt x="433917" y="778934"/>
                  <a:pt x="514350" y="774700"/>
                  <a:pt x="560917" y="694267"/>
                </a:cubicBezTo>
                <a:cubicBezTo>
                  <a:pt x="607484" y="613834"/>
                  <a:pt x="636059" y="474134"/>
                  <a:pt x="656167" y="370417"/>
                </a:cubicBezTo>
                <a:cubicBezTo>
                  <a:pt x="676275" y="266700"/>
                  <a:pt x="672042" y="0"/>
                  <a:pt x="675217" y="40217"/>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4"/>
          <p:cNvSpPr/>
          <p:nvPr/>
        </p:nvSpPr>
        <p:spPr>
          <a:xfrm>
            <a:off x="610658" y="2614083"/>
            <a:ext cx="909109" cy="2996142"/>
          </a:xfrm>
          <a:custGeom>
            <a:avLst/>
            <a:gdLst>
              <a:gd name="connsiteX0" fmla="*/ 773642 w 909109"/>
              <a:gd name="connsiteY0" fmla="*/ 2942167 h 2996142"/>
              <a:gd name="connsiteX1" fmla="*/ 779992 w 909109"/>
              <a:gd name="connsiteY1" fmla="*/ 2631017 h 2996142"/>
              <a:gd name="connsiteX2" fmla="*/ 843492 w 909109"/>
              <a:gd name="connsiteY2" fmla="*/ 2326217 h 2996142"/>
              <a:gd name="connsiteX3" fmla="*/ 887942 w 909109"/>
              <a:gd name="connsiteY3" fmla="*/ 1919817 h 2996142"/>
              <a:gd name="connsiteX4" fmla="*/ 906992 w 909109"/>
              <a:gd name="connsiteY4" fmla="*/ 1456267 h 2996142"/>
              <a:gd name="connsiteX5" fmla="*/ 900642 w 909109"/>
              <a:gd name="connsiteY5" fmla="*/ 1119717 h 2996142"/>
              <a:gd name="connsiteX6" fmla="*/ 856192 w 909109"/>
              <a:gd name="connsiteY6" fmla="*/ 751417 h 2996142"/>
              <a:gd name="connsiteX7" fmla="*/ 805392 w 909109"/>
              <a:gd name="connsiteY7" fmla="*/ 275167 h 2996142"/>
              <a:gd name="connsiteX8" fmla="*/ 684742 w 909109"/>
              <a:gd name="connsiteY8" fmla="*/ 97367 h 2996142"/>
              <a:gd name="connsiteX9" fmla="*/ 665692 w 909109"/>
              <a:gd name="connsiteY9" fmla="*/ 249767 h 2996142"/>
              <a:gd name="connsiteX10" fmla="*/ 646642 w 909109"/>
              <a:gd name="connsiteY10" fmla="*/ 389467 h 2996142"/>
              <a:gd name="connsiteX11" fmla="*/ 576792 w 909109"/>
              <a:gd name="connsiteY11" fmla="*/ 262467 h 2996142"/>
              <a:gd name="connsiteX12" fmla="*/ 538692 w 909109"/>
              <a:gd name="connsiteY12" fmla="*/ 91017 h 2996142"/>
              <a:gd name="connsiteX13" fmla="*/ 449792 w 909109"/>
              <a:gd name="connsiteY13" fmla="*/ 27517 h 2996142"/>
              <a:gd name="connsiteX14" fmla="*/ 449792 w 909109"/>
              <a:gd name="connsiteY14" fmla="*/ 256117 h 2996142"/>
              <a:gd name="connsiteX15" fmla="*/ 430742 w 909109"/>
              <a:gd name="connsiteY15" fmla="*/ 376767 h 2996142"/>
              <a:gd name="connsiteX16" fmla="*/ 360892 w 909109"/>
              <a:gd name="connsiteY16" fmla="*/ 300567 h 2996142"/>
              <a:gd name="connsiteX17" fmla="*/ 259292 w 909109"/>
              <a:gd name="connsiteY17" fmla="*/ 129117 h 2996142"/>
              <a:gd name="connsiteX18" fmla="*/ 202142 w 909109"/>
              <a:gd name="connsiteY18" fmla="*/ 173567 h 2996142"/>
              <a:gd name="connsiteX19" fmla="*/ 233892 w 909109"/>
              <a:gd name="connsiteY19" fmla="*/ 306917 h 2996142"/>
              <a:gd name="connsiteX20" fmla="*/ 284692 w 909109"/>
              <a:gd name="connsiteY20" fmla="*/ 637117 h 2996142"/>
              <a:gd name="connsiteX21" fmla="*/ 132292 w 909109"/>
              <a:gd name="connsiteY21" fmla="*/ 446617 h 2996142"/>
              <a:gd name="connsiteX22" fmla="*/ 11642 w 909109"/>
              <a:gd name="connsiteY22" fmla="*/ 306917 h 2996142"/>
              <a:gd name="connsiteX23" fmla="*/ 62442 w 909109"/>
              <a:gd name="connsiteY23" fmla="*/ 522817 h 2996142"/>
              <a:gd name="connsiteX24" fmla="*/ 144992 w 909109"/>
              <a:gd name="connsiteY24" fmla="*/ 726017 h 2996142"/>
              <a:gd name="connsiteX25" fmla="*/ 189442 w 909109"/>
              <a:gd name="connsiteY25" fmla="*/ 1094317 h 2996142"/>
              <a:gd name="connsiteX26" fmla="*/ 176742 w 909109"/>
              <a:gd name="connsiteY26" fmla="*/ 1653117 h 2996142"/>
              <a:gd name="connsiteX27" fmla="*/ 221192 w 909109"/>
              <a:gd name="connsiteY27" fmla="*/ 2148417 h 2996142"/>
              <a:gd name="connsiteX28" fmla="*/ 265642 w 909109"/>
              <a:gd name="connsiteY28" fmla="*/ 2516717 h 2996142"/>
              <a:gd name="connsiteX29" fmla="*/ 291042 w 909109"/>
              <a:gd name="connsiteY29" fmla="*/ 2834217 h 2996142"/>
              <a:gd name="connsiteX30" fmla="*/ 284692 w 909109"/>
              <a:gd name="connsiteY30" fmla="*/ 2904067 h 2996142"/>
              <a:gd name="connsiteX31" fmla="*/ 462492 w 909109"/>
              <a:gd name="connsiteY31" fmla="*/ 2954867 h 2996142"/>
              <a:gd name="connsiteX32" fmla="*/ 773642 w 909109"/>
              <a:gd name="connsiteY32" fmla="*/ 2942167 h 299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9109" h="2996142">
                <a:moveTo>
                  <a:pt x="773642" y="2942167"/>
                </a:moveTo>
                <a:cubicBezTo>
                  <a:pt x="826559" y="2888192"/>
                  <a:pt x="768350" y="2733675"/>
                  <a:pt x="779992" y="2631017"/>
                </a:cubicBezTo>
                <a:cubicBezTo>
                  <a:pt x="791634" y="2528359"/>
                  <a:pt x="825500" y="2444750"/>
                  <a:pt x="843492" y="2326217"/>
                </a:cubicBezTo>
                <a:cubicBezTo>
                  <a:pt x="861484" y="2207684"/>
                  <a:pt x="877359" y="2064809"/>
                  <a:pt x="887942" y="1919817"/>
                </a:cubicBezTo>
                <a:cubicBezTo>
                  <a:pt x="898525" y="1774825"/>
                  <a:pt x="904875" y="1589617"/>
                  <a:pt x="906992" y="1456267"/>
                </a:cubicBezTo>
                <a:cubicBezTo>
                  <a:pt x="909109" y="1322917"/>
                  <a:pt x="909109" y="1237192"/>
                  <a:pt x="900642" y="1119717"/>
                </a:cubicBezTo>
                <a:cubicBezTo>
                  <a:pt x="892175" y="1002242"/>
                  <a:pt x="872067" y="892175"/>
                  <a:pt x="856192" y="751417"/>
                </a:cubicBezTo>
                <a:cubicBezTo>
                  <a:pt x="840317" y="610659"/>
                  <a:pt x="833967" y="384175"/>
                  <a:pt x="805392" y="275167"/>
                </a:cubicBezTo>
                <a:cubicBezTo>
                  <a:pt x="776817" y="166159"/>
                  <a:pt x="708025" y="101600"/>
                  <a:pt x="684742" y="97367"/>
                </a:cubicBezTo>
                <a:cubicBezTo>
                  <a:pt x="661459" y="93134"/>
                  <a:pt x="672042" y="201084"/>
                  <a:pt x="665692" y="249767"/>
                </a:cubicBezTo>
                <a:cubicBezTo>
                  <a:pt x="659342" y="298450"/>
                  <a:pt x="661459" y="387350"/>
                  <a:pt x="646642" y="389467"/>
                </a:cubicBezTo>
                <a:cubicBezTo>
                  <a:pt x="631825" y="391584"/>
                  <a:pt x="594784" y="312209"/>
                  <a:pt x="576792" y="262467"/>
                </a:cubicBezTo>
                <a:cubicBezTo>
                  <a:pt x="558800" y="212725"/>
                  <a:pt x="559859" y="130175"/>
                  <a:pt x="538692" y="91017"/>
                </a:cubicBezTo>
                <a:cubicBezTo>
                  <a:pt x="517525" y="51859"/>
                  <a:pt x="464609" y="0"/>
                  <a:pt x="449792" y="27517"/>
                </a:cubicBezTo>
                <a:cubicBezTo>
                  <a:pt x="434975" y="55034"/>
                  <a:pt x="452967" y="197909"/>
                  <a:pt x="449792" y="256117"/>
                </a:cubicBezTo>
                <a:cubicBezTo>
                  <a:pt x="446617" y="314325"/>
                  <a:pt x="445559" y="369359"/>
                  <a:pt x="430742" y="376767"/>
                </a:cubicBezTo>
                <a:cubicBezTo>
                  <a:pt x="415925" y="384175"/>
                  <a:pt x="389467" y="341842"/>
                  <a:pt x="360892" y="300567"/>
                </a:cubicBezTo>
                <a:cubicBezTo>
                  <a:pt x="332317" y="259292"/>
                  <a:pt x="285750" y="150284"/>
                  <a:pt x="259292" y="129117"/>
                </a:cubicBezTo>
                <a:cubicBezTo>
                  <a:pt x="232834" y="107950"/>
                  <a:pt x="206375" y="143934"/>
                  <a:pt x="202142" y="173567"/>
                </a:cubicBezTo>
                <a:cubicBezTo>
                  <a:pt x="197909" y="203200"/>
                  <a:pt x="220134" y="229659"/>
                  <a:pt x="233892" y="306917"/>
                </a:cubicBezTo>
                <a:cubicBezTo>
                  <a:pt x="247650" y="384175"/>
                  <a:pt x="301625" y="613834"/>
                  <a:pt x="284692" y="637117"/>
                </a:cubicBezTo>
                <a:cubicBezTo>
                  <a:pt x="267759" y="660400"/>
                  <a:pt x="177800" y="501650"/>
                  <a:pt x="132292" y="446617"/>
                </a:cubicBezTo>
                <a:cubicBezTo>
                  <a:pt x="86784" y="391584"/>
                  <a:pt x="23284" y="294217"/>
                  <a:pt x="11642" y="306917"/>
                </a:cubicBezTo>
                <a:cubicBezTo>
                  <a:pt x="0" y="319617"/>
                  <a:pt x="40217" y="452967"/>
                  <a:pt x="62442" y="522817"/>
                </a:cubicBezTo>
                <a:cubicBezTo>
                  <a:pt x="84667" y="592667"/>
                  <a:pt x="123825" y="630767"/>
                  <a:pt x="144992" y="726017"/>
                </a:cubicBezTo>
                <a:cubicBezTo>
                  <a:pt x="166159" y="821267"/>
                  <a:pt x="184150" y="939800"/>
                  <a:pt x="189442" y="1094317"/>
                </a:cubicBezTo>
                <a:cubicBezTo>
                  <a:pt x="194734" y="1248834"/>
                  <a:pt x="171450" y="1477434"/>
                  <a:pt x="176742" y="1653117"/>
                </a:cubicBezTo>
                <a:cubicBezTo>
                  <a:pt x="182034" y="1828800"/>
                  <a:pt x="206375" y="2004484"/>
                  <a:pt x="221192" y="2148417"/>
                </a:cubicBezTo>
                <a:cubicBezTo>
                  <a:pt x="236009" y="2292350"/>
                  <a:pt x="254000" y="2402417"/>
                  <a:pt x="265642" y="2516717"/>
                </a:cubicBezTo>
                <a:cubicBezTo>
                  <a:pt x="277284" y="2631017"/>
                  <a:pt x="287867" y="2769659"/>
                  <a:pt x="291042" y="2834217"/>
                </a:cubicBezTo>
                <a:cubicBezTo>
                  <a:pt x="294217" y="2898775"/>
                  <a:pt x="256117" y="2883959"/>
                  <a:pt x="284692" y="2904067"/>
                </a:cubicBezTo>
                <a:cubicBezTo>
                  <a:pt x="313267" y="2924175"/>
                  <a:pt x="382059" y="2948517"/>
                  <a:pt x="462492" y="2954867"/>
                </a:cubicBezTo>
                <a:cubicBezTo>
                  <a:pt x="542925" y="2961217"/>
                  <a:pt x="720725" y="2996142"/>
                  <a:pt x="773642" y="2942167"/>
                </a:cubicBezTo>
                <a:close/>
              </a:path>
            </a:pathLst>
          </a:custGeom>
          <a:solidFill>
            <a:srgbClr val="00BA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5"/>
          <p:cNvSpPr/>
          <p:nvPr/>
        </p:nvSpPr>
        <p:spPr>
          <a:xfrm>
            <a:off x="132292" y="2514600"/>
            <a:ext cx="775758" cy="3244850"/>
          </a:xfrm>
          <a:custGeom>
            <a:avLst/>
            <a:gdLst>
              <a:gd name="connsiteX0" fmla="*/ 70908 w 775758"/>
              <a:gd name="connsiteY0" fmla="*/ 38100 h 3244850"/>
              <a:gd name="connsiteX1" fmla="*/ 13758 w 775758"/>
              <a:gd name="connsiteY1" fmla="*/ 88900 h 3244850"/>
              <a:gd name="connsiteX2" fmla="*/ 13758 w 775758"/>
              <a:gd name="connsiteY2" fmla="*/ 273050 h 3244850"/>
              <a:gd name="connsiteX3" fmla="*/ 1058 w 775758"/>
              <a:gd name="connsiteY3" fmla="*/ 647700 h 3244850"/>
              <a:gd name="connsiteX4" fmla="*/ 20108 w 775758"/>
              <a:gd name="connsiteY4" fmla="*/ 1054100 h 3244850"/>
              <a:gd name="connsiteX5" fmla="*/ 58208 w 775758"/>
              <a:gd name="connsiteY5" fmla="*/ 1365250 h 3244850"/>
              <a:gd name="connsiteX6" fmla="*/ 159808 w 775758"/>
              <a:gd name="connsiteY6" fmla="*/ 1701800 h 3244850"/>
              <a:gd name="connsiteX7" fmla="*/ 267758 w 775758"/>
              <a:gd name="connsiteY7" fmla="*/ 2120900 h 3244850"/>
              <a:gd name="connsiteX8" fmla="*/ 356658 w 775758"/>
              <a:gd name="connsiteY8" fmla="*/ 2406650 h 3244850"/>
              <a:gd name="connsiteX9" fmla="*/ 534458 w 775758"/>
              <a:gd name="connsiteY9" fmla="*/ 3041650 h 3244850"/>
              <a:gd name="connsiteX10" fmla="*/ 610658 w 775758"/>
              <a:gd name="connsiteY10" fmla="*/ 3238500 h 3244850"/>
              <a:gd name="connsiteX11" fmla="*/ 731308 w 775758"/>
              <a:gd name="connsiteY11" fmla="*/ 3079750 h 3244850"/>
              <a:gd name="connsiteX12" fmla="*/ 769408 w 775758"/>
              <a:gd name="connsiteY12" fmla="*/ 3003550 h 3244850"/>
              <a:gd name="connsiteX13" fmla="*/ 763058 w 775758"/>
              <a:gd name="connsiteY13" fmla="*/ 2787650 h 3244850"/>
              <a:gd name="connsiteX14" fmla="*/ 693208 w 775758"/>
              <a:gd name="connsiteY14" fmla="*/ 2203450 h 3244850"/>
              <a:gd name="connsiteX15" fmla="*/ 636058 w 775758"/>
              <a:gd name="connsiteY15" fmla="*/ 2101850 h 3244850"/>
              <a:gd name="connsiteX16" fmla="*/ 509058 w 775758"/>
              <a:gd name="connsiteY16" fmla="*/ 1905000 h 3244850"/>
              <a:gd name="connsiteX17" fmla="*/ 401108 w 775758"/>
              <a:gd name="connsiteY17" fmla="*/ 1625600 h 3244850"/>
              <a:gd name="connsiteX18" fmla="*/ 274108 w 775758"/>
              <a:gd name="connsiteY18" fmla="*/ 1371600 h 3244850"/>
              <a:gd name="connsiteX19" fmla="*/ 172508 w 775758"/>
              <a:gd name="connsiteY19" fmla="*/ 1193800 h 3244850"/>
              <a:gd name="connsiteX20" fmla="*/ 121708 w 775758"/>
              <a:gd name="connsiteY20" fmla="*/ 1047750 h 3244850"/>
              <a:gd name="connsiteX21" fmla="*/ 140758 w 775758"/>
              <a:gd name="connsiteY21" fmla="*/ 850900 h 3244850"/>
              <a:gd name="connsiteX22" fmla="*/ 109008 w 775758"/>
              <a:gd name="connsiteY22" fmla="*/ 317500 h 3244850"/>
              <a:gd name="connsiteX23" fmla="*/ 70908 w 775758"/>
              <a:gd name="connsiteY23" fmla="*/ 38100 h 324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5758" h="3244850">
                <a:moveTo>
                  <a:pt x="70908" y="38100"/>
                </a:moveTo>
                <a:cubicBezTo>
                  <a:pt x="55033" y="0"/>
                  <a:pt x="23283" y="49742"/>
                  <a:pt x="13758" y="88900"/>
                </a:cubicBezTo>
                <a:cubicBezTo>
                  <a:pt x="4233" y="128058"/>
                  <a:pt x="15875" y="179917"/>
                  <a:pt x="13758" y="273050"/>
                </a:cubicBezTo>
                <a:cubicBezTo>
                  <a:pt x="11641" y="366183"/>
                  <a:pt x="0" y="517525"/>
                  <a:pt x="1058" y="647700"/>
                </a:cubicBezTo>
                <a:cubicBezTo>
                  <a:pt x="2116" y="777875"/>
                  <a:pt x="10583" y="934508"/>
                  <a:pt x="20108" y="1054100"/>
                </a:cubicBezTo>
                <a:cubicBezTo>
                  <a:pt x="29633" y="1173692"/>
                  <a:pt x="34925" y="1257300"/>
                  <a:pt x="58208" y="1365250"/>
                </a:cubicBezTo>
                <a:cubicBezTo>
                  <a:pt x="81491" y="1473200"/>
                  <a:pt x="124883" y="1575859"/>
                  <a:pt x="159808" y="1701800"/>
                </a:cubicBezTo>
                <a:cubicBezTo>
                  <a:pt x="194733" y="1827741"/>
                  <a:pt x="234950" y="2003425"/>
                  <a:pt x="267758" y="2120900"/>
                </a:cubicBezTo>
                <a:cubicBezTo>
                  <a:pt x="300566" y="2238375"/>
                  <a:pt x="312208" y="2253192"/>
                  <a:pt x="356658" y="2406650"/>
                </a:cubicBezTo>
                <a:cubicBezTo>
                  <a:pt x="401108" y="2560108"/>
                  <a:pt x="492125" y="2903008"/>
                  <a:pt x="534458" y="3041650"/>
                </a:cubicBezTo>
                <a:cubicBezTo>
                  <a:pt x="576791" y="3180292"/>
                  <a:pt x="577850" y="3232150"/>
                  <a:pt x="610658" y="3238500"/>
                </a:cubicBezTo>
                <a:cubicBezTo>
                  <a:pt x="643466" y="3244850"/>
                  <a:pt x="704850" y="3118908"/>
                  <a:pt x="731308" y="3079750"/>
                </a:cubicBezTo>
                <a:cubicBezTo>
                  <a:pt x="757766" y="3040592"/>
                  <a:pt x="764116" y="3052233"/>
                  <a:pt x="769408" y="3003550"/>
                </a:cubicBezTo>
                <a:cubicBezTo>
                  <a:pt x="774700" y="2954867"/>
                  <a:pt x="775758" y="2921000"/>
                  <a:pt x="763058" y="2787650"/>
                </a:cubicBezTo>
                <a:cubicBezTo>
                  <a:pt x="750358" y="2654300"/>
                  <a:pt x="714375" y="2317750"/>
                  <a:pt x="693208" y="2203450"/>
                </a:cubicBezTo>
                <a:cubicBezTo>
                  <a:pt x="672041" y="2089150"/>
                  <a:pt x="666750" y="2151592"/>
                  <a:pt x="636058" y="2101850"/>
                </a:cubicBezTo>
                <a:cubicBezTo>
                  <a:pt x="605366" y="2052108"/>
                  <a:pt x="548216" y="1984375"/>
                  <a:pt x="509058" y="1905000"/>
                </a:cubicBezTo>
                <a:cubicBezTo>
                  <a:pt x="469900" y="1825625"/>
                  <a:pt x="440266" y="1714500"/>
                  <a:pt x="401108" y="1625600"/>
                </a:cubicBezTo>
                <a:cubicBezTo>
                  <a:pt x="361950" y="1536700"/>
                  <a:pt x="312208" y="1443567"/>
                  <a:pt x="274108" y="1371600"/>
                </a:cubicBezTo>
                <a:cubicBezTo>
                  <a:pt x="236008" y="1299633"/>
                  <a:pt x="197908" y="1247775"/>
                  <a:pt x="172508" y="1193800"/>
                </a:cubicBezTo>
                <a:cubicBezTo>
                  <a:pt x="147108" y="1139825"/>
                  <a:pt x="127000" y="1104900"/>
                  <a:pt x="121708" y="1047750"/>
                </a:cubicBezTo>
                <a:cubicBezTo>
                  <a:pt x="116416" y="990600"/>
                  <a:pt x="142875" y="972608"/>
                  <a:pt x="140758" y="850900"/>
                </a:cubicBezTo>
                <a:cubicBezTo>
                  <a:pt x="138641" y="729192"/>
                  <a:pt x="119591" y="452967"/>
                  <a:pt x="109008" y="317500"/>
                </a:cubicBezTo>
                <a:cubicBezTo>
                  <a:pt x="98425" y="182033"/>
                  <a:pt x="86783" y="76200"/>
                  <a:pt x="70908" y="38100"/>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200400" y="1600200"/>
            <a:ext cx="5029200" cy="4401205"/>
          </a:xfrm>
          <a:prstGeom prst="rect">
            <a:avLst/>
          </a:prstGeom>
          <a:noFill/>
        </p:spPr>
        <p:txBody>
          <a:bodyPr wrap="square" rtlCol="0">
            <a:spAutoFit/>
          </a:bodyPr>
          <a:lstStyle/>
          <a:p>
            <a:r>
              <a:rPr lang="en-US" sz="2000" dirty="0" smtClean="0"/>
              <a:t>The superficial intrinsic muscles of the sole are found on the underside of the foot, originating at the </a:t>
            </a:r>
            <a:r>
              <a:rPr lang="en-US" sz="2000" dirty="0" err="1" smtClean="0"/>
              <a:t>calcaneal</a:t>
            </a:r>
            <a:r>
              <a:rPr lang="en-US" sz="2000" dirty="0" smtClean="0"/>
              <a:t> </a:t>
            </a:r>
            <a:r>
              <a:rPr lang="en-US" sz="2000" dirty="0" err="1" smtClean="0"/>
              <a:t>tuberosity</a:t>
            </a:r>
            <a:r>
              <a:rPr lang="en-US" sz="2000" dirty="0" smtClean="0"/>
              <a:t> and attaching at different points on the phalanges.  These muscles include the </a:t>
            </a:r>
            <a:r>
              <a:rPr lang="en-US" sz="2000" b="1" dirty="0" smtClean="0">
                <a:solidFill>
                  <a:schemeClr val="accent6">
                    <a:lumMod val="75000"/>
                  </a:schemeClr>
                </a:solidFill>
              </a:rPr>
              <a:t>abductor </a:t>
            </a:r>
            <a:r>
              <a:rPr lang="en-US" sz="2000" b="1" dirty="0" err="1" smtClean="0">
                <a:solidFill>
                  <a:schemeClr val="accent6">
                    <a:lumMod val="75000"/>
                  </a:schemeClr>
                </a:solidFill>
              </a:rPr>
              <a:t>hallucis</a:t>
            </a:r>
            <a:r>
              <a:rPr lang="en-US" sz="2000" dirty="0" smtClean="0"/>
              <a:t>, </a:t>
            </a:r>
            <a:r>
              <a:rPr lang="en-US" sz="2000" b="1" dirty="0" smtClean="0">
                <a:solidFill>
                  <a:schemeClr val="accent3">
                    <a:lumMod val="50000"/>
                  </a:schemeClr>
                </a:solidFill>
              </a:rPr>
              <a:t>flexor </a:t>
            </a:r>
            <a:r>
              <a:rPr lang="en-US" sz="2000" b="1" dirty="0" err="1" smtClean="0">
                <a:solidFill>
                  <a:schemeClr val="accent3">
                    <a:lumMod val="50000"/>
                  </a:schemeClr>
                </a:solidFill>
              </a:rPr>
              <a:t>digitorum</a:t>
            </a:r>
            <a:r>
              <a:rPr lang="en-US" sz="2000" b="1" dirty="0" smtClean="0">
                <a:solidFill>
                  <a:schemeClr val="accent3">
                    <a:lumMod val="50000"/>
                  </a:schemeClr>
                </a:solidFill>
              </a:rPr>
              <a:t> </a:t>
            </a:r>
            <a:r>
              <a:rPr lang="en-US" sz="2000" b="1" dirty="0" err="1" smtClean="0">
                <a:solidFill>
                  <a:schemeClr val="accent3">
                    <a:lumMod val="50000"/>
                  </a:schemeClr>
                </a:solidFill>
              </a:rPr>
              <a:t>brevis</a:t>
            </a:r>
            <a:r>
              <a:rPr lang="en-US" sz="2000" dirty="0" smtClean="0"/>
              <a:t> and </a:t>
            </a:r>
            <a:r>
              <a:rPr lang="en-US" sz="2000" b="1" dirty="0" smtClean="0">
                <a:solidFill>
                  <a:srgbClr val="FF0000"/>
                </a:solidFill>
              </a:rPr>
              <a:t>abductor </a:t>
            </a:r>
            <a:r>
              <a:rPr lang="en-US" sz="2000" b="1" dirty="0" err="1" smtClean="0">
                <a:solidFill>
                  <a:srgbClr val="FF0000"/>
                </a:solidFill>
              </a:rPr>
              <a:t>digiti</a:t>
            </a:r>
            <a:r>
              <a:rPr lang="en-US" sz="2000" b="1" dirty="0" smtClean="0">
                <a:solidFill>
                  <a:srgbClr val="FF0000"/>
                </a:solidFill>
              </a:rPr>
              <a:t> </a:t>
            </a:r>
            <a:r>
              <a:rPr lang="en-US" sz="2000" b="1" dirty="0" err="1" smtClean="0">
                <a:solidFill>
                  <a:srgbClr val="FF0000"/>
                </a:solidFill>
              </a:rPr>
              <a:t>minimi</a:t>
            </a:r>
            <a:r>
              <a:rPr lang="en-US" sz="2000" dirty="0" smtClean="0"/>
              <a:t>.  </a:t>
            </a:r>
          </a:p>
          <a:p>
            <a:endParaRPr lang="en-US" sz="2000" dirty="0" smtClean="0"/>
          </a:p>
          <a:p>
            <a:r>
              <a:rPr lang="en-US" sz="2000" dirty="0" smtClean="0"/>
              <a:t>These muscles are </a:t>
            </a:r>
            <a:r>
              <a:rPr lang="en-US" sz="2000" dirty="0" err="1" smtClean="0"/>
              <a:t>primarially</a:t>
            </a:r>
            <a:r>
              <a:rPr lang="en-US" sz="2000" dirty="0" smtClean="0"/>
              <a:t> responsible for </a:t>
            </a:r>
            <a:r>
              <a:rPr lang="en-US" sz="2000" i="1" dirty="0" smtClean="0"/>
              <a:t>flexion of the foot </a:t>
            </a:r>
            <a:r>
              <a:rPr lang="en-US" sz="2000" dirty="0" smtClean="0"/>
              <a:t>and support of the longitudinal arch.  As suggested by the name, the </a:t>
            </a:r>
            <a:r>
              <a:rPr lang="en-US" sz="2000" b="1" dirty="0" smtClean="0"/>
              <a:t>abductor </a:t>
            </a:r>
            <a:r>
              <a:rPr lang="en-US" sz="2000" b="1" dirty="0" err="1" smtClean="0"/>
              <a:t>hallucis</a:t>
            </a:r>
            <a:r>
              <a:rPr lang="en-US" sz="2000" b="1" dirty="0" smtClean="0"/>
              <a:t> </a:t>
            </a:r>
            <a:r>
              <a:rPr lang="en-US" sz="2000" dirty="0" smtClean="0"/>
              <a:t>and </a:t>
            </a:r>
            <a:r>
              <a:rPr lang="en-US" sz="2000" b="1" dirty="0" smtClean="0"/>
              <a:t>abductor </a:t>
            </a:r>
            <a:r>
              <a:rPr lang="en-US" sz="2000" b="1" dirty="0" err="1" smtClean="0"/>
              <a:t>digiti</a:t>
            </a:r>
            <a:r>
              <a:rPr lang="en-US" sz="2000" b="1" dirty="0" smtClean="0"/>
              <a:t> </a:t>
            </a:r>
            <a:r>
              <a:rPr lang="en-US" sz="2000" b="1" dirty="0" err="1" smtClean="0"/>
              <a:t>minimi</a:t>
            </a:r>
            <a:r>
              <a:rPr lang="en-US" sz="2000" dirty="0" smtClean="0"/>
              <a:t> are responsible for </a:t>
            </a:r>
            <a:r>
              <a:rPr lang="en-US" sz="2000" i="1" dirty="0" err="1" smtClean="0"/>
              <a:t>aBducting</a:t>
            </a:r>
            <a:r>
              <a:rPr lang="en-US" sz="2000" i="1" dirty="0" smtClean="0"/>
              <a:t> the 1</a:t>
            </a:r>
            <a:r>
              <a:rPr lang="en-US" sz="2000" i="1" baseline="30000" dirty="0" smtClean="0"/>
              <a:t>st</a:t>
            </a:r>
            <a:r>
              <a:rPr lang="en-US" sz="2000" i="1" dirty="0" smtClean="0"/>
              <a:t> and 5</a:t>
            </a:r>
            <a:r>
              <a:rPr lang="en-US" sz="2000" i="1" baseline="30000" dirty="0" smtClean="0"/>
              <a:t>th</a:t>
            </a:r>
            <a:r>
              <a:rPr lang="en-US" sz="2000" i="1" dirty="0" smtClean="0"/>
              <a:t> toes</a:t>
            </a:r>
            <a:r>
              <a:rPr lang="en-US" sz="2000" dirty="0" smtClean="0"/>
              <a:t>, respectively.</a:t>
            </a:r>
            <a:endParaRPr lang="en-US" dirty="0" smtClean="0"/>
          </a:p>
        </p:txBody>
      </p:sp>
      <p:sp>
        <p:nvSpPr>
          <p:cNvPr id="8" name="TextBox 7"/>
          <p:cNvSpPr txBox="1"/>
          <p:nvPr/>
        </p:nvSpPr>
        <p:spPr>
          <a:xfrm>
            <a:off x="1143000" y="6444734"/>
            <a:ext cx="1905000" cy="369332"/>
          </a:xfrm>
          <a:prstGeom prst="rect">
            <a:avLst/>
          </a:prstGeom>
          <a:noFill/>
        </p:spPr>
        <p:txBody>
          <a:bodyPr wrap="square" rtlCol="0">
            <a:spAutoFit/>
          </a:bodyPr>
          <a:lstStyle/>
          <a:p>
            <a:pPr algn="ctr"/>
            <a:r>
              <a:rPr lang="en-US" b="1" dirty="0" smtClean="0"/>
              <a:t>Plantar View</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0"/>
            <a:ext cx="6858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Intrinsic Muscles of the Foot: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Layer 2</a:t>
            </a:r>
          </a:p>
        </p:txBody>
      </p:sp>
      <p:pic>
        <p:nvPicPr>
          <p:cNvPr id="3" name="Picture 2" descr="Fig._26.22_A.jpg"/>
          <p:cNvPicPr>
            <a:picLocks noChangeAspect="1"/>
          </p:cNvPicPr>
          <p:nvPr/>
        </p:nvPicPr>
        <p:blipFill>
          <a:blip r:embed="rId2"/>
          <a:srcRect l="33334" t="2222" r="34444" b="3333"/>
          <a:stretch>
            <a:fillRect/>
          </a:stretch>
        </p:blipFill>
        <p:spPr>
          <a:xfrm>
            <a:off x="6858000" y="-152400"/>
            <a:ext cx="2209800" cy="6477000"/>
          </a:xfrm>
          <a:prstGeom prst="rect">
            <a:avLst/>
          </a:prstGeom>
        </p:spPr>
      </p:pic>
      <p:sp>
        <p:nvSpPr>
          <p:cNvPr id="4" name="TextBox 3"/>
          <p:cNvSpPr txBox="1"/>
          <p:nvPr/>
        </p:nvSpPr>
        <p:spPr>
          <a:xfrm>
            <a:off x="7010400" y="6488668"/>
            <a:ext cx="1905000" cy="369332"/>
          </a:xfrm>
          <a:prstGeom prst="rect">
            <a:avLst/>
          </a:prstGeom>
          <a:noFill/>
        </p:spPr>
        <p:txBody>
          <a:bodyPr wrap="square" rtlCol="0">
            <a:spAutoFit/>
          </a:bodyPr>
          <a:lstStyle/>
          <a:p>
            <a:pPr algn="ctr"/>
            <a:r>
              <a:rPr lang="en-US" b="1" dirty="0" smtClean="0"/>
              <a:t>Plantar View</a:t>
            </a:r>
            <a:endParaRPr lang="en-US" b="1" dirty="0"/>
          </a:p>
        </p:txBody>
      </p:sp>
      <p:sp>
        <p:nvSpPr>
          <p:cNvPr id="7" name="Freeform 6"/>
          <p:cNvSpPr/>
          <p:nvPr/>
        </p:nvSpPr>
        <p:spPr>
          <a:xfrm>
            <a:off x="7027333" y="101600"/>
            <a:ext cx="1588911" cy="5312833"/>
          </a:xfrm>
          <a:custGeom>
            <a:avLst/>
            <a:gdLst>
              <a:gd name="connsiteX0" fmla="*/ 1524000 w 1588911"/>
              <a:gd name="connsiteY0" fmla="*/ 5283200 h 5312833"/>
              <a:gd name="connsiteX1" fmla="*/ 1574800 w 1588911"/>
              <a:gd name="connsiteY1" fmla="*/ 5223933 h 5312833"/>
              <a:gd name="connsiteX2" fmla="*/ 1583267 w 1588911"/>
              <a:gd name="connsiteY2" fmla="*/ 5139267 h 5312833"/>
              <a:gd name="connsiteX3" fmla="*/ 1540934 w 1588911"/>
              <a:gd name="connsiteY3" fmla="*/ 4766733 h 5312833"/>
              <a:gd name="connsiteX4" fmla="*/ 1473200 w 1588911"/>
              <a:gd name="connsiteY4" fmla="*/ 4301067 h 5312833"/>
              <a:gd name="connsiteX5" fmla="*/ 1363134 w 1588911"/>
              <a:gd name="connsiteY5" fmla="*/ 3818467 h 5312833"/>
              <a:gd name="connsiteX6" fmla="*/ 1202267 w 1588911"/>
              <a:gd name="connsiteY6" fmla="*/ 3251200 h 5312833"/>
              <a:gd name="connsiteX7" fmla="*/ 1092200 w 1588911"/>
              <a:gd name="connsiteY7" fmla="*/ 2548467 h 5312833"/>
              <a:gd name="connsiteX8" fmla="*/ 1109134 w 1588911"/>
              <a:gd name="connsiteY8" fmla="*/ 1955800 h 5312833"/>
              <a:gd name="connsiteX9" fmla="*/ 1143000 w 1588911"/>
              <a:gd name="connsiteY9" fmla="*/ 1329267 h 5312833"/>
              <a:gd name="connsiteX10" fmla="*/ 1143000 w 1588911"/>
              <a:gd name="connsiteY10" fmla="*/ 999067 h 5312833"/>
              <a:gd name="connsiteX11" fmla="*/ 1151467 w 1588911"/>
              <a:gd name="connsiteY11" fmla="*/ 474133 h 5312833"/>
              <a:gd name="connsiteX12" fmla="*/ 1134534 w 1588911"/>
              <a:gd name="connsiteY12" fmla="*/ 389467 h 5312833"/>
              <a:gd name="connsiteX13" fmla="*/ 1126067 w 1588911"/>
              <a:gd name="connsiteY13" fmla="*/ 169333 h 5312833"/>
              <a:gd name="connsiteX14" fmla="*/ 1117600 w 1588911"/>
              <a:gd name="connsiteY14" fmla="*/ 59267 h 5312833"/>
              <a:gd name="connsiteX15" fmla="*/ 1016000 w 1588911"/>
              <a:gd name="connsiteY15" fmla="*/ 8467 h 5312833"/>
              <a:gd name="connsiteX16" fmla="*/ 965200 w 1588911"/>
              <a:gd name="connsiteY16" fmla="*/ 110067 h 5312833"/>
              <a:gd name="connsiteX17" fmla="*/ 1016000 w 1588911"/>
              <a:gd name="connsiteY17" fmla="*/ 321733 h 5312833"/>
              <a:gd name="connsiteX18" fmla="*/ 1024467 w 1588911"/>
              <a:gd name="connsiteY18" fmla="*/ 575733 h 5312833"/>
              <a:gd name="connsiteX19" fmla="*/ 1049867 w 1588911"/>
              <a:gd name="connsiteY19" fmla="*/ 863600 h 5312833"/>
              <a:gd name="connsiteX20" fmla="*/ 1041400 w 1588911"/>
              <a:gd name="connsiteY20" fmla="*/ 1261533 h 5312833"/>
              <a:gd name="connsiteX21" fmla="*/ 1032934 w 1588911"/>
              <a:gd name="connsiteY21" fmla="*/ 1905000 h 5312833"/>
              <a:gd name="connsiteX22" fmla="*/ 1041400 w 1588911"/>
              <a:gd name="connsiteY22" fmla="*/ 2048933 h 5312833"/>
              <a:gd name="connsiteX23" fmla="*/ 1041400 w 1588911"/>
              <a:gd name="connsiteY23" fmla="*/ 2345267 h 5312833"/>
              <a:gd name="connsiteX24" fmla="*/ 1016000 w 1588911"/>
              <a:gd name="connsiteY24" fmla="*/ 2489200 h 5312833"/>
              <a:gd name="connsiteX25" fmla="*/ 956734 w 1588911"/>
              <a:gd name="connsiteY25" fmla="*/ 2252133 h 5312833"/>
              <a:gd name="connsiteX26" fmla="*/ 905934 w 1588911"/>
              <a:gd name="connsiteY26" fmla="*/ 1811867 h 5312833"/>
              <a:gd name="connsiteX27" fmla="*/ 889000 w 1588911"/>
              <a:gd name="connsiteY27" fmla="*/ 1625600 h 5312833"/>
              <a:gd name="connsiteX28" fmla="*/ 812800 w 1588911"/>
              <a:gd name="connsiteY28" fmla="*/ 1227667 h 5312833"/>
              <a:gd name="connsiteX29" fmla="*/ 778934 w 1588911"/>
              <a:gd name="connsiteY29" fmla="*/ 880533 h 5312833"/>
              <a:gd name="connsiteX30" fmla="*/ 804334 w 1588911"/>
              <a:gd name="connsiteY30" fmla="*/ 711200 h 5312833"/>
              <a:gd name="connsiteX31" fmla="*/ 778934 w 1588911"/>
              <a:gd name="connsiteY31" fmla="*/ 516467 h 5312833"/>
              <a:gd name="connsiteX32" fmla="*/ 804334 w 1588911"/>
              <a:gd name="connsiteY32" fmla="*/ 287867 h 5312833"/>
              <a:gd name="connsiteX33" fmla="*/ 651934 w 1588911"/>
              <a:gd name="connsiteY33" fmla="*/ 262467 h 5312833"/>
              <a:gd name="connsiteX34" fmla="*/ 651934 w 1588911"/>
              <a:gd name="connsiteY34" fmla="*/ 406400 h 5312833"/>
              <a:gd name="connsiteX35" fmla="*/ 651934 w 1588911"/>
              <a:gd name="connsiteY35" fmla="*/ 660400 h 5312833"/>
              <a:gd name="connsiteX36" fmla="*/ 677334 w 1588911"/>
              <a:gd name="connsiteY36" fmla="*/ 965200 h 5312833"/>
              <a:gd name="connsiteX37" fmla="*/ 728134 w 1588911"/>
              <a:gd name="connsiteY37" fmla="*/ 1388533 h 5312833"/>
              <a:gd name="connsiteX38" fmla="*/ 838200 w 1588911"/>
              <a:gd name="connsiteY38" fmla="*/ 2006600 h 5312833"/>
              <a:gd name="connsiteX39" fmla="*/ 914400 w 1588911"/>
              <a:gd name="connsiteY39" fmla="*/ 2421467 h 5312833"/>
              <a:gd name="connsiteX40" fmla="*/ 931334 w 1588911"/>
              <a:gd name="connsiteY40" fmla="*/ 2590800 h 5312833"/>
              <a:gd name="connsiteX41" fmla="*/ 838200 w 1588911"/>
              <a:gd name="connsiteY41" fmla="*/ 2480733 h 5312833"/>
              <a:gd name="connsiteX42" fmla="*/ 643467 w 1588911"/>
              <a:gd name="connsiteY42" fmla="*/ 2065867 h 5312833"/>
              <a:gd name="connsiteX43" fmla="*/ 499534 w 1588911"/>
              <a:gd name="connsiteY43" fmla="*/ 1557867 h 5312833"/>
              <a:gd name="connsiteX44" fmla="*/ 457200 w 1588911"/>
              <a:gd name="connsiteY44" fmla="*/ 1058333 h 5312833"/>
              <a:gd name="connsiteX45" fmla="*/ 491067 w 1588911"/>
              <a:gd name="connsiteY45" fmla="*/ 762000 h 5312833"/>
              <a:gd name="connsiteX46" fmla="*/ 541867 w 1588911"/>
              <a:gd name="connsiteY46" fmla="*/ 567267 h 5312833"/>
              <a:gd name="connsiteX47" fmla="*/ 414867 w 1588911"/>
              <a:gd name="connsiteY47" fmla="*/ 516467 h 5312833"/>
              <a:gd name="connsiteX48" fmla="*/ 355600 w 1588911"/>
              <a:gd name="connsiteY48" fmla="*/ 601133 h 5312833"/>
              <a:gd name="connsiteX49" fmla="*/ 381000 w 1588911"/>
              <a:gd name="connsiteY49" fmla="*/ 1168400 h 5312833"/>
              <a:gd name="connsiteX50" fmla="*/ 440267 w 1588911"/>
              <a:gd name="connsiteY50" fmla="*/ 1718733 h 5312833"/>
              <a:gd name="connsiteX51" fmla="*/ 584200 w 1588911"/>
              <a:gd name="connsiteY51" fmla="*/ 2116667 h 5312833"/>
              <a:gd name="connsiteX52" fmla="*/ 711200 w 1588911"/>
              <a:gd name="connsiteY52" fmla="*/ 2514600 h 5312833"/>
              <a:gd name="connsiteX53" fmla="*/ 753534 w 1588911"/>
              <a:gd name="connsiteY53" fmla="*/ 2667000 h 5312833"/>
              <a:gd name="connsiteX54" fmla="*/ 651934 w 1588911"/>
              <a:gd name="connsiteY54" fmla="*/ 2641600 h 5312833"/>
              <a:gd name="connsiteX55" fmla="*/ 482600 w 1588911"/>
              <a:gd name="connsiteY55" fmla="*/ 2396067 h 5312833"/>
              <a:gd name="connsiteX56" fmla="*/ 313267 w 1588911"/>
              <a:gd name="connsiteY56" fmla="*/ 2125133 h 5312833"/>
              <a:gd name="connsiteX57" fmla="*/ 211667 w 1588911"/>
              <a:gd name="connsiteY57" fmla="*/ 1896533 h 5312833"/>
              <a:gd name="connsiteX58" fmla="*/ 118534 w 1588911"/>
              <a:gd name="connsiteY58" fmla="*/ 1566333 h 5312833"/>
              <a:gd name="connsiteX59" fmla="*/ 110067 w 1588911"/>
              <a:gd name="connsiteY59" fmla="*/ 1278467 h 5312833"/>
              <a:gd name="connsiteX60" fmla="*/ 160867 w 1588911"/>
              <a:gd name="connsiteY60" fmla="*/ 1075267 h 5312833"/>
              <a:gd name="connsiteX61" fmla="*/ 194734 w 1588911"/>
              <a:gd name="connsiteY61" fmla="*/ 982133 h 5312833"/>
              <a:gd name="connsiteX62" fmla="*/ 67734 w 1588911"/>
              <a:gd name="connsiteY62" fmla="*/ 939800 h 5312833"/>
              <a:gd name="connsiteX63" fmla="*/ 33867 w 1588911"/>
              <a:gd name="connsiteY63" fmla="*/ 1075267 h 5312833"/>
              <a:gd name="connsiteX64" fmla="*/ 0 w 1588911"/>
              <a:gd name="connsiteY64" fmla="*/ 1236133 h 5312833"/>
              <a:gd name="connsiteX65" fmla="*/ 33867 w 1588911"/>
              <a:gd name="connsiteY65" fmla="*/ 1591733 h 5312833"/>
              <a:gd name="connsiteX66" fmla="*/ 186267 w 1588911"/>
              <a:gd name="connsiteY66" fmla="*/ 1989667 h 5312833"/>
              <a:gd name="connsiteX67" fmla="*/ 465667 w 1588911"/>
              <a:gd name="connsiteY67" fmla="*/ 2506133 h 5312833"/>
              <a:gd name="connsiteX68" fmla="*/ 804334 w 1588911"/>
              <a:gd name="connsiteY68" fmla="*/ 3014133 h 5312833"/>
              <a:gd name="connsiteX69" fmla="*/ 1109134 w 1588911"/>
              <a:gd name="connsiteY69" fmla="*/ 3564467 h 5312833"/>
              <a:gd name="connsiteX70" fmla="*/ 1303867 w 1588911"/>
              <a:gd name="connsiteY70" fmla="*/ 4021667 h 5312833"/>
              <a:gd name="connsiteX71" fmla="*/ 1422400 w 1588911"/>
              <a:gd name="connsiteY71" fmla="*/ 4580467 h 5312833"/>
              <a:gd name="connsiteX72" fmla="*/ 1507067 w 1588911"/>
              <a:gd name="connsiteY72" fmla="*/ 5046133 h 5312833"/>
              <a:gd name="connsiteX73" fmla="*/ 1524000 w 1588911"/>
              <a:gd name="connsiteY73" fmla="*/ 5283200 h 531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588911" h="5312833">
                <a:moveTo>
                  <a:pt x="1524000" y="5283200"/>
                </a:moveTo>
                <a:cubicBezTo>
                  <a:pt x="1535289" y="5312833"/>
                  <a:pt x="1564922" y="5247922"/>
                  <a:pt x="1574800" y="5223933"/>
                </a:cubicBezTo>
                <a:cubicBezTo>
                  <a:pt x="1584678" y="5199944"/>
                  <a:pt x="1588911" y="5215467"/>
                  <a:pt x="1583267" y="5139267"/>
                </a:cubicBezTo>
                <a:cubicBezTo>
                  <a:pt x="1577623" y="5063067"/>
                  <a:pt x="1559279" y="4906433"/>
                  <a:pt x="1540934" y="4766733"/>
                </a:cubicBezTo>
                <a:cubicBezTo>
                  <a:pt x="1522589" y="4627033"/>
                  <a:pt x="1502833" y="4459111"/>
                  <a:pt x="1473200" y="4301067"/>
                </a:cubicBezTo>
                <a:cubicBezTo>
                  <a:pt x="1443567" y="4143023"/>
                  <a:pt x="1408289" y="3993445"/>
                  <a:pt x="1363134" y="3818467"/>
                </a:cubicBezTo>
                <a:cubicBezTo>
                  <a:pt x="1317979" y="3643489"/>
                  <a:pt x="1247423" y="3462867"/>
                  <a:pt x="1202267" y="3251200"/>
                </a:cubicBezTo>
                <a:cubicBezTo>
                  <a:pt x="1157111" y="3039533"/>
                  <a:pt x="1107722" y="2764367"/>
                  <a:pt x="1092200" y="2548467"/>
                </a:cubicBezTo>
                <a:cubicBezTo>
                  <a:pt x="1076678" y="2332567"/>
                  <a:pt x="1100667" y="2159000"/>
                  <a:pt x="1109134" y="1955800"/>
                </a:cubicBezTo>
                <a:cubicBezTo>
                  <a:pt x="1117601" y="1752600"/>
                  <a:pt x="1137356" y="1488722"/>
                  <a:pt x="1143000" y="1329267"/>
                </a:cubicBezTo>
                <a:cubicBezTo>
                  <a:pt x="1148644" y="1169812"/>
                  <a:pt x="1141589" y="1141589"/>
                  <a:pt x="1143000" y="999067"/>
                </a:cubicBezTo>
                <a:cubicBezTo>
                  <a:pt x="1144411" y="856545"/>
                  <a:pt x="1152878" y="575733"/>
                  <a:pt x="1151467" y="474133"/>
                </a:cubicBezTo>
                <a:cubicBezTo>
                  <a:pt x="1150056" y="372533"/>
                  <a:pt x="1138767" y="440267"/>
                  <a:pt x="1134534" y="389467"/>
                </a:cubicBezTo>
                <a:cubicBezTo>
                  <a:pt x="1130301" y="338667"/>
                  <a:pt x="1128889" y="224366"/>
                  <a:pt x="1126067" y="169333"/>
                </a:cubicBezTo>
                <a:cubicBezTo>
                  <a:pt x="1123245" y="114300"/>
                  <a:pt x="1135944" y="86078"/>
                  <a:pt x="1117600" y="59267"/>
                </a:cubicBezTo>
                <a:cubicBezTo>
                  <a:pt x="1099256" y="32456"/>
                  <a:pt x="1041400" y="0"/>
                  <a:pt x="1016000" y="8467"/>
                </a:cubicBezTo>
                <a:cubicBezTo>
                  <a:pt x="990600" y="16934"/>
                  <a:pt x="965200" y="57856"/>
                  <a:pt x="965200" y="110067"/>
                </a:cubicBezTo>
                <a:cubicBezTo>
                  <a:pt x="965200" y="162278"/>
                  <a:pt x="1006122" y="244122"/>
                  <a:pt x="1016000" y="321733"/>
                </a:cubicBezTo>
                <a:cubicBezTo>
                  <a:pt x="1025878" y="399344"/>
                  <a:pt x="1018823" y="485422"/>
                  <a:pt x="1024467" y="575733"/>
                </a:cubicBezTo>
                <a:cubicBezTo>
                  <a:pt x="1030112" y="666044"/>
                  <a:pt x="1047045" y="749300"/>
                  <a:pt x="1049867" y="863600"/>
                </a:cubicBezTo>
                <a:cubicBezTo>
                  <a:pt x="1052689" y="977900"/>
                  <a:pt x="1044222" y="1087966"/>
                  <a:pt x="1041400" y="1261533"/>
                </a:cubicBezTo>
                <a:cubicBezTo>
                  <a:pt x="1038578" y="1435100"/>
                  <a:pt x="1032934" y="1773767"/>
                  <a:pt x="1032934" y="1905000"/>
                </a:cubicBezTo>
                <a:cubicBezTo>
                  <a:pt x="1032934" y="2036233"/>
                  <a:pt x="1039989" y="1975555"/>
                  <a:pt x="1041400" y="2048933"/>
                </a:cubicBezTo>
                <a:cubicBezTo>
                  <a:pt x="1042811" y="2122311"/>
                  <a:pt x="1045633" y="2271889"/>
                  <a:pt x="1041400" y="2345267"/>
                </a:cubicBezTo>
                <a:cubicBezTo>
                  <a:pt x="1037167" y="2418645"/>
                  <a:pt x="1030111" y="2504722"/>
                  <a:pt x="1016000" y="2489200"/>
                </a:cubicBezTo>
                <a:cubicBezTo>
                  <a:pt x="1001889" y="2473678"/>
                  <a:pt x="975078" y="2365022"/>
                  <a:pt x="956734" y="2252133"/>
                </a:cubicBezTo>
                <a:cubicBezTo>
                  <a:pt x="938390" y="2139244"/>
                  <a:pt x="917223" y="1916289"/>
                  <a:pt x="905934" y="1811867"/>
                </a:cubicBezTo>
                <a:cubicBezTo>
                  <a:pt x="894645" y="1707445"/>
                  <a:pt x="904522" y="1722967"/>
                  <a:pt x="889000" y="1625600"/>
                </a:cubicBezTo>
                <a:cubicBezTo>
                  <a:pt x="873478" y="1528233"/>
                  <a:pt x="831144" y="1351845"/>
                  <a:pt x="812800" y="1227667"/>
                </a:cubicBezTo>
                <a:cubicBezTo>
                  <a:pt x="794456" y="1103489"/>
                  <a:pt x="780345" y="966611"/>
                  <a:pt x="778934" y="880533"/>
                </a:cubicBezTo>
                <a:cubicBezTo>
                  <a:pt x="777523" y="794455"/>
                  <a:pt x="804334" y="771878"/>
                  <a:pt x="804334" y="711200"/>
                </a:cubicBezTo>
                <a:cubicBezTo>
                  <a:pt x="804334" y="650522"/>
                  <a:pt x="778934" y="587022"/>
                  <a:pt x="778934" y="516467"/>
                </a:cubicBezTo>
                <a:cubicBezTo>
                  <a:pt x="778934" y="445912"/>
                  <a:pt x="825501" y="330200"/>
                  <a:pt x="804334" y="287867"/>
                </a:cubicBezTo>
                <a:cubicBezTo>
                  <a:pt x="783167" y="245534"/>
                  <a:pt x="677334" y="242712"/>
                  <a:pt x="651934" y="262467"/>
                </a:cubicBezTo>
                <a:cubicBezTo>
                  <a:pt x="626534" y="282223"/>
                  <a:pt x="651934" y="406400"/>
                  <a:pt x="651934" y="406400"/>
                </a:cubicBezTo>
                <a:cubicBezTo>
                  <a:pt x="651934" y="472722"/>
                  <a:pt x="647701" y="567267"/>
                  <a:pt x="651934" y="660400"/>
                </a:cubicBezTo>
                <a:cubicBezTo>
                  <a:pt x="656167" y="753533"/>
                  <a:pt x="664634" y="843845"/>
                  <a:pt x="677334" y="965200"/>
                </a:cubicBezTo>
                <a:cubicBezTo>
                  <a:pt x="690034" y="1086555"/>
                  <a:pt x="701323" y="1214966"/>
                  <a:pt x="728134" y="1388533"/>
                </a:cubicBezTo>
                <a:cubicBezTo>
                  <a:pt x="754945" y="1562100"/>
                  <a:pt x="807156" y="1834444"/>
                  <a:pt x="838200" y="2006600"/>
                </a:cubicBezTo>
                <a:cubicBezTo>
                  <a:pt x="869244" y="2178756"/>
                  <a:pt x="898878" y="2324100"/>
                  <a:pt x="914400" y="2421467"/>
                </a:cubicBezTo>
                <a:cubicBezTo>
                  <a:pt x="929922" y="2518834"/>
                  <a:pt x="944034" y="2580922"/>
                  <a:pt x="931334" y="2590800"/>
                </a:cubicBezTo>
                <a:cubicBezTo>
                  <a:pt x="918634" y="2600678"/>
                  <a:pt x="886178" y="2568222"/>
                  <a:pt x="838200" y="2480733"/>
                </a:cubicBezTo>
                <a:cubicBezTo>
                  <a:pt x="790222" y="2393244"/>
                  <a:pt x="699911" y="2219678"/>
                  <a:pt x="643467" y="2065867"/>
                </a:cubicBezTo>
                <a:cubicBezTo>
                  <a:pt x="587023" y="1912056"/>
                  <a:pt x="530578" y="1725789"/>
                  <a:pt x="499534" y="1557867"/>
                </a:cubicBezTo>
                <a:cubicBezTo>
                  <a:pt x="468490" y="1389945"/>
                  <a:pt x="458611" y="1190977"/>
                  <a:pt x="457200" y="1058333"/>
                </a:cubicBezTo>
                <a:cubicBezTo>
                  <a:pt x="455789" y="925689"/>
                  <a:pt x="476956" y="843844"/>
                  <a:pt x="491067" y="762000"/>
                </a:cubicBezTo>
                <a:cubicBezTo>
                  <a:pt x="505178" y="680156"/>
                  <a:pt x="554567" y="608189"/>
                  <a:pt x="541867" y="567267"/>
                </a:cubicBezTo>
                <a:cubicBezTo>
                  <a:pt x="529167" y="526345"/>
                  <a:pt x="445912" y="510823"/>
                  <a:pt x="414867" y="516467"/>
                </a:cubicBezTo>
                <a:cubicBezTo>
                  <a:pt x="383823" y="522111"/>
                  <a:pt x="361244" y="492478"/>
                  <a:pt x="355600" y="601133"/>
                </a:cubicBezTo>
                <a:cubicBezTo>
                  <a:pt x="349956" y="709788"/>
                  <a:pt x="366889" y="982133"/>
                  <a:pt x="381000" y="1168400"/>
                </a:cubicBezTo>
                <a:cubicBezTo>
                  <a:pt x="395111" y="1354667"/>
                  <a:pt x="406400" y="1560688"/>
                  <a:pt x="440267" y="1718733"/>
                </a:cubicBezTo>
                <a:cubicBezTo>
                  <a:pt x="474134" y="1876778"/>
                  <a:pt x="539045" y="1984023"/>
                  <a:pt x="584200" y="2116667"/>
                </a:cubicBezTo>
                <a:cubicBezTo>
                  <a:pt x="629356" y="2249312"/>
                  <a:pt x="682978" y="2422878"/>
                  <a:pt x="711200" y="2514600"/>
                </a:cubicBezTo>
                <a:cubicBezTo>
                  <a:pt x="739422" y="2606322"/>
                  <a:pt x="763412" y="2645833"/>
                  <a:pt x="753534" y="2667000"/>
                </a:cubicBezTo>
                <a:cubicBezTo>
                  <a:pt x="743656" y="2688167"/>
                  <a:pt x="697090" y="2686755"/>
                  <a:pt x="651934" y="2641600"/>
                </a:cubicBezTo>
                <a:cubicBezTo>
                  <a:pt x="606778" y="2596445"/>
                  <a:pt x="539045" y="2482145"/>
                  <a:pt x="482600" y="2396067"/>
                </a:cubicBezTo>
                <a:cubicBezTo>
                  <a:pt x="426156" y="2309989"/>
                  <a:pt x="358422" y="2208389"/>
                  <a:pt x="313267" y="2125133"/>
                </a:cubicBezTo>
                <a:cubicBezTo>
                  <a:pt x="268112" y="2041877"/>
                  <a:pt x="244123" y="1989666"/>
                  <a:pt x="211667" y="1896533"/>
                </a:cubicBezTo>
                <a:cubicBezTo>
                  <a:pt x="179212" y="1803400"/>
                  <a:pt x="135467" y="1669344"/>
                  <a:pt x="118534" y="1566333"/>
                </a:cubicBezTo>
                <a:cubicBezTo>
                  <a:pt x="101601" y="1463322"/>
                  <a:pt x="103012" y="1360311"/>
                  <a:pt x="110067" y="1278467"/>
                </a:cubicBezTo>
                <a:cubicBezTo>
                  <a:pt x="117123" y="1196623"/>
                  <a:pt x="146756" y="1124656"/>
                  <a:pt x="160867" y="1075267"/>
                </a:cubicBezTo>
                <a:cubicBezTo>
                  <a:pt x="174978" y="1025878"/>
                  <a:pt x="210256" y="1004711"/>
                  <a:pt x="194734" y="982133"/>
                </a:cubicBezTo>
                <a:cubicBezTo>
                  <a:pt x="179212" y="959555"/>
                  <a:pt x="94545" y="924278"/>
                  <a:pt x="67734" y="939800"/>
                </a:cubicBezTo>
                <a:cubicBezTo>
                  <a:pt x="40923" y="955322"/>
                  <a:pt x="45156" y="1025878"/>
                  <a:pt x="33867" y="1075267"/>
                </a:cubicBezTo>
                <a:cubicBezTo>
                  <a:pt x="22578" y="1124656"/>
                  <a:pt x="0" y="1150055"/>
                  <a:pt x="0" y="1236133"/>
                </a:cubicBezTo>
                <a:cubicBezTo>
                  <a:pt x="0" y="1322211"/>
                  <a:pt x="2823" y="1466144"/>
                  <a:pt x="33867" y="1591733"/>
                </a:cubicBezTo>
                <a:cubicBezTo>
                  <a:pt x="64912" y="1717322"/>
                  <a:pt x="114300" y="1837267"/>
                  <a:pt x="186267" y="1989667"/>
                </a:cubicBezTo>
                <a:cubicBezTo>
                  <a:pt x="258234" y="2142067"/>
                  <a:pt x="362656" y="2335389"/>
                  <a:pt x="465667" y="2506133"/>
                </a:cubicBezTo>
                <a:cubicBezTo>
                  <a:pt x="568678" y="2676877"/>
                  <a:pt x="697090" y="2837744"/>
                  <a:pt x="804334" y="3014133"/>
                </a:cubicBezTo>
                <a:cubicBezTo>
                  <a:pt x="911578" y="3190522"/>
                  <a:pt x="1025879" y="3396545"/>
                  <a:pt x="1109134" y="3564467"/>
                </a:cubicBezTo>
                <a:cubicBezTo>
                  <a:pt x="1192389" y="3732389"/>
                  <a:pt x="1251656" y="3852334"/>
                  <a:pt x="1303867" y="4021667"/>
                </a:cubicBezTo>
                <a:cubicBezTo>
                  <a:pt x="1356078" y="4191000"/>
                  <a:pt x="1388533" y="4409723"/>
                  <a:pt x="1422400" y="4580467"/>
                </a:cubicBezTo>
                <a:cubicBezTo>
                  <a:pt x="1456267" y="4751211"/>
                  <a:pt x="1490134" y="4929011"/>
                  <a:pt x="1507067" y="5046133"/>
                </a:cubicBezTo>
                <a:cubicBezTo>
                  <a:pt x="1524000" y="5163255"/>
                  <a:pt x="1512711" y="5253567"/>
                  <a:pt x="1524000" y="5283200"/>
                </a:cubicBezTo>
                <a:close/>
              </a:path>
            </a:pathLst>
          </a:custGeom>
          <a:solidFill>
            <a:srgbClr val="00F400">
              <a:alpha val="30000"/>
            </a:srgb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7247467" y="1247775"/>
            <a:ext cx="1111779" cy="1969558"/>
            <a:chOff x="7247467" y="1247775"/>
            <a:chExt cx="1111779" cy="1969558"/>
          </a:xfrm>
          <a:solidFill>
            <a:schemeClr val="accent6">
              <a:lumMod val="75000"/>
              <a:alpha val="30000"/>
            </a:schemeClr>
          </a:solidFill>
        </p:grpSpPr>
        <p:sp>
          <p:nvSpPr>
            <p:cNvPr id="9" name="Freeform 8"/>
            <p:cNvSpPr/>
            <p:nvPr/>
          </p:nvSpPr>
          <p:spPr>
            <a:xfrm>
              <a:off x="8123767" y="1247775"/>
              <a:ext cx="235479" cy="1969558"/>
            </a:xfrm>
            <a:custGeom>
              <a:avLst/>
              <a:gdLst>
                <a:gd name="connsiteX0" fmla="*/ 99483 w 235479"/>
                <a:gd name="connsiteY0" fmla="*/ 1968500 h 1969558"/>
                <a:gd name="connsiteX1" fmla="*/ 115358 w 235479"/>
                <a:gd name="connsiteY1" fmla="*/ 1790700 h 1969558"/>
                <a:gd name="connsiteX2" fmla="*/ 118533 w 235479"/>
                <a:gd name="connsiteY2" fmla="*/ 1631950 h 1969558"/>
                <a:gd name="connsiteX3" fmla="*/ 109008 w 235479"/>
                <a:gd name="connsiteY3" fmla="*/ 1492250 h 1969558"/>
                <a:gd name="connsiteX4" fmla="*/ 128058 w 235479"/>
                <a:gd name="connsiteY4" fmla="*/ 1311275 h 1969558"/>
                <a:gd name="connsiteX5" fmla="*/ 124883 w 235479"/>
                <a:gd name="connsiteY5" fmla="*/ 1120775 h 1969558"/>
                <a:gd name="connsiteX6" fmla="*/ 137583 w 235479"/>
                <a:gd name="connsiteY6" fmla="*/ 958850 h 1969558"/>
                <a:gd name="connsiteX7" fmla="*/ 185208 w 235479"/>
                <a:gd name="connsiteY7" fmla="*/ 727075 h 1969558"/>
                <a:gd name="connsiteX8" fmla="*/ 207433 w 235479"/>
                <a:gd name="connsiteY8" fmla="*/ 492125 h 1969558"/>
                <a:gd name="connsiteX9" fmla="*/ 226483 w 235479"/>
                <a:gd name="connsiteY9" fmla="*/ 200025 h 1969558"/>
                <a:gd name="connsiteX10" fmla="*/ 232833 w 235479"/>
                <a:gd name="connsiteY10" fmla="*/ 47625 h 1969558"/>
                <a:gd name="connsiteX11" fmla="*/ 210608 w 235479"/>
                <a:gd name="connsiteY11" fmla="*/ 9525 h 1969558"/>
                <a:gd name="connsiteX12" fmla="*/ 207433 w 235479"/>
                <a:gd name="connsiteY12" fmla="*/ 104775 h 1969558"/>
                <a:gd name="connsiteX13" fmla="*/ 178858 w 235479"/>
                <a:gd name="connsiteY13" fmla="*/ 295275 h 1969558"/>
                <a:gd name="connsiteX14" fmla="*/ 112183 w 235479"/>
                <a:gd name="connsiteY14" fmla="*/ 530225 h 1969558"/>
                <a:gd name="connsiteX15" fmla="*/ 32808 w 235479"/>
                <a:gd name="connsiteY15" fmla="*/ 698500 h 1969558"/>
                <a:gd name="connsiteX16" fmla="*/ 13758 w 235479"/>
                <a:gd name="connsiteY16" fmla="*/ 841375 h 1969558"/>
                <a:gd name="connsiteX17" fmla="*/ 1058 w 235479"/>
                <a:gd name="connsiteY17" fmla="*/ 1079500 h 1969558"/>
                <a:gd name="connsiteX18" fmla="*/ 7408 w 235479"/>
                <a:gd name="connsiteY18" fmla="*/ 1387475 h 1969558"/>
                <a:gd name="connsiteX19" fmla="*/ 7408 w 235479"/>
                <a:gd name="connsiteY19" fmla="*/ 1593850 h 1969558"/>
                <a:gd name="connsiteX20" fmla="*/ 39158 w 235479"/>
                <a:gd name="connsiteY20" fmla="*/ 1784350 h 1969558"/>
                <a:gd name="connsiteX21" fmla="*/ 99483 w 235479"/>
                <a:gd name="connsiteY21" fmla="*/ 1968500 h 196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5479" h="1969558">
                  <a:moveTo>
                    <a:pt x="99483" y="1968500"/>
                  </a:moveTo>
                  <a:cubicBezTo>
                    <a:pt x="112183" y="1969558"/>
                    <a:pt x="112183" y="1846792"/>
                    <a:pt x="115358" y="1790700"/>
                  </a:cubicBezTo>
                  <a:cubicBezTo>
                    <a:pt x="118533" y="1734608"/>
                    <a:pt x="119591" y="1681692"/>
                    <a:pt x="118533" y="1631950"/>
                  </a:cubicBezTo>
                  <a:cubicBezTo>
                    <a:pt x="117475" y="1582208"/>
                    <a:pt x="107421" y="1545696"/>
                    <a:pt x="109008" y="1492250"/>
                  </a:cubicBezTo>
                  <a:cubicBezTo>
                    <a:pt x="110595" y="1438804"/>
                    <a:pt x="125412" y="1373187"/>
                    <a:pt x="128058" y="1311275"/>
                  </a:cubicBezTo>
                  <a:cubicBezTo>
                    <a:pt x="130704" y="1249363"/>
                    <a:pt x="123296" y="1179512"/>
                    <a:pt x="124883" y="1120775"/>
                  </a:cubicBezTo>
                  <a:cubicBezTo>
                    <a:pt x="126470" y="1062038"/>
                    <a:pt x="127529" y="1024467"/>
                    <a:pt x="137583" y="958850"/>
                  </a:cubicBezTo>
                  <a:cubicBezTo>
                    <a:pt x="147637" y="893233"/>
                    <a:pt x="173566" y="804862"/>
                    <a:pt x="185208" y="727075"/>
                  </a:cubicBezTo>
                  <a:cubicBezTo>
                    <a:pt x="196850" y="649288"/>
                    <a:pt x="200554" y="579967"/>
                    <a:pt x="207433" y="492125"/>
                  </a:cubicBezTo>
                  <a:cubicBezTo>
                    <a:pt x="214312" y="404283"/>
                    <a:pt x="222250" y="274108"/>
                    <a:pt x="226483" y="200025"/>
                  </a:cubicBezTo>
                  <a:cubicBezTo>
                    <a:pt x="230716" y="125942"/>
                    <a:pt x="235479" y="79375"/>
                    <a:pt x="232833" y="47625"/>
                  </a:cubicBezTo>
                  <a:cubicBezTo>
                    <a:pt x="230187" y="15875"/>
                    <a:pt x="214841" y="0"/>
                    <a:pt x="210608" y="9525"/>
                  </a:cubicBezTo>
                  <a:cubicBezTo>
                    <a:pt x="206375" y="19050"/>
                    <a:pt x="212725" y="57150"/>
                    <a:pt x="207433" y="104775"/>
                  </a:cubicBezTo>
                  <a:cubicBezTo>
                    <a:pt x="202141" y="152400"/>
                    <a:pt x="194733" y="224367"/>
                    <a:pt x="178858" y="295275"/>
                  </a:cubicBezTo>
                  <a:cubicBezTo>
                    <a:pt x="162983" y="366183"/>
                    <a:pt x="136525" y="463021"/>
                    <a:pt x="112183" y="530225"/>
                  </a:cubicBezTo>
                  <a:cubicBezTo>
                    <a:pt x="87841" y="597429"/>
                    <a:pt x="49212" y="646642"/>
                    <a:pt x="32808" y="698500"/>
                  </a:cubicBezTo>
                  <a:cubicBezTo>
                    <a:pt x="16404" y="750358"/>
                    <a:pt x="19050" y="777875"/>
                    <a:pt x="13758" y="841375"/>
                  </a:cubicBezTo>
                  <a:cubicBezTo>
                    <a:pt x="8466" y="904875"/>
                    <a:pt x="2116" y="988483"/>
                    <a:pt x="1058" y="1079500"/>
                  </a:cubicBezTo>
                  <a:cubicBezTo>
                    <a:pt x="0" y="1170517"/>
                    <a:pt x="6350" y="1301750"/>
                    <a:pt x="7408" y="1387475"/>
                  </a:cubicBezTo>
                  <a:cubicBezTo>
                    <a:pt x="8466" y="1473200"/>
                    <a:pt x="2116" y="1527704"/>
                    <a:pt x="7408" y="1593850"/>
                  </a:cubicBezTo>
                  <a:cubicBezTo>
                    <a:pt x="12700" y="1659996"/>
                    <a:pt x="27516" y="1721379"/>
                    <a:pt x="39158" y="1784350"/>
                  </a:cubicBezTo>
                  <a:cubicBezTo>
                    <a:pt x="50800" y="1847321"/>
                    <a:pt x="86783" y="1967442"/>
                    <a:pt x="99483" y="1968500"/>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913688" y="1297517"/>
              <a:ext cx="152929" cy="1293812"/>
            </a:xfrm>
            <a:custGeom>
              <a:avLst/>
              <a:gdLst>
                <a:gd name="connsiteX0" fmla="*/ 131762 w 152929"/>
                <a:gd name="connsiteY0" fmla="*/ 1286933 h 1293812"/>
                <a:gd name="connsiteX1" fmla="*/ 150812 w 152929"/>
                <a:gd name="connsiteY1" fmla="*/ 1147233 h 1293812"/>
                <a:gd name="connsiteX2" fmla="*/ 144462 w 152929"/>
                <a:gd name="connsiteY2" fmla="*/ 871008 h 1293812"/>
                <a:gd name="connsiteX3" fmla="*/ 131762 w 152929"/>
                <a:gd name="connsiteY3" fmla="*/ 693208 h 1293812"/>
                <a:gd name="connsiteX4" fmla="*/ 100012 w 152929"/>
                <a:gd name="connsiteY4" fmla="*/ 556683 h 1293812"/>
                <a:gd name="connsiteX5" fmla="*/ 80962 w 152929"/>
                <a:gd name="connsiteY5" fmla="*/ 448733 h 1293812"/>
                <a:gd name="connsiteX6" fmla="*/ 84137 w 152929"/>
                <a:gd name="connsiteY6" fmla="*/ 340783 h 1293812"/>
                <a:gd name="connsiteX7" fmla="*/ 74612 w 152929"/>
                <a:gd name="connsiteY7" fmla="*/ 207433 h 1293812"/>
                <a:gd name="connsiteX8" fmla="*/ 42862 w 152929"/>
                <a:gd name="connsiteY8" fmla="*/ 45508 h 1293812"/>
                <a:gd name="connsiteX9" fmla="*/ 23812 w 152929"/>
                <a:gd name="connsiteY9" fmla="*/ 16933 h 1293812"/>
                <a:gd name="connsiteX10" fmla="*/ 1587 w 152929"/>
                <a:gd name="connsiteY10" fmla="*/ 16933 h 1293812"/>
                <a:gd name="connsiteX11" fmla="*/ 33337 w 152929"/>
                <a:gd name="connsiteY11" fmla="*/ 118533 h 1293812"/>
                <a:gd name="connsiteX12" fmla="*/ 39687 w 152929"/>
                <a:gd name="connsiteY12" fmla="*/ 242358 h 1293812"/>
                <a:gd name="connsiteX13" fmla="*/ 30162 w 152929"/>
                <a:gd name="connsiteY13" fmla="*/ 394758 h 1293812"/>
                <a:gd name="connsiteX14" fmla="*/ 7937 w 152929"/>
                <a:gd name="connsiteY14" fmla="*/ 502708 h 1293812"/>
                <a:gd name="connsiteX15" fmla="*/ 30162 w 152929"/>
                <a:gd name="connsiteY15" fmla="*/ 712258 h 1293812"/>
                <a:gd name="connsiteX16" fmla="*/ 55562 w 152929"/>
                <a:gd name="connsiteY16" fmla="*/ 940858 h 1293812"/>
                <a:gd name="connsiteX17" fmla="*/ 93662 w 152929"/>
                <a:gd name="connsiteY17" fmla="*/ 1188508 h 1293812"/>
                <a:gd name="connsiteX18" fmla="*/ 131762 w 152929"/>
                <a:gd name="connsiteY18" fmla="*/ 1286933 h 129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929" h="1293812">
                  <a:moveTo>
                    <a:pt x="131762" y="1286933"/>
                  </a:moveTo>
                  <a:cubicBezTo>
                    <a:pt x="141287" y="1280054"/>
                    <a:pt x="148695" y="1216554"/>
                    <a:pt x="150812" y="1147233"/>
                  </a:cubicBezTo>
                  <a:cubicBezTo>
                    <a:pt x="152929" y="1077912"/>
                    <a:pt x="147637" y="946679"/>
                    <a:pt x="144462" y="871008"/>
                  </a:cubicBezTo>
                  <a:cubicBezTo>
                    <a:pt x="141287" y="795337"/>
                    <a:pt x="139170" y="745596"/>
                    <a:pt x="131762" y="693208"/>
                  </a:cubicBezTo>
                  <a:cubicBezTo>
                    <a:pt x="124354" y="640821"/>
                    <a:pt x="108479" y="597429"/>
                    <a:pt x="100012" y="556683"/>
                  </a:cubicBezTo>
                  <a:cubicBezTo>
                    <a:pt x="91545" y="515937"/>
                    <a:pt x="83608" y="484716"/>
                    <a:pt x="80962" y="448733"/>
                  </a:cubicBezTo>
                  <a:cubicBezTo>
                    <a:pt x="78316" y="412750"/>
                    <a:pt x="85195" y="381000"/>
                    <a:pt x="84137" y="340783"/>
                  </a:cubicBezTo>
                  <a:cubicBezTo>
                    <a:pt x="83079" y="300566"/>
                    <a:pt x="81491" y="256645"/>
                    <a:pt x="74612" y="207433"/>
                  </a:cubicBezTo>
                  <a:cubicBezTo>
                    <a:pt x="67733" y="158221"/>
                    <a:pt x="51329" y="77258"/>
                    <a:pt x="42862" y="45508"/>
                  </a:cubicBezTo>
                  <a:cubicBezTo>
                    <a:pt x="34395" y="13758"/>
                    <a:pt x="30691" y="21695"/>
                    <a:pt x="23812" y="16933"/>
                  </a:cubicBezTo>
                  <a:cubicBezTo>
                    <a:pt x="16933" y="12171"/>
                    <a:pt x="0" y="0"/>
                    <a:pt x="1587" y="16933"/>
                  </a:cubicBezTo>
                  <a:cubicBezTo>
                    <a:pt x="3175" y="33866"/>
                    <a:pt x="26987" y="80962"/>
                    <a:pt x="33337" y="118533"/>
                  </a:cubicBezTo>
                  <a:cubicBezTo>
                    <a:pt x="39687" y="156104"/>
                    <a:pt x="40216" y="196321"/>
                    <a:pt x="39687" y="242358"/>
                  </a:cubicBezTo>
                  <a:cubicBezTo>
                    <a:pt x="39158" y="288395"/>
                    <a:pt x="35454" y="351366"/>
                    <a:pt x="30162" y="394758"/>
                  </a:cubicBezTo>
                  <a:cubicBezTo>
                    <a:pt x="24870" y="438150"/>
                    <a:pt x="7937" y="449791"/>
                    <a:pt x="7937" y="502708"/>
                  </a:cubicBezTo>
                  <a:cubicBezTo>
                    <a:pt x="7937" y="555625"/>
                    <a:pt x="22225" y="639233"/>
                    <a:pt x="30162" y="712258"/>
                  </a:cubicBezTo>
                  <a:cubicBezTo>
                    <a:pt x="38099" y="785283"/>
                    <a:pt x="44979" y="861483"/>
                    <a:pt x="55562" y="940858"/>
                  </a:cubicBezTo>
                  <a:cubicBezTo>
                    <a:pt x="66145" y="1020233"/>
                    <a:pt x="82550" y="1130300"/>
                    <a:pt x="93662" y="1188508"/>
                  </a:cubicBezTo>
                  <a:cubicBezTo>
                    <a:pt x="104775" y="1246716"/>
                    <a:pt x="122237" y="1293812"/>
                    <a:pt x="131762" y="1286933"/>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7596188" y="1452563"/>
              <a:ext cx="380470" cy="1244599"/>
            </a:xfrm>
            <a:custGeom>
              <a:avLst/>
              <a:gdLst>
                <a:gd name="connsiteX0" fmla="*/ 363537 w 380470"/>
                <a:gd name="connsiteY0" fmla="*/ 1239837 h 1244599"/>
                <a:gd name="connsiteX1" fmla="*/ 360362 w 380470"/>
                <a:gd name="connsiteY1" fmla="*/ 1138237 h 1244599"/>
                <a:gd name="connsiteX2" fmla="*/ 303212 w 380470"/>
                <a:gd name="connsiteY2" fmla="*/ 877887 h 1244599"/>
                <a:gd name="connsiteX3" fmla="*/ 242887 w 380470"/>
                <a:gd name="connsiteY3" fmla="*/ 677862 h 1244599"/>
                <a:gd name="connsiteX4" fmla="*/ 169862 w 380470"/>
                <a:gd name="connsiteY4" fmla="*/ 547687 h 1244599"/>
                <a:gd name="connsiteX5" fmla="*/ 115887 w 380470"/>
                <a:gd name="connsiteY5" fmla="*/ 458787 h 1244599"/>
                <a:gd name="connsiteX6" fmla="*/ 100012 w 380470"/>
                <a:gd name="connsiteY6" fmla="*/ 357187 h 1244599"/>
                <a:gd name="connsiteX7" fmla="*/ 61912 w 380470"/>
                <a:gd name="connsiteY7" fmla="*/ 207962 h 1244599"/>
                <a:gd name="connsiteX8" fmla="*/ 30162 w 380470"/>
                <a:gd name="connsiteY8" fmla="*/ 30162 h 1244599"/>
                <a:gd name="connsiteX9" fmla="*/ 1587 w 380470"/>
                <a:gd name="connsiteY9" fmla="*/ 26987 h 1244599"/>
                <a:gd name="connsiteX10" fmla="*/ 20637 w 380470"/>
                <a:gd name="connsiteY10" fmla="*/ 96837 h 1244599"/>
                <a:gd name="connsiteX11" fmla="*/ 36512 w 380470"/>
                <a:gd name="connsiteY11" fmla="*/ 284162 h 1244599"/>
                <a:gd name="connsiteX12" fmla="*/ 46037 w 380470"/>
                <a:gd name="connsiteY12" fmla="*/ 455612 h 1244599"/>
                <a:gd name="connsiteX13" fmla="*/ 46037 w 380470"/>
                <a:gd name="connsiteY13" fmla="*/ 595312 h 1244599"/>
                <a:gd name="connsiteX14" fmla="*/ 87312 w 380470"/>
                <a:gd name="connsiteY14" fmla="*/ 744537 h 1244599"/>
                <a:gd name="connsiteX15" fmla="*/ 182562 w 380470"/>
                <a:gd name="connsiteY15" fmla="*/ 960437 h 1244599"/>
                <a:gd name="connsiteX16" fmla="*/ 258762 w 380470"/>
                <a:gd name="connsiteY16" fmla="*/ 1109662 h 1244599"/>
                <a:gd name="connsiteX17" fmla="*/ 363537 w 380470"/>
                <a:gd name="connsiteY17" fmla="*/ 1239837 h 124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0470" h="1244599">
                  <a:moveTo>
                    <a:pt x="363537" y="1239837"/>
                  </a:moveTo>
                  <a:cubicBezTo>
                    <a:pt x="380470" y="1244599"/>
                    <a:pt x="370416" y="1198562"/>
                    <a:pt x="360362" y="1138237"/>
                  </a:cubicBezTo>
                  <a:cubicBezTo>
                    <a:pt x="350308" y="1077912"/>
                    <a:pt x="322791" y="954616"/>
                    <a:pt x="303212" y="877887"/>
                  </a:cubicBezTo>
                  <a:cubicBezTo>
                    <a:pt x="283633" y="801158"/>
                    <a:pt x="265112" y="732895"/>
                    <a:pt x="242887" y="677862"/>
                  </a:cubicBezTo>
                  <a:cubicBezTo>
                    <a:pt x="220662" y="622829"/>
                    <a:pt x="191029" y="584199"/>
                    <a:pt x="169862" y="547687"/>
                  </a:cubicBezTo>
                  <a:cubicBezTo>
                    <a:pt x="148695" y="511175"/>
                    <a:pt x="127529" y="490537"/>
                    <a:pt x="115887" y="458787"/>
                  </a:cubicBezTo>
                  <a:cubicBezTo>
                    <a:pt x="104245" y="427037"/>
                    <a:pt x="109008" y="398991"/>
                    <a:pt x="100012" y="357187"/>
                  </a:cubicBezTo>
                  <a:cubicBezTo>
                    <a:pt x="91016" y="315383"/>
                    <a:pt x="73554" y="262466"/>
                    <a:pt x="61912" y="207962"/>
                  </a:cubicBezTo>
                  <a:cubicBezTo>
                    <a:pt x="50270" y="153458"/>
                    <a:pt x="40216" y="60324"/>
                    <a:pt x="30162" y="30162"/>
                  </a:cubicBezTo>
                  <a:cubicBezTo>
                    <a:pt x="20108" y="0"/>
                    <a:pt x="3174" y="15875"/>
                    <a:pt x="1587" y="26987"/>
                  </a:cubicBezTo>
                  <a:cubicBezTo>
                    <a:pt x="0" y="38099"/>
                    <a:pt x="14816" y="53975"/>
                    <a:pt x="20637" y="96837"/>
                  </a:cubicBezTo>
                  <a:cubicBezTo>
                    <a:pt x="26458" y="139700"/>
                    <a:pt x="32279" y="224366"/>
                    <a:pt x="36512" y="284162"/>
                  </a:cubicBezTo>
                  <a:cubicBezTo>
                    <a:pt x="40745" y="343958"/>
                    <a:pt x="44450" y="403754"/>
                    <a:pt x="46037" y="455612"/>
                  </a:cubicBezTo>
                  <a:cubicBezTo>
                    <a:pt x="47625" y="507470"/>
                    <a:pt x="39158" y="547158"/>
                    <a:pt x="46037" y="595312"/>
                  </a:cubicBezTo>
                  <a:cubicBezTo>
                    <a:pt x="52916" y="643466"/>
                    <a:pt x="64558" y="683683"/>
                    <a:pt x="87312" y="744537"/>
                  </a:cubicBezTo>
                  <a:cubicBezTo>
                    <a:pt x="110066" y="805391"/>
                    <a:pt x="153987" y="899583"/>
                    <a:pt x="182562" y="960437"/>
                  </a:cubicBezTo>
                  <a:cubicBezTo>
                    <a:pt x="211137" y="1021291"/>
                    <a:pt x="233891" y="1063095"/>
                    <a:pt x="258762" y="1109662"/>
                  </a:cubicBezTo>
                  <a:cubicBezTo>
                    <a:pt x="283633" y="1156229"/>
                    <a:pt x="346604" y="1235075"/>
                    <a:pt x="363537" y="1239837"/>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7247467" y="1685396"/>
              <a:ext cx="542396" cy="1094846"/>
            </a:xfrm>
            <a:custGeom>
              <a:avLst/>
              <a:gdLst>
                <a:gd name="connsiteX0" fmla="*/ 524933 w 542396"/>
                <a:gd name="connsiteY0" fmla="*/ 1083204 h 1094846"/>
                <a:gd name="connsiteX1" fmla="*/ 531283 w 542396"/>
                <a:gd name="connsiteY1" fmla="*/ 994304 h 1094846"/>
                <a:gd name="connsiteX2" fmla="*/ 458258 w 542396"/>
                <a:gd name="connsiteY2" fmla="*/ 845079 h 1094846"/>
                <a:gd name="connsiteX3" fmla="*/ 378883 w 542396"/>
                <a:gd name="connsiteY3" fmla="*/ 727604 h 1094846"/>
                <a:gd name="connsiteX4" fmla="*/ 283633 w 542396"/>
                <a:gd name="connsiteY4" fmla="*/ 568854 h 1094846"/>
                <a:gd name="connsiteX5" fmla="*/ 191558 w 542396"/>
                <a:gd name="connsiteY5" fmla="*/ 441854 h 1094846"/>
                <a:gd name="connsiteX6" fmla="*/ 131233 w 542396"/>
                <a:gd name="connsiteY6" fmla="*/ 352954 h 1094846"/>
                <a:gd name="connsiteX7" fmla="*/ 89958 w 542396"/>
                <a:gd name="connsiteY7" fmla="*/ 194204 h 1094846"/>
                <a:gd name="connsiteX8" fmla="*/ 32808 w 542396"/>
                <a:gd name="connsiteY8" fmla="*/ 38629 h 1094846"/>
                <a:gd name="connsiteX9" fmla="*/ 1058 w 542396"/>
                <a:gd name="connsiteY9" fmla="*/ 6879 h 1094846"/>
                <a:gd name="connsiteX10" fmla="*/ 26458 w 542396"/>
                <a:gd name="connsiteY10" fmla="*/ 79904 h 1094846"/>
                <a:gd name="connsiteX11" fmla="*/ 67733 w 542396"/>
                <a:gd name="connsiteY11" fmla="*/ 238654 h 1094846"/>
                <a:gd name="connsiteX12" fmla="*/ 93133 w 542396"/>
                <a:gd name="connsiteY12" fmla="*/ 419629 h 1094846"/>
                <a:gd name="connsiteX13" fmla="*/ 128058 w 542396"/>
                <a:gd name="connsiteY13" fmla="*/ 572029 h 1094846"/>
                <a:gd name="connsiteX14" fmla="*/ 220133 w 542396"/>
                <a:gd name="connsiteY14" fmla="*/ 724429 h 1094846"/>
                <a:gd name="connsiteX15" fmla="*/ 350308 w 542396"/>
                <a:gd name="connsiteY15" fmla="*/ 927629 h 1094846"/>
                <a:gd name="connsiteX16" fmla="*/ 436033 w 542396"/>
                <a:gd name="connsiteY16" fmla="*/ 1064154 h 1094846"/>
                <a:gd name="connsiteX17" fmla="*/ 524933 w 542396"/>
                <a:gd name="connsiteY17" fmla="*/ 1083204 h 109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2396" h="1094846">
                  <a:moveTo>
                    <a:pt x="524933" y="1083204"/>
                  </a:moveTo>
                  <a:cubicBezTo>
                    <a:pt x="540808" y="1071562"/>
                    <a:pt x="542396" y="1033992"/>
                    <a:pt x="531283" y="994304"/>
                  </a:cubicBezTo>
                  <a:cubicBezTo>
                    <a:pt x="520171" y="954617"/>
                    <a:pt x="483658" y="889529"/>
                    <a:pt x="458258" y="845079"/>
                  </a:cubicBezTo>
                  <a:cubicBezTo>
                    <a:pt x="432858" y="800629"/>
                    <a:pt x="407987" y="773642"/>
                    <a:pt x="378883" y="727604"/>
                  </a:cubicBezTo>
                  <a:cubicBezTo>
                    <a:pt x="349779" y="681566"/>
                    <a:pt x="314854" y="616479"/>
                    <a:pt x="283633" y="568854"/>
                  </a:cubicBezTo>
                  <a:cubicBezTo>
                    <a:pt x="252412" y="521229"/>
                    <a:pt x="216958" y="477837"/>
                    <a:pt x="191558" y="441854"/>
                  </a:cubicBezTo>
                  <a:cubicBezTo>
                    <a:pt x="166158" y="405871"/>
                    <a:pt x="148166" y="394229"/>
                    <a:pt x="131233" y="352954"/>
                  </a:cubicBezTo>
                  <a:cubicBezTo>
                    <a:pt x="114300" y="311679"/>
                    <a:pt x="106362" y="246592"/>
                    <a:pt x="89958" y="194204"/>
                  </a:cubicBezTo>
                  <a:cubicBezTo>
                    <a:pt x="73554" y="141816"/>
                    <a:pt x="47625" y="69850"/>
                    <a:pt x="32808" y="38629"/>
                  </a:cubicBezTo>
                  <a:cubicBezTo>
                    <a:pt x="17991" y="7408"/>
                    <a:pt x="2116" y="0"/>
                    <a:pt x="1058" y="6879"/>
                  </a:cubicBezTo>
                  <a:cubicBezTo>
                    <a:pt x="0" y="13758"/>
                    <a:pt x="15346" y="41275"/>
                    <a:pt x="26458" y="79904"/>
                  </a:cubicBezTo>
                  <a:cubicBezTo>
                    <a:pt x="37570" y="118533"/>
                    <a:pt x="56621" y="182033"/>
                    <a:pt x="67733" y="238654"/>
                  </a:cubicBezTo>
                  <a:cubicBezTo>
                    <a:pt x="78845" y="295275"/>
                    <a:pt x="83079" y="364067"/>
                    <a:pt x="93133" y="419629"/>
                  </a:cubicBezTo>
                  <a:cubicBezTo>
                    <a:pt x="103187" y="475192"/>
                    <a:pt x="106891" y="521229"/>
                    <a:pt x="128058" y="572029"/>
                  </a:cubicBezTo>
                  <a:cubicBezTo>
                    <a:pt x="149225" y="622829"/>
                    <a:pt x="183091" y="665162"/>
                    <a:pt x="220133" y="724429"/>
                  </a:cubicBezTo>
                  <a:cubicBezTo>
                    <a:pt x="257175" y="783696"/>
                    <a:pt x="314325" y="871008"/>
                    <a:pt x="350308" y="927629"/>
                  </a:cubicBezTo>
                  <a:cubicBezTo>
                    <a:pt x="386291" y="984250"/>
                    <a:pt x="412221" y="1036637"/>
                    <a:pt x="436033" y="1064154"/>
                  </a:cubicBezTo>
                  <a:cubicBezTo>
                    <a:pt x="459845" y="1091671"/>
                    <a:pt x="509058" y="1094846"/>
                    <a:pt x="524933" y="1083204"/>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4" name="Freeform 13"/>
          <p:cNvSpPr/>
          <p:nvPr/>
        </p:nvSpPr>
        <p:spPr>
          <a:xfrm>
            <a:off x="7280275" y="2833158"/>
            <a:ext cx="1086908" cy="2716742"/>
          </a:xfrm>
          <a:custGeom>
            <a:avLst/>
            <a:gdLst>
              <a:gd name="connsiteX0" fmla="*/ 892175 w 1086908"/>
              <a:gd name="connsiteY0" fmla="*/ 2691342 h 2716742"/>
              <a:gd name="connsiteX1" fmla="*/ 911225 w 1086908"/>
              <a:gd name="connsiteY1" fmla="*/ 2430992 h 2716742"/>
              <a:gd name="connsiteX2" fmla="*/ 962025 w 1086908"/>
              <a:gd name="connsiteY2" fmla="*/ 2094442 h 2716742"/>
              <a:gd name="connsiteX3" fmla="*/ 1031875 w 1086908"/>
              <a:gd name="connsiteY3" fmla="*/ 1719792 h 2716742"/>
              <a:gd name="connsiteX4" fmla="*/ 1082675 w 1086908"/>
              <a:gd name="connsiteY4" fmla="*/ 1446742 h 2716742"/>
              <a:gd name="connsiteX5" fmla="*/ 1006475 w 1086908"/>
              <a:gd name="connsiteY5" fmla="*/ 1167342 h 2716742"/>
              <a:gd name="connsiteX6" fmla="*/ 860425 w 1086908"/>
              <a:gd name="connsiteY6" fmla="*/ 875242 h 2716742"/>
              <a:gd name="connsiteX7" fmla="*/ 663575 w 1086908"/>
              <a:gd name="connsiteY7" fmla="*/ 462492 h 2716742"/>
              <a:gd name="connsiteX8" fmla="*/ 434975 w 1086908"/>
              <a:gd name="connsiteY8" fmla="*/ 113242 h 2716742"/>
              <a:gd name="connsiteX9" fmla="*/ 358775 w 1086908"/>
              <a:gd name="connsiteY9" fmla="*/ 5292 h 2716742"/>
              <a:gd name="connsiteX10" fmla="*/ 365125 w 1086908"/>
              <a:gd name="connsiteY10" fmla="*/ 144992 h 2716742"/>
              <a:gd name="connsiteX11" fmla="*/ 314325 w 1086908"/>
              <a:gd name="connsiteY11" fmla="*/ 487892 h 2716742"/>
              <a:gd name="connsiteX12" fmla="*/ 244475 w 1086908"/>
              <a:gd name="connsiteY12" fmla="*/ 989542 h 2716742"/>
              <a:gd name="connsiteX13" fmla="*/ 269875 w 1086908"/>
              <a:gd name="connsiteY13" fmla="*/ 1338792 h 2716742"/>
              <a:gd name="connsiteX14" fmla="*/ 200025 w 1086908"/>
              <a:gd name="connsiteY14" fmla="*/ 1694392 h 2716742"/>
              <a:gd name="connsiteX15" fmla="*/ 117475 w 1086908"/>
              <a:gd name="connsiteY15" fmla="*/ 2018242 h 2716742"/>
              <a:gd name="connsiteX16" fmla="*/ 9525 w 1086908"/>
              <a:gd name="connsiteY16" fmla="*/ 2475442 h 2716742"/>
              <a:gd name="connsiteX17" fmla="*/ 60325 w 1086908"/>
              <a:gd name="connsiteY17" fmla="*/ 2532592 h 2716742"/>
              <a:gd name="connsiteX18" fmla="*/ 130175 w 1086908"/>
              <a:gd name="connsiteY18" fmla="*/ 2697692 h 2716742"/>
              <a:gd name="connsiteX19" fmla="*/ 212725 w 1086908"/>
              <a:gd name="connsiteY19" fmla="*/ 2602442 h 2716742"/>
              <a:gd name="connsiteX20" fmla="*/ 320675 w 1086908"/>
              <a:gd name="connsiteY20" fmla="*/ 2373842 h 2716742"/>
              <a:gd name="connsiteX21" fmla="*/ 358775 w 1086908"/>
              <a:gd name="connsiteY21" fmla="*/ 2145242 h 2716742"/>
              <a:gd name="connsiteX22" fmla="*/ 415925 w 1086908"/>
              <a:gd name="connsiteY22" fmla="*/ 1827742 h 2716742"/>
              <a:gd name="connsiteX23" fmla="*/ 530225 w 1086908"/>
              <a:gd name="connsiteY23" fmla="*/ 1694392 h 2716742"/>
              <a:gd name="connsiteX24" fmla="*/ 574675 w 1086908"/>
              <a:gd name="connsiteY24" fmla="*/ 1859492 h 2716742"/>
              <a:gd name="connsiteX25" fmla="*/ 619125 w 1086908"/>
              <a:gd name="connsiteY25" fmla="*/ 2069042 h 2716742"/>
              <a:gd name="connsiteX26" fmla="*/ 695325 w 1086908"/>
              <a:gd name="connsiteY26" fmla="*/ 2081742 h 2716742"/>
              <a:gd name="connsiteX27" fmla="*/ 854075 w 1086908"/>
              <a:gd name="connsiteY27" fmla="*/ 2081742 h 2716742"/>
              <a:gd name="connsiteX28" fmla="*/ 879475 w 1086908"/>
              <a:gd name="connsiteY28" fmla="*/ 2100792 h 2716742"/>
              <a:gd name="connsiteX29" fmla="*/ 866775 w 1086908"/>
              <a:gd name="connsiteY29" fmla="*/ 2253192 h 2716742"/>
              <a:gd name="connsiteX30" fmla="*/ 860425 w 1086908"/>
              <a:gd name="connsiteY30" fmla="*/ 2583392 h 2716742"/>
              <a:gd name="connsiteX31" fmla="*/ 892175 w 1086908"/>
              <a:gd name="connsiteY31" fmla="*/ 2691342 h 271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6908" h="2716742">
                <a:moveTo>
                  <a:pt x="892175" y="2691342"/>
                </a:moveTo>
                <a:cubicBezTo>
                  <a:pt x="900642" y="2665942"/>
                  <a:pt x="899583" y="2530475"/>
                  <a:pt x="911225" y="2430992"/>
                </a:cubicBezTo>
                <a:cubicBezTo>
                  <a:pt x="922867" y="2331509"/>
                  <a:pt x="941917" y="2212975"/>
                  <a:pt x="962025" y="2094442"/>
                </a:cubicBezTo>
                <a:cubicBezTo>
                  <a:pt x="982133" y="1975909"/>
                  <a:pt x="1031875" y="1719792"/>
                  <a:pt x="1031875" y="1719792"/>
                </a:cubicBezTo>
                <a:cubicBezTo>
                  <a:pt x="1051983" y="1611842"/>
                  <a:pt x="1086908" y="1538817"/>
                  <a:pt x="1082675" y="1446742"/>
                </a:cubicBezTo>
                <a:cubicBezTo>
                  <a:pt x="1078442" y="1354667"/>
                  <a:pt x="1043517" y="1262592"/>
                  <a:pt x="1006475" y="1167342"/>
                </a:cubicBezTo>
                <a:cubicBezTo>
                  <a:pt x="969433" y="1072092"/>
                  <a:pt x="917575" y="992717"/>
                  <a:pt x="860425" y="875242"/>
                </a:cubicBezTo>
                <a:cubicBezTo>
                  <a:pt x="803275" y="757767"/>
                  <a:pt x="734483" y="589492"/>
                  <a:pt x="663575" y="462492"/>
                </a:cubicBezTo>
                <a:cubicBezTo>
                  <a:pt x="592667" y="335492"/>
                  <a:pt x="485775" y="189442"/>
                  <a:pt x="434975" y="113242"/>
                </a:cubicBezTo>
                <a:cubicBezTo>
                  <a:pt x="384175" y="37042"/>
                  <a:pt x="370417" y="0"/>
                  <a:pt x="358775" y="5292"/>
                </a:cubicBezTo>
                <a:cubicBezTo>
                  <a:pt x="347133" y="10584"/>
                  <a:pt x="372533" y="64559"/>
                  <a:pt x="365125" y="144992"/>
                </a:cubicBezTo>
                <a:cubicBezTo>
                  <a:pt x="357717" y="225425"/>
                  <a:pt x="334433" y="347134"/>
                  <a:pt x="314325" y="487892"/>
                </a:cubicBezTo>
                <a:cubicBezTo>
                  <a:pt x="294217" y="628650"/>
                  <a:pt x="251883" y="847725"/>
                  <a:pt x="244475" y="989542"/>
                </a:cubicBezTo>
                <a:cubicBezTo>
                  <a:pt x="237067" y="1131359"/>
                  <a:pt x="277283" y="1221317"/>
                  <a:pt x="269875" y="1338792"/>
                </a:cubicBezTo>
                <a:cubicBezTo>
                  <a:pt x="262467" y="1456267"/>
                  <a:pt x="225425" y="1581150"/>
                  <a:pt x="200025" y="1694392"/>
                </a:cubicBezTo>
                <a:cubicBezTo>
                  <a:pt x="174625" y="1807634"/>
                  <a:pt x="149225" y="1888067"/>
                  <a:pt x="117475" y="2018242"/>
                </a:cubicBezTo>
                <a:cubicBezTo>
                  <a:pt x="85725" y="2148417"/>
                  <a:pt x="19050" y="2389717"/>
                  <a:pt x="9525" y="2475442"/>
                </a:cubicBezTo>
                <a:cubicBezTo>
                  <a:pt x="0" y="2561167"/>
                  <a:pt x="40217" y="2495550"/>
                  <a:pt x="60325" y="2532592"/>
                </a:cubicBezTo>
                <a:cubicBezTo>
                  <a:pt x="80433" y="2569634"/>
                  <a:pt x="104775" y="2686050"/>
                  <a:pt x="130175" y="2697692"/>
                </a:cubicBezTo>
                <a:cubicBezTo>
                  <a:pt x="155575" y="2709334"/>
                  <a:pt x="180975" y="2656417"/>
                  <a:pt x="212725" y="2602442"/>
                </a:cubicBezTo>
                <a:cubicBezTo>
                  <a:pt x="244475" y="2548467"/>
                  <a:pt x="296333" y="2450042"/>
                  <a:pt x="320675" y="2373842"/>
                </a:cubicBezTo>
                <a:cubicBezTo>
                  <a:pt x="345017" y="2297642"/>
                  <a:pt x="342900" y="2236259"/>
                  <a:pt x="358775" y="2145242"/>
                </a:cubicBezTo>
                <a:cubicBezTo>
                  <a:pt x="374650" y="2054225"/>
                  <a:pt x="387350" y="1902884"/>
                  <a:pt x="415925" y="1827742"/>
                </a:cubicBezTo>
                <a:cubicBezTo>
                  <a:pt x="444500" y="1752600"/>
                  <a:pt x="503767" y="1689100"/>
                  <a:pt x="530225" y="1694392"/>
                </a:cubicBezTo>
                <a:cubicBezTo>
                  <a:pt x="556683" y="1699684"/>
                  <a:pt x="559858" y="1797050"/>
                  <a:pt x="574675" y="1859492"/>
                </a:cubicBezTo>
                <a:cubicBezTo>
                  <a:pt x="589492" y="1921934"/>
                  <a:pt x="599017" y="2032000"/>
                  <a:pt x="619125" y="2069042"/>
                </a:cubicBezTo>
                <a:cubicBezTo>
                  <a:pt x="639233" y="2106084"/>
                  <a:pt x="656167" y="2079625"/>
                  <a:pt x="695325" y="2081742"/>
                </a:cubicBezTo>
                <a:cubicBezTo>
                  <a:pt x="734483" y="2083859"/>
                  <a:pt x="823383" y="2078567"/>
                  <a:pt x="854075" y="2081742"/>
                </a:cubicBezTo>
                <a:cubicBezTo>
                  <a:pt x="884767" y="2084917"/>
                  <a:pt x="877358" y="2072217"/>
                  <a:pt x="879475" y="2100792"/>
                </a:cubicBezTo>
                <a:cubicBezTo>
                  <a:pt x="881592" y="2129367"/>
                  <a:pt x="869950" y="2172759"/>
                  <a:pt x="866775" y="2253192"/>
                </a:cubicBezTo>
                <a:cubicBezTo>
                  <a:pt x="863600" y="2333625"/>
                  <a:pt x="857250" y="2505075"/>
                  <a:pt x="860425" y="2583392"/>
                </a:cubicBezTo>
                <a:cubicBezTo>
                  <a:pt x="863600" y="2661709"/>
                  <a:pt x="883708" y="2716742"/>
                  <a:pt x="892175" y="2691342"/>
                </a:cubicBezTo>
                <a:close/>
              </a:path>
            </a:pathLst>
          </a:custGeom>
          <a:solidFill>
            <a:srgbClr val="660066">
              <a:alpha val="30000"/>
            </a:srgb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609600" y="1371600"/>
            <a:ext cx="5181600" cy="4708981"/>
          </a:xfrm>
          <a:prstGeom prst="rect">
            <a:avLst/>
          </a:prstGeom>
          <a:noFill/>
        </p:spPr>
        <p:txBody>
          <a:bodyPr wrap="square" rtlCol="0">
            <a:spAutoFit/>
          </a:bodyPr>
          <a:lstStyle/>
          <a:p>
            <a:r>
              <a:rPr lang="en-US" sz="2000" dirty="0" smtClean="0"/>
              <a:t>The second layer of muscles are the main </a:t>
            </a:r>
            <a:r>
              <a:rPr lang="en-US" sz="2000" i="1" dirty="0" smtClean="0"/>
              <a:t>flexors</a:t>
            </a:r>
            <a:r>
              <a:rPr lang="en-US" sz="2000" dirty="0" smtClean="0"/>
              <a:t> of the toes.  The </a:t>
            </a:r>
            <a:r>
              <a:rPr lang="en-US" sz="2000" b="1" dirty="0" err="1" smtClean="0">
                <a:solidFill>
                  <a:srgbClr val="660066"/>
                </a:solidFill>
              </a:rPr>
              <a:t>quadratus</a:t>
            </a:r>
            <a:r>
              <a:rPr lang="en-US" sz="2000" b="1" dirty="0" smtClean="0">
                <a:solidFill>
                  <a:srgbClr val="660066"/>
                </a:solidFill>
              </a:rPr>
              <a:t> </a:t>
            </a:r>
            <a:r>
              <a:rPr lang="en-US" sz="2000" b="1" dirty="0" err="1" smtClean="0">
                <a:solidFill>
                  <a:srgbClr val="660066"/>
                </a:solidFill>
              </a:rPr>
              <a:t>plantae</a:t>
            </a:r>
            <a:r>
              <a:rPr lang="en-US" sz="2000" b="1" dirty="0" smtClean="0">
                <a:solidFill>
                  <a:srgbClr val="660066"/>
                </a:solidFill>
              </a:rPr>
              <a:t> </a:t>
            </a:r>
            <a:r>
              <a:rPr lang="en-US" sz="2000" dirty="0" smtClean="0"/>
              <a:t>originates on the </a:t>
            </a:r>
            <a:r>
              <a:rPr lang="en-US" sz="2000" dirty="0" err="1" smtClean="0"/>
              <a:t>calcaneal</a:t>
            </a:r>
            <a:r>
              <a:rPr lang="en-US" sz="2000" dirty="0" smtClean="0"/>
              <a:t> </a:t>
            </a:r>
            <a:r>
              <a:rPr lang="en-US" sz="2000" dirty="0" err="1" smtClean="0"/>
              <a:t>tuberosity</a:t>
            </a:r>
            <a:r>
              <a:rPr lang="en-US" sz="2000" dirty="0" smtClean="0"/>
              <a:t> and inserts on the </a:t>
            </a:r>
            <a:r>
              <a:rPr lang="en-US" sz="2000" b="1" dirty="0" smtClean="0">
                <a:solidFill>
                  <a:srgbClr val="008000"/>
                </a:solidFill>
              </a:rPr>
              <a:t>flexor </a:t>
            </a:r>
            <a:r>
              <a:rPr lang="en-US" sz="2000" b="1" dirty="0" err="1" smtClean="0">
                <a:solidFill>
                  <a:srgbClr val="008000"/>
                </a:solidFill>
              </a:rPr>
              <a:t>digitorum</a:t>
            </a:r>
            <a:r>
              <a:rPr lang="en-US" sz="2000" b="1" dirty="0" smtClean="0">
                <a:solidFill>
                  <a:srgbClr val="008000"/>
                </a:solidFill>
              </a:rPr>
              <a:t> </a:t>
            </a:r>
            <a:r>
              <a:rPr lang="en-US" sz="2000" b="1" dirty="0" err="1" smtClean="0">
                <a:solidFill>
                  <a:srgbClr val="008000"/>
                </a:solidFill>
              </a:rPr>
              <a:t>longus</a:t>
            </a:r>
            <a:r>
              <a:rPr lang="en-US" sz="2000" b="1" dirty="0" smtClean="0">
                <a:solidFill>
                  <a:srgbClr val="008000"/>
                </a:solidFill>
              </a:rPr>
              <a:t> tendon</a:t>
            </a:r>
            <a:r>
              <a:rPr lang="en-US" sz="2000" dirty="0" smtClean="0"/>
              <a:t>, redirecting the pull of the tendon.  There is no homolog to the </a:t>
            </a:r>
            <a:r>
              <a:rPr lang="en-US" sz="2000" b="1" dirty="0" err="1" smtClean="0">
                <a:solidFill>
                  <a:srgbClr val="660066"/>
                </a:solidFill>
              </a:rPr>
              <a:t>quadratus</a:t>
            </a:r>
            <a:r>
              <a:rPr lang="en-US" sz="2000" b="1" dirty="0" smtClean="0">
                <a:solidFill>
                  <a:srgbClr val="660066"/>
                </a:solidFill>
              </a:rPr>
              <a:t> </a:t>
            </a:r>
            <a:r>
              <a:rPr lang="en-US" sz="2000" b="1" dirty="0" err="1" smtClean="0">
                <a:solidFill>
                  <a:srgbClr val="660066"/>
                </a:solidFill>
              </a:rPr>
              <a:t>plantae</a:t>
            </a:r>
            <a:r>
              <a:rPr lang="en-US" sz="2000" b="1" dirty="0" smtClean="0">
                <a:solidFill>
                  <a:srgbClr val="660066"/>
                </a:solidFill>
              </a:rPr>
              <a:t> muscle</a:t>
            </a:r>
            <a:r>
              <a:rPr lang="en-US" sz="2000" b="1" dirty="0" smtClean="0"/>
              <a:t> </a:t>
            </a:r>
            <a:r>
              <a:rPr lang="en-US" sz="2000" dirty="0" smtClean="0"/>
              <a:t>in the hand.  </a:t>
            </a:r>
          </a:p>
          <a:p>
            <a:endParaRPr lang="en-US" sz="2000" dirty="0" smtClean="0"/>
          </a:p>
          <a:p>
            <a:r>
              <a:rPr lang="en-US" sz="2000" dirty="0" smtClean="0"/>
              <a:t>The four </a:t>
            </a:r>
            <a:r>
              <a:rPr lang="en-US" sz="2000" b="1" dirty="0" err="1" smtClean="0">
                <a:solidFill>
                  <a:schemeClr val="accent6">
                    <a:lumMod val="75000"/>
                  </a:schemeClr>
                </a:solidFill>
              </a:rPr>
              <a:t>lumbricles</a:t>
            </a:r>
            <a:r>
              <a:rPr lang="en-US" sz="2000" b="1" dirty="0" smtClean="0">
                <a:solidFill>
                  <a:schemeClr val="accent6">
                    <a:lumMod val="75000"/>
                  </a:schemeClr>
                </a:solidFill>
              </a:rPr>
              <a:t> </a:t>
            </a:r>
            <a:r>
              <a:rPr lang="en-US" sz="2000" dirty="0" smtClean="0"/>
              <a:t>of the foot connect the </a:t>
            </a:r>
            <a:r>
              <a:rPr lang="en-US" sz="2000" b="1" dirty="0" smtClean="0">
                <a:solidFill>
                  <a:srgbClr val="008000"/>
                </a:solidFill>
              </a:rPr>
              <a:t>flexor </a:t>
            </a:r>
            <a:r>
              <a:rPr lang="en-US" sz="2000" b="1" dirty="0" err="1" smtClean="0">
                <a:solidFill>
                  <a:srgbClr val="008000"/>
                </a:solidFill>
              </a:rPr>
              <a:t>digitorum</a:t>
            </a:r>
            <a:r>
              <a:rPr lang="en-US" sz="2000" b="1" dirty="0" smtClean="0">
                <a:solidFill>
                  <a:srgbClr val="008000"/>
                </a:solidFill>
              </a:rPr>
              <a:t> </a:t>
            </a:r>
            <a:r>
              <a:rPr lang="en-US" sz="2000" b="1" dirty="0" err="1" smtClean="0">
                <a:solidFill>
                  <a:srgbClr val="008000"/>
                </a:solidFill>
              </a:rPr>
              <a:t>longus</a:t>
            </a:r>
            <a:r>
              <a:rPr lang="en-US" sz="2000" b="1" dirty="0" smtClean="0">
                <a:solidFill>
                  <a:srgbClr val="008000"/>
                </a:solidFill>
              </a:rPr>
              <a:t> tendon </a:t>
            </a:r>
            <a:r>
              <a:rPr lang="en-US" sz="2000" dirty="0" smtClean="0"/>
              <a:t>to toes 2 through 5. They attach more proximally than the </a:t>
            </a:r>
            <a:r>
              <a:rPr lang="en-US" sz="2000" b="1" dirty="0" smtClean="0">
                <a:solidFill>
                  <a:srgbClr val="008000"/>
                </a:solidFill>
              </a:rPr>
              <a:t>flexor </a:t>
            </a:r>
            <a:r>
              <a:rPr lang="en-US" sz="2000" b="1" dirty="0" err="1" smtClean="0">
                <a:solidFill>
                  <a:srgbClr val="008000"/>
                </a:solidFill>
              </a:rPr>
              <a:t>digitorum</a:t>
            </a:r>
            <a:r>
              <a:rPr lang="en-US" sz="2000" b="1" dirty="0" smtClean="0">
                <a:solidFill>
                  <a:srgbClr val="008000"/>
                </a:solidFill>
              </a:rPr>
              <a:t> </a:t>
            </a:r>
            <a:r>
              <a:rPr lang="en-US" sz="2000" b="1" dirty="0" err="1" smtClean="0">
                <a:solidFill>
                  <a:srgbClr val="008000"/>
                </a:solidFill>
              </a:rPr>
              <a:t>longus</a:t>
            </a:r>
            <a:r>
              <a:rPr lang="en-US" sz="2000" b="1" dirty="0" smtClean="0">
                <a:solidFill>
                  <a:srgbClr val="008000"/>
                </a:solidFill>
              </a:rPr>
              <a:t> tendon </a:t>
            </a:r>
            <a:r>
              <a:rPr lang="en-US" sz="2000" dirty="0" smtClean="0"/>
              <a:t>and therefore</a:t>
            </a:r>
            <a:r>
              <a:rPr lang="en-US" sz="2000" i="1" dirty="0" smtClean="0"/>
              <a:t> flex </a:t>
            </a:r>
            <a:r>
              <a:rPr lang="en-US" sz="2000" dirty="0" smtClean="0"/>
              <a:t>the toes to a lesser degree.  They are also capable of </a:t>
            </a:r>
            <a:r>
              <a:rPr lang="en-US" sz="2000" i="1" dirty="0" smtClean="0"/>
              <a:t>adducting</a:t>
            </a:r>
            <a:r>
              <a:rPr lang="en-US" sz="2000" dirty="0" smtClean="0"/>
              <a:t> toes 2 through 5 towards the big toe.</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2286000" y="0"/>
            <a:ext cx="6858000" cy="1143000"/>
          </a:xfrm>
          <a:prstGeom prst="rect">
            <a:avLst/>
          </a:prstGeom>
        </p:spPr>
        <p:txBody>
          <a:bodyPr vert="horz" lIns="91440" tIns="45720" rIns="91440" bIns="45720" rtlCol="0" anchor="ctr">
            <a:normAutofit/>
          </a:bodyPr>
          <a:lstStyle/>
          <a:p>
            <a:pPr lvl="0" algn="ctr" defTabSz="914400">
              <a:spcBef>
                <a:spcPct val="0"/>
              </a:spcBef>
              <a:defRPr/>
            </a:pPr>
            <a:r>
              <a:rPr lang="en-US" sz="2800" b="1" dirty="0" smtClean="0"/>
              <a:t>Intrinsic </a:t>
            </a:r>
            <a:r>
              <a:rPr lang="en-US" sz="2800" b="1" dirty="0" smtClean="0">
                <a:latin typeface="+mj-lt"/>
                <a:ea typeface="+mj-ea"/>
                <a:cs typeface="+mj-cs"/>
              </a:rPr>
              <a:t>Muscles of the Foot: </a:t>
            </a:r>
          </a:p>
          <a:p>
            <a:pPr lvl="0" algn="ctr" defTabSz="914400">
              <a:spcBef>
                <a:spcPct val="0"/>
              </a:spcBef>
              <a:defRPr/>
            </a:pPr>
            <a:r>
              <a:rPr lang="en-US" sz="2800" b="1" dirty="0" smtClean="0">
                <a:latin typeface="+mj-lt"/>
                <a:ea typeface="+mj-ea"/>
                <a:cs typeface="+mj-cs"/>
              </a:rPr>
              <a:t>Layer 3</a:t>
            </a:r>
          </a:p>
        </p:txBody>
      </p:sp>
      <p:pic>
        <p:nvPicPr>
          <p:cNvPr id="3" name="Picture 2" descr="Fig._26.22_B.jpg"/>
          <p:cNvPicPr>
            <a:picLocks noChangeAspect="1"/>
          </p:cNvPicPr>
          <p:nvPr/>
        </p:nvPicPr>
        <p:blipFill>
          <a:blip r:embed="rId2"/>
          <a:srcRect l="30880" t="2222" r="36898" b="4444"/>
          <a:stretch>
            <a:fillRect/>
          </a:stretch>
        </p:blipFill>
        <p:spPr>
          <a:xfrm>
            <a:off x="304800" y="43934"/>
            <a:ext cx="2209800" cy="6400800"/>
          </a:xfrm>
          <a:prstGeom prst="rect">
            <a:avLst/>
          </a:prstGeom>
        </p:spPr>
      </p:pic>
      <p:sp>
        <p:nvSpPr>
          <p:cNvPr id="4" name="TextBox 3"/>
          <p:cNvSpPr txBox="1"/>
          <p:nvPr/>
        </p:nvSpPr>
        <p:spPr>
          <a:xfrm>
            <a:off x="381000" y="6477000"/>
            <a:ext cx="1905000" cy="369332"/>
          </a:xfrm>
          <a:prstGeom prst="rect">
            <a:avLst/>
          </a:prstGeom>
          <a:noFill/>
        </p:spPr>
        <p:txBody>
          <a:bodyPr wrap="square" rtlCol="0">
            <a:spAutoFit/>
          </a:bodyPr>
          <a:lstStyle/>
          <a:p>
            <a:pPr algn="ctr"/>
            <a:r>
              <a:rPr lang="en-US" b="1" dirty="0" smtClean="0"/>
              <a:t>Plantar View</a:t>
            </a:r>
            <a:endParaRPr lang="en-US" b="1" dirty="0"/>
          </a:p>
        </p:txBody>
      </p:sp>
      <p:sp>
        <p:nvSpPr>
          <p:cNvPr id="5" name="Freeform 4"/>
          <p:cNvSpPr/>
          <p:nvPr/>
        </p:nvSpPr>
        <p:spPr>
          <a:xfrm>
            <a:off x="466196" y="2113492"/>
            <a:ext cx="266700" cy="1536700"/>
          </a:xfrm>
          <a:custGeom>
            <a:avLst/>
            <a:gdLst>
              <a:gd name="connsiteX0" fmla="*/ 13229 w 266700"/>
              <a:gd name="connsiteY0" fmla="*/ 35983 h 1536700"/>
              <a:gd name="connsiteX1" fmla="*/ 529 w 266700"/>
              <a:gd name="connsiteY1" fmla="*/ 140758 h 1536700"/>
              <a:gd name="connsiteX2" fmla="*/ 16404 w 266700"/>
              <a:gd name="connsiteY2" fmla="*/ 347133 h 1536700"/>
              <a:gd name="connsiteX3" fmla="*/ 22754 w 266700"/>
              <a:gd name="connsiteY3" fmla="*/ 582083 h 1536700"/>
              <a:gd name="connsiteX4" fmla="*/ 25929 w 266700"/>
              <a:gd name="connsiteY4" fmla="*/ 782108 h 1536700"/>
              <a:gd name="connsiteX5" fmla="*/ 35454 w 266700"/>
              <a:gd name="connsiteY5" fmla="*/ 966258 h 1536700"/>
              <a:gd name="connsiteX6" fmla="*/ 16404 w 266700"/>
              <a:gd name="connsiteY6" fmla="*/ 1217083 h 1536700"/>
              <a:gd name="connsiteX7" fmla="*/ 54504 w 266700"/>
              <a:gd name="connsiteY7" fmla="*/ 1439333 h 1536700"/>
              <a:gd name="connsiteX8" fmla="*/ 118004 w 266700"/>
              <a:gd name="connsiteY8" fmla="*/ 1534583 h 1536700"/>
              <a:gd name="connsiteX9" fmla="*/ 200554 w 266700"/>
              <a:gd name="connsiteY9" fmla="*/ 1452033 h 1536700"/>
              <a:gd name="connsiteX10" fmla="*/ 257704 w 266700"/>
              <a:gd name="connsiteY10" fmla="*/ 1340908 h 1536700"/>
              <a:gd name="connsiteX11" fmla="*/ 254529 w 266700"/>
              <a:gd name="connsiteY11" fmla="*/ 1118658 h 1536700"/>
              <a:gd name="connsiteX12" fmla="*/ 235479 w 266700"/>
              <a:gd name="connsiteY12" fmla="*/ 890058 h 1536700"/>
              <a:gd name="connsiteX13" fmla="*/ 222779 w 266700"/>
              <a:gd name="connsiteY13" fmla="*/ 629708 h 1536700"/>
              <a:gd name="connsiteX14" fmla="*/ 175154 w 266700"/>
              <a:gd name="connsiteY14" fmla="*/ 337608 h 1536700"/>
              <a:gd name="connsiteX15" fmla="*/ 133879 w 266700"/>
              <a:gd name="connsiteY15" fmla="*/ 153458 h 1536700"/>
              <a:gd name="connsiteX16" fmla="*/ 76729 w 266700"/>
              <a:gd name="connsiteY16" fmla="*/ 23283 h 1536700"/>
              <a:gd name="connsiteX17" fmla="*/ 13229 w 266700"/>
              <a:gd name="connsiteY17" fmla="*/ 35983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0" h="1536700">
                <a:moveTo>
                  <a:pt x="13229" y="35983"/>
                </a:moveTo>
                <a:cubicBezTo>
                  <a:pt x="529" y="55562"/>
                  <a:pt x="0" y="88900"/>
                  <a:pt x="529" y="140758"/>
                </a:cubicBezTo>
                <a:cubicBezTo>
                  <a:pt x="1058" y="192616"/>
                  <a:pt x="12700" y="273579"/>
                  <a:pt x="16404" y="347133"/>
                </a:cubicBezTo>
                <a:cubicBezTo>
                  <a:pt x="20108" y="420687"/>
                  <a:pt x="21167" y="509587"/>
                  <a:pt x="22754" y="582083"/>
                </a:cubicBezTo>
                <a:cubicBezTo>
                  <a:pt x="24341" y="654579"/>
                  <a:pt x="23812" y="718079"/>
                  <a:pt x="25929" y="782108"/>
                </a:cubicBezTo>
                <a:cubicBezTo>
                  <a:pt x="28046" y="846137"/>
                  <a:pt x="37041" y="893762"/>
                  <a:pt x="35454" y="966258"/>
                </a:cubicBezTo>
                <a:cubicBezTo>
                  <a:pt x="33867" y="1038754"/>
                  <a:pt x="13229" y="1138237"/>
                  <a:pt x="16404" y="1217083"/>
                </a:cubicBezTo>
                <a:cubicBezTo>
                  <a:pt x="19579" y="1295929"/>
                  <a:pt x="37571" y="1386416"/>
                  <a:pt x="54504" y="1439333"/>
                </a:cubicBezTo>
                <a:cubicBezTo>
                  <a:pt x="71437" y="1492250"/>
                  <a:pt x="93662" y="1532466"/>
                  <a:pt x="118004" y="1534583"/>
                </a:cubicBezTo>
                <a:cubicBezTo>
                  <a:pt x="142346" y="1536700"/>
                  <a:pt x="177271" y="1484312"/>
                  <a:pt x="200554" y="1452033"/>
                </a:cubicBezTo>
                <a:cubicBezTo>
                  <a:pt x="223837" y="1419754"/>
                  <a:pt x="248708" y="1396470"/>
                  <a:pt x="257704" y="1340908"/>
                </a:cubicBezTo>
                <a:cubicBezTo>
                  <a:pt x="266700" y="1285346"/>
                  <a:pt x="258233" y="1193800"/>
                  <a:pt x="254529" y="1118658"/>
                </a:cubicBezTo>
                <a:cubicBezTo>
                  <a:pt x="250825" y="1043516"/>
                  <a:pt x="240771" y="971550"/>
                  <a:pt x="235479" y="890058"/>
                </a:cubicBezTo>
                <a:cubicBezTo>
                  <a:pt x="230187" y="808566"/>
                  <a:pt x="232833" y="721783"/>
                  <a:pt x="222779" y="629708"/>
                </a:cubicBezTo>
                <a:cubicBezTo>
                  <a:pt x="212725" y="537633"/>
                  <a:pt x="189971" y="416983"/>
                  <a:pt x="175154" y="337608"/>
                </a:cubicBezTo>
                <a:cubicBezTo>
                  <a:pt x="160337" y="258233"/>
                  <a:pt x="150283" y="205846"/>
                  <a:pt x="133879" y="153458"/>
                </a:cubicBezTo>
                <a:cubicBezTo>
                  <a:pt x="117475" y="101070"/>
                  <a:pt x="94721" y="46566"/>
                  <a:pt x="76729" y="23283"/>
                </a:cubicBezTo>
                <a:cubicBezTo>
                  <a:pt x="58737" y="0"/>
                  <a:pt x="25929" y="16404"/>
                  <a:pt x="13229" y="35983"/>
                </a:cubicBezTo>
                <a:close/>
              </a:path>
            </a:pathLst>
          </a:custGeom>
          <a:solidFill>
            <a:srgbClr val="3366FF">
              <a:alpha val="30000"/>
            </a:srgb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Freeform 5"/>
          <p:cNvSpPr/>
          <p:nvPr/>
        </p:nvSpPr>
        <p:spPr>
          <a:xfrm>
            <a:off x="1600200" y="1808692"/>
            <a:ext cx="776287" cy="1953154"/>
          </a:xfrm>
          <a:custGeom>
            <a:avLst/>
            <a:gdLst>
              <a:gd name="connsiteX0" fmla="*/ 415925 w 776287"/>
              <a:gd name="connsiteY0" fmla="*/ 1931458 h 1953154"/>
              <a:gd name="connsiteX1" fmla="*/ 504825 w 776287"/>
              <a:gd name="connsiteY1" fmla="*/ 1810808 h 1953154"/>
              <a:gd name="connsiteX2" fmla="*/ 574675 w 776287"/>
              <a:gd name="connsiteY2" fmla="*/ 1648883 h 1953154"/>
              <a:gd name="connsiteX3" fmla="*/ 641350 w 776287"/>
              <a:gd name="connsiteY3" fmla="*/ 1502833 h 1953154"/>
              <a:gd name="connsiteX4" fmla="*/ 641350 w 776287"/>
              <a:gd name="connsiteY4" fmla="*/ 1388533 h 1953154"/>
              <a:gd name="connsiteX5" fmla="*/ 644525 w 776287"/>
              <a:gd name="connsiteY5" fmla="*/ 1182158 h 1953154"/>
              <a:gd name="connsiteX6" fmla="*/ 679450 w 776287"/>
              <a:gd name="connsiteY6" fmla="*/ 705908 h 1953154"/>
              <a:gd name="connsiteX7" fmla="*/ 695325 w 776287"/>
              <a:gd name="connsiteY7" fmla="*/ 493183 h 1953154"/>
              <a:gd name="connsiteX8" fmla="*/ 717550 w 776287"/>
              <a:gd name="connsiteY8" fmla="*/ 277283 h 1953154"/>
              <a:gd name="connsiteX9" fmla="*/ 758825 w 776287"/>
              <a:gd name="connsiteY9" fmla="*/ 156633 h 1953154"/>
              <a:gd name="connsiteX10" fmla="*/ 765175 w 776287"/>
              <a:gd name="connsiteY10" fmla="*/ 109008 h 1953154"/>
              <a:gd name="connsiteX11" fmla="*/ 692150 w 776287"/>
              <a:gd name="connsiteY11" fmla="*/ 128058 h 1953154"/>
              <a:gd name="connsiteX12" fmla="*/ 581025 w 776287"/>
              <a:gd name="connsiteY12" fmla="*/ 178858 h 1953154"/>
              <a:gd name="connsiteX13" fmla="*/ 533400 w 776287"/>
              <a:gd name="connsiteY13" fmla="*/ 261408 h 1953154"/>
              <a:gd name="connsiteX14" fmla="*/ 488950 w 776287"/>
              <a:gd name="connsiteY14" fmla="*/ 407458 h 1953154"/>
              <a:gd name="connsiteX15" fmla="*/ 447675 w 776287"/>
              <a:gd name="connsiteY15" fmla="*/ 572558 h 1953154"/>
              <a:gd name="connsiteX16" fmla="*/ 431800 w 776287"/>
              <a:gd name="connsiteY16" fmla="*/ 416983 h 1953154"/>
              <a:gd name="connsiteX17" fmla="*/ 377825 w 776287"/>
              <a:gd name="connsiteY17" fmla="*/ 248708 h 1953154"/>
              <a:gd name="connsiteX18" fmla="*/ 346075 w 776287"/>
              <a:gd name="connsiteY18" fmla="*/ 77258 h 1953154"/>
              <a:gd name="connsiteX19" fmla="*/ 330200 w 776287"/>
              <a:gd name="connsiteY19" fmla="*/ 4233 h 1953154"/>
              <a:gd name="connsiteX20" fmla="*/ 269875 w 776287"/>
              <a:gd name="connsiteY20" fmla="*/ 74083 h 1953154"/>
              <a:gd name="connsiteX21" fmla="*/ 212725 w 776287"/>
              <a:gd name="connsiteY21" fmla="*/ 13758 h 1953154"/>
              <a:gd name="connsiteX22" fmla="*/ 228600 w 776287"/>
              <a:gd name="connsiteY22" fmla="*/ 156633 h 1953154"/>
              <a:gd name="connsiteX23" fmla="*/ 250825 w 776287"/>
              <a:gd name="connsiteY23" fmla="*/ 337608 h 1953154"/>
              <a:gd name="connsiteX24" fmla="*/ 231775 w 776287"/>
              <a:gd name="connsiteY24" fmla="*/ 467783 h 1953154"/>
              <a:gd name="connsiteX25" fmla="*/ 196850 w 776287"/>
              <a:gd name="connsiteY25" fmla="*/ 556683 h 1953154"/>
              <a:gd name="connsiteX26" fmla="*/ 187325 w 776287"/>
              <a:gd name="connsiteY26" fmla="*/ 686858 h 1953154"/>
              <a:gd name="connsiteX27" fmla="*/ 184150 w 776287"/>
              <a:gd name="connsiteY27" fmla="*/ 855133 h 1953154"/>
              <a:gd name="connsiteX28" fmla="*/ 155575 w 776287"/>
              <a:gd name="connsiteY28" fmla="*/ 1071033 h 1953154"/>
              <a:gd name="connsiteX29" fmla="*/ 107950 w 776287"/>
              <a:gd name="connsiteY29" fmla="*/ 1261533 h 1953154"/>
              <a:gd name="connsiteX30" fmla="*/ 47625 w 776287"/>
              <a:gd name="connsiteY30" fmla="*/ 1502833 h 1953154"/>
              <a:gd name="connsiteX31" fmla="*/ 15875 w 776287"/>
              <a:gd name="connsiteY31" fmla="*/ 1642533 h 1953154"/>
              <a:gd name="connsiteX32" fmla="*/ 9525 w 776287"/>
              <a:gd name="connsiteY32" fmla="*/ 1779058 h 1953154"/>
              <a:gd name="connsiteX33" fmla="*/ 73025 w 776287"/>
              <a:gd name="connsiteY33" fmla="*/ 1753658 h 1953154"/>
              <a:gd name="connsiteX34" fmla="*/ 142875 w 776287"/>
              <a:gd name="connsiteY34" fmla="*/ 1715558 h 1953154"/>
              <a:gd name="connsiteX35" fmla="*/ 123825 w 776287"/>
              <a:gd name="connsiteY35" fmla="*/ 1820333 h 1953154"/>
              <a:gd name="connsiteX36" fmla="*/ 177800 w 776287"/>
              <a:gd name="connsiteY36" fmla="*/ 1807633 h 1953154"/>
              <a:gd name="connsiteX37" fmla="*/ 193675 w 776287"/>
              <a:gd name="connsiteY37" fmla="*/ 1880658 h 1953154"/>
              <a:gd name="connsiteX38" fmla="*/ 200025 w 776287"/>
              <a:gd name="connsiteY38" fmla="*/ 1871133 h 1953154"/>
              <a:gd name="connsiteX39" fmla="*/ 219075 w 776287"/>
              <a:gd name="connsiteY39" fmla="*/ 1909233 h 1953154"/>
              <a:gd name="connsiteX40" fmla="*/ 247650 w 776287"/>
              <a:gd name="connsiteY40" fmla="*/ 1877483 h 1953154"/>
              <a:gd name="connsiteX41" fmla="*/ 266700 w 776287"/>
              <a:gd name="connsiteY41" fmla="*/ 1940983 h 1953154"/>
              <a:gd name="connsiteX42" fmla="*/ 415925 w 776287"/>
              <a:gd name="connsiteY42" fmla="*/ 1931458 h 195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6287" h="1953154">
                <a:moveTo>
                  <a:pt x="415925" y="1931458"/>
                </a:moveTo>
                <a:cubicBezTo>
                  <a:pt x="455613" y="1909762"/>
                  <a:pt x="478367" y="1857904"/>
                  <a:pt x="504825" y="1810808"/>
                </a:cubicBezTo>
                <a:cubicBezTo>
                  <a:pt x="531283" y="1763712"/>
                  <a:pt x="551921" y="1700212"/>
                  <a:pt x="574675" y="1648883"/>
                </a:cubicBezTo>
                <a:cubicBezTo>
                  <a:pt x="597429" y="1597554"/>
                  <a:pt x="630238" y="1546225"/>
                  <a:pt x="641350" y="1502833"/>
                </a:cubicBezTo>
                <a:cubicBezTo>
                  <a:pt x="652462" y="1459441"/>
                  <a:pt x="640821" y="1441979"/>
                  <a:pt x="641350" y="1388533"/>
                </a:cubicBezTo>
                <a:cubicBezTo>
                  <a:pt x="641879" y="1335087"/>
                  <a:pt x="638175" y="1295929"/>
                  <a:pt x="644525" y="1182158"/>
                </a:cubicBezTo>
                <a:cubicBezTo>
                  <a:pt x="650875" y="1068387"/>
                  <a:pt x="670983" y="820737"/>
                  <a:pt x="679450" y="705908"/>
                </a:cubicBezTo>
                <a:cubicBezTo>
                  <a:pt x="687917" y="591079"/>
                  <a:pt x="688975" y="564620"/>
                  <a:pt x="695325" y="493183"/>
                </a:cubicBezTo>
                <a:cubicBezTo>
                  <a:pt x="701675" y="421746"/>
                  <a:pt x="706967" y="333375"/>
                  <a:pt x="717550" y="277283"/>
                </a:cubicBezTo>
                <a:cubicBezTo>
                  <a:pt x="728133" y="221191"/>
                  <a:pt x="750888" y="184679"/>
                  <a:pt x="758825" y="156633"/>
                </a:cubicBezTo>
                <a:cubicBezTo>
                  <a:pt x="766763" y="128587"/>
                  <a:pt x="776287" y="113770"/>
                  <a:pt x="765175" y="109008"/>
                </a:cubicBezTo>
                <a:cubicBezTo>
                  <a:pt x="754063" y="104246"/>
                  <a:pt x="722842" y="116416"/>
                  <a:pt x="692150" y="128058"/>
                </a:cubicBezTo>
                <a:cubicBezTo>
                  <a:pt x="661458" y="139700"/>
                  <a:pt x="607483" y="156633"/>
                  <a:pt x="581025" y="178858"/>
                </a:cubicBezTo>
                <a:cubicBezTo>
                  <a:pt x="554567" y="201083"/>
                  <a:pt x="548746" y="223308"/>
                  <a:pt x="533400" y="261408"/>
                </a:cubicBezTo>
                <a:cubicBezTo>
                  <a:pt x="518054" y="299508"/>
                  <a:pt x="503237" y="355600"/>
                  <a:pt x="488950" y="407458"/>
                </a:cubicBezTo>
                <a:cubicBezTo>
                  <a:pt x="474663" y="459316"/>
                  <a:pt x="457200" y="570971"/>
                  <a:pt x="447675" y="572558"/>
                </a:cubicBezTo>
                <a:cubicBezTo>
                  <a:pt x="438150" y="574146"/>
                  <a:pt x="443442" y="470958"/>
                  <a:pt x="431800" y="416983"/>
                </a:cubicBezTo>
                <a:cubicBezTo>
                  <a:pt x="420158" y="363008"/>
                  <a:pt x="392113" y="305329"/>
                  <a:pt x="377825" y="248708"/>
                </a:cubicBezTo>
                <a:cubicBezTo>
                  <a:pt x="363537" y="192087"/>
                  <a:pt x="354012" y="118004"/>
                  <a:pt x="346075" y="77258"/>
                </a:cubicBezTo>
                <a:cubicBezTo>
                  <a:pt x="338138" y="36512"/>
                  <a:pt x="342900" y="4762"/>
                  <a:pt x="330200" y="4233"/>
                </a:cubicBezTo>
                <a:cubicBezTo>
                  <a:pt x="317500" y="3704"/>
                  <a:pt x="289454" y="72496"/>
                  <a:pt x="269875" y="74083"/>
                </a:cubicBezTo>
                <a:cubicBezTo>
                  <a:pt x="250296" y="75670"/>
                  <a:pt x="219604" y="0"/>
                  <a:pt x="212725" y="13758"/>
                </a:cubicBezTo>
                <a:cubicBezTo>
                  <a:pt x="205846" y="27516"/>
                  <a:pt x="222250" y="102658"/>
                  <a:pt x="228600" y="156633"/>
                </a:cubicBezTo>
                <a:cubicBezTo>
                  <a:pt x="234950" y="210608"/>
                  <a:pt x="250296" y="285750"/>
                  <a:pt x="250825" y="337608"/>
                </a:cubicBezTo>
                <a:cubicBezTo>
                  <a:pt x="251354" y="389466"/>
                  <a:pt x="240771" y="431271"/>
                  <a:pt x="231775" y="467783"/>
                </a:cubicBezTo>
                <a:cubicBezTo>
                  <a:pt x="222779" y="504295"/>
                  <a:pt x="204258" y="520171"/>
                  <a:pt x="196850" y="556683"/>
                </a:cubicBezTo>
                <a:cubicBezTo>
                  <a:pt x="189442" y="593195"/>
                  <a:pt x="189442" y="637116"/>
                  <a:pt x="187325" y="686858"/>
                </a:cubicBezTo>
                <a:cubicBezTo>
                  <a:pt x="185208" y="736600"/>
                  <a:pt x="189442" y="791104"/>
                  <a:pt x="184150" y="855133"/>
                </a:cubicBezTo>
                <a:cubicBezTo>
                  <a:pt x="178858" y="919162"/>
                  <a:pt x="168275" y="1003300"/>
                  <a:pt x="155575" y="1071033"/>
                </a:cubicBezTo>
                <a:cubicBezTo>
                  <a:pt x="142875" y="1138766"/>
                  <a:pt x="107950" y="1261533"/>
                  <a:pt x="107950" y="1261533"/>
                </a:cubicBezTo>
                <a:cubicBezTo>
                  <a:pt x="89958" y="1333500"/>
                  <a:pt x="62971" y="1439333"/>
                  <a:pt x="47625" y="1502833"/>
                </a:cubicBezTo>
                <a:cubicBezTo>
                  <a:pt x="32279" y="1566333"/>
                  <a:pt x="22225" y="1596495"/>
                  <a:pt x="15875" y="1642533"/>
                </a:cubicBezTo>
                <a:cubicBezTo>
                  <a:pt x="9525" y="1688571"/>
                  <a:pt x="0" y="1760537"/>
                  <a:pt x="9525" y="1779058"/>
                </a:cubicBezTo>
                <a:cubicBezTo>
                  <a:pt x="19050" y="1797579"/>
                  <a:pt x="50800" y="1764241"/>
                  <a:pt x="73025" y="1753658"/>
                </a:cubicBezTo>
                <a:cubicBezTo>
                  <a:pt x="95250" y="1743075"/>
                  <a:pt x="134408" y="1704446"/>
                  <a:pt x="142875" y="1715558"/>
                </a:cubicBezTo>
                <a:cubicBezTo>
                  <a:pt x="151342" y="1726670"/>
                  <a:pt x="118004" y="1804987"/>
                  <a:pt x="123825" y="1820333"/>
                </a:cubicBezTo>
                <a:cubicBezTo>
                  <a:pt x="129646" y="1835679"/>
                  <a:pt x="166158" y="1797579"/>
                  <a:pt x="177800" y="1807633"/>
                </a:cubicBezTo>
                <a:cubicBezTo>
                  <a:pt x="189442" y="1817687"/>
                  <a:pt x="189971" y="1870075"/>
                  <a:pt x="193675" y="1880658"/>
                </a:cubicBezTo>
                <a:cubicBezTo>
                  <a:pt x="197379" y="1891241"/>
                  <a:pt x="195792" y="1866371"/>
                  <a:pt x="200025" y="1871133"/>
                </a:cubicBezTo>
                <a:cubicBezTo>
                  <a:pt x="204258" y="1875895"/>
                  <a:pt x="211138" y="1908175"/>
                  <a:pt x="219075" y="1909233"/>
                </a:cubicBezTo>
                <a:cubicBezTo>
                  <a:pt x="227012" y="1910291"/>
                  <a:pt x="239713" y="1872191"/>
                  <a:pt x="247650" y="1877483"/>
                </a:cubicBezTo>
                <a:cubicBezTo>
                  <a:pt x="255587" y="1882775"/>
                  <a:pt x="239183" y="1937808"/>
                  <a:pt x="266700" y="1940983"/>
                </a:cubicBezTo>
                <a:cubicBezTo>
                  <a:pt x="294217" y="1944158"/>
                  <a:pt x="376238" y="1953154"/>
                  <a:pt x="415925" y="1931458"/>
                </a:cubicBezTo>
                <a:close/>
              </a:path>
            </a:pathLst>
          </a:custGeom>
          <a:solidFill>
            <a:srgbClr val="D31FB6">
              <a:alpha val="30000"/>
            </a:srgb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624946" y="1806046"/>
            <a:ext cx="1223962" cy="1573742"/>
          </a:xfrm>
          <a:custGeom>
            <a:avLst/>
            <a:gdLst>
              <a:gd name="connsiteX0" fmla="*/ 997479 w 1223962"/>
              <a:gd name="connsiteY0" fmla="*/ 1568979 h 1573742"/>
              <a:gd name="connsiteX1" fmla="*/ 1032404 w 1223962"/>
              <a:gd name="connsiteY1" fmla="*/ 1473729 h 1573742"/>
              <a:gd name="connsiteX2" fmla="*/ 1057804 w 1223962"/>
              <a:gd name="connsiteY2" fmla="*/ 1327679 h 1573742"/>
              <a:gd name="connsiteX3" fmla="*/ 1095904 w 1223962"/>
              <a:gd name="connsiteY3" fmla="*/ 1222904 h 1573742"/>
              <a:gd name="connsiteX4" fmla="*/ 1134004 w 1223962"/>
              <a:gd name="connsiteY4" fmla="*/ 1054629 h 1573742"/>
              <a:gd name="connsiteX5" fmla="*/ 1159404 w 1223962"/>
              <a:gd name="connsiteY5" fmla="*/ 819679 h 1573742"/>
              <a:gd name="connsiteX6" fmla="*/ 1156229 w 1223962"/>
              <a:gd name="connsiteY6" fmla="*/ 667279 h 1573742"/>
              <a:gd name="connsiteX7" fmla="*/ 1181629 w 1223962"/>
              <a:gd name="connsiteY7" fmla="*/ 524404 h 1573742"/>
              <a:gd name="connsiteX8" fmla="*/ 1216554 w 1223962"/>
              <a:gd name="connsiteY8" fmla="*/ 435504 h 1573742"/>
              <a:gd name="connsiteX9" fmla="*/ 1219729 w 1223962"/>
              <a:gd name="connsiteY9" fmla="*/ 324379 h 1573742"/>
              <a:gd name="connsiteX10" fmla="*/ 1191154 w 1223962"/>
              <a:gd name="connsiteY10" fmla="*/ 178329 h 1573742"/>
              <a:gd name="connsiteX11" fmla="*/ 1187979 w 1223962"/>
              <a:gd name="connsiteY11" fmla="*/ 32279 h 1573742"/>
              <a:gd name="connsiteX12" fmla="*/ 1124479 w 1223962"/>
              <a:gd name="connsiteY12" fmla="*/ 529 h 1573742"/>
              <a:gd name="connsiteX13" fmla="*/ 1060979 w 1223962"/>
              <a:gd name="connsiteY13" fmla="*/ 29104 h 1573742"/>
              <a:gd name="connsiteX14" fmla="*/ 940329 w 1223962"/>
              <a:gd name="connsiteY14" fmla="*/ 44979 h 1573742"/>
              <a:gd name="connsiteX15" fmla="*/ 829204 w 1223962"/>
              <a:gd name="connsiteY15" fmla="*/ 57679 h 1573742"/>
              <a:gd name="connsiteX16" fmla="*/ 813329 w 1223962"/>
              <a:gd name="connsiteY16" fmla="*/ 89429 h 1573742"/>
              <a:gd name="connsiteX17" fmla="*/ 702204 w 1223962"/>
              <a:gd name="connsiteY17" fmla="*/ 143404 h 1573742"/>
              <a:gd name="connsiteX18" fmla="*/ 572029 w 1223962"/>
              <a:gd name="connsiteY18" fmla="*/ 178329 h 1573742"/>
              <a:gd name="connsiteX19" fmla="*/ 476779 w 1223962"/>
              <a:gd name="connsiteY19" fmla="*/ 168804 h 1573742"/>
              <a:gd name="connsiteX20" fmla="*/ 473604 w 1223962"/>
              <a:gd name="connsiteY20" fmla="*/ 200554 h 1573742"/>
              <a:gd name="connsiteX21" fmla="*/ 435504 w 1223962"/>
              <a:gd name="connsiteY21" fmla="*/ 279929 h 1573742"/>
              <a:gd name="connsiteX22" fmla="*/ 343429 w 1223962"/>
              <a:gd name="connsiteY22" fmla="*/ 308504 h 1573742"/>
              <a:gd name="connsiteX23" fmla="*/ 298979 w 1223962"/>
              <a:gd name="connsiteY23" fmla="*/ 340254 h 1573742"/>
              <a:gd name="connsiteX24" fmla="*/ 171979 w 1223962"/>
              <a:gd name="connsiteY24" fmla="*/ 352954 h 1573742"/>
              <a:gd name="connsiteX25" fmla="*/ 79904 w 1223962"/>
              <a:gd name="connsiteY25" fmla="*/ 391054 h 1573742"/>
              <a:gd name="connsiteX26" fmla="*/ 32279 w 1223962"/>
              <a:gd name="connsiteY26" fmla="*/ 473604 h 1573742"/>
              <a:gd name="connsiteX27" fmla="*/ 13229 w 1223962"/>
              <a:gd name="connsiteY27" fmla="*/ 568854 h 1573742"/>
              <a:gd name="connsiteX28" fmla="*/ 111654 w 1223962"/>
              <a:gd name="connsiteY28" fmla="*/ 540279 h 1573742"/>
              <a:gd name="connsiteX29" fmla="*/ 314854 w 1223962"/>
              <a:gd name="connsiteY29" fmla="*/ 527579 h 1573742"/>
              <a:gd name="connsiteX30" fmla="*/ 470429 w 1223962"/>
              <a:gd name="connsiteY30" fmla="*/ 511704 h 1573742"/>
              <a:gd name="connsiteX31" fmla="*/ 721254 w 1223962"/>
              <a:gd name="connsiteY31" fmla="*/ 479954 h 1573742"/>
              <a:gd name="connsiteX32" fmla="*/ 864129 w 1223962"/>
              <a:gd name="connsiteY32" fmla="*/ 422804 h 1573742"/>
              <a:gd name="connsiteX33" fmla="*/ 899054 w 1223962"/>
              <a:gd name="connsiteY33" fmla="*/ 397404 h 1573742"/>
              <a:gd name="connsiteX34" fmla="*/ 845079 w 1223962"/>
              <a:gd name="connsiteY34" fmla="*/ 495829 h 1573742"/>
              <a:gd name="connsiteX35" fmla="*/ 787929 w 1223962"/>
              <a:gd name="connsiteY35" fmla="*/ 645054 h 1573742"/>
              <a:gd name="connsiteX36" fmla="*/ 759354 w 1223962"/>
              <a:gd name="connsiteY36" fmla="*/ 816504 h 1573742"/>
              <a:gd name="connsiteX37" fmla="*/ 727604 w 1223962"/>
              <a:gd name="connsiteY37" fmla="*/ 1057804 h 1573742"/>
              <a:gd name="connsiteX38" fmla="*/ 699029 w 1223962"/>
              <a:gd name="connsiteY38" fmla="*/ 1232429 h 1573742"/>
              <a:gd name="connsiteX39" fmla="*/ 638704 w 1223962"/>
              <a:gd name="connsiteY39" fmla="*/ 1391179 h 1573742"/>
              <a:gd name="connsiteX40" fmla="*/ 597429 w 1223962"/>
              <a:gd name="connsiteY40" fmla="*/ 1530879 h 1573742"/>
              <a:gd name="connsiteX41" fmla="*/ 648229 w 1223962"/>
              <a:gd name="connsiteY41" fmla="*/ 1483254 h 1573742"/>
              <a:gd name="connsiteX42" fmla="*/ 670454 w 1223962"/>
              <a:gd name="connsiteY42" fmla="*/ 1527704 h 1573742"/>
              <a:gd name="connsiteX43" fmla="*/ 746654 w 1223962"/>
              <a:gd name="connsiteY43" fmla="*/ 1489604 h 1573742"/>
              <a:gd name="connsiteX44" fmla="*/ 816504 w 1223962"/>
              <a:gd name="connsiteY44" fmla="*/ 1508654 h 1573742"/>
              <a:gd name="connsiteX45" fmla="*/ 873654 w 1223962"/>
              <a:gd name="connsiteY45" fmla="*/ 1473729 h 1573742"/>
              <a:gd name="connsiteX46" fmla="*/ 946679 w 1223962"/>
              <a:gd name="connsiteY46" fmla="*/ 1502304 h 1573742"/>
              <a:gd name="connsiteX47" fmla="*/ 997479 w 1223962"/>
              <a:gd name="connsiteY47" fmla="*/ 1568979 h 15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23962" h="1573742">
                <a:moveTo>
                  <a:pt x="997479" y="1568979"/>
                </a:moveTo>
                <a:cubicBezTo>
                  <a:pt x="1011767" y="1564216"/>
                  <a:pt x="1022350" y="1513946"/>
                  <a:pt x="1032404" y="1473729"/>
                </a:cubicBezTo>
                <a:cubicBezTo>
                  <a:pt x="1042458" y="1433512"/>
                  <a:pt x="1047221" y="1369483"/>
                  <a:pt x="1057804" y="1327679"/>
                </a:cubicBezTo>
                <a:cubicBezTo>
                  <a:pt x="1068387" y="1285875"/>
                  <a:pt x="1083204" y="1268412"/>
                  <a:pt x="1095904" y="1222904"/>
                </a:cubicBezTo>
                <a:cubicBezTo>
                  <a:pt x="1108604" y="1177396"/>
                  <a:pt x="1123421" y="1121833"/>
                  <a:pt x="1134004" y="1054629"/>
                </a:cubicBezTo>
                <a:cubicBezTo>
                  <a:pt x="1144587" y="987425"/>
                  <a:pt x="1155700" y="884237"/>
                  <a:pt x="1159404" y="819679"/>
                </a:cubicBezTo>
                <a:cubicBezTo>
                  <a:pt x="1163108" y="755121"/>
                  <a:pt x="1152525" y="716492"/>
                  <a:pt x="1156229" y="667279"/>
                </a:cubicBezTo>
                <a:cubicBezTo>
                  <a:pt x="1159933" y="618067"/>
                  <a:pt x="1171575" y="563033"/>
                  <a:pt x="1181629" y="524404"/>
                </a:cubicBezTo>
                <a:cubicBezTo>
                  <a:pt x="1191683" y="485775"/>
                  <a:pt x="1210204" y="468842"/>
                  <a:pt x="1216554" y="435504"/>
                </a:cubicBezTo>
                <a:cubicBezTo>
                  <a:pt x="1222904" y="402167"/>
                  <a:pt x="1223962" y="367242"/>
                  <a:pt x="1219729" y="324379"/>
                </a:cubicBezTo>
                <a:cubicBezTo>
                  <a:pt x="1215496" y="281517"/>
                  <a:pt x="1196446" y="227012"/>
                  <a:pt x="1191154" y="178329"/>
                </a:cubicBezTo>
                <a:cubicBezTo>
                  <a:pt x="1185862" y="129646"/>
                  <a:pt x="1199091" y="61912"/>
                  <a:pt x="1187979" y="32279"/>
                </a:cubicBezTo>
                <a:cubicBezTo>
                  <a:pt x="1176867" y="2646"/>
                  <a:pt x="1145646" y="1058"/>
                  <a:pt x="1124479" y="529"/>
                </a:cubicBezTo>
                <a:cubicBezTo>
                  <a:pt x="1103312" y="0"/>
                  <a:pt x="1091671" y="21696"/>
                  <a:pt x="1060979" y="29104"/>
                </a:cubicBezTo>
                <a:cubicBezTo>
                  <a:pt x="1030287" y="36512"/>
                  <a:pt x="940329" y="44979"/>
                  <a:pt x="940329" y="44979"/>
                </a:cubicBezTo>
                <a:cubicBezTo>
                  <a:pt x="901700" y="49741"/>
                  <a:pt x="850371" y="50271"/>
                  <a:pt x="829204" y="57679"/>
                </a:cubicBezTo>
                <a:cubicBezTo>
                  <a:pt x="808037" y="65087"/>
                  <a:pt x="834496" y="75142"/>
                  <a:pt x="813329" y="89429"/>
                </a:cubicBezTo>
                <a:cubicBezTo>
                  <a:pt x="792162" y="103717"/>
                  <a:pt x="742421" y="128587"/>
                  <a:pt x="702204" y="143404"/>
                </a:cubicBezTo>
                <a:cubicBezTo>
                  <a:pt x="661987" y="158221"/>
                  <a:pt x="609600" y="174096"/>
                  <a:pt x="572029" y="178329"/>
                </a:cubicBezTo>
                <a:cubicBezTo>
                  <a:pt x="534458" y="182562"/>
                  <a:pt x="493183" y="165100"/>
                  <a:pt x="476779" y="168804"/>
                </a:cubicBezTo>
                <a:cubicBezTo>
                  <a:pt x="460375" y="172508"/>
                  <a:pt x="480483" y="182033"/>
                  <a:pt x="473604" y="200554"/>
                </a:cubicBezTo>
                <a:cubicBezTo>
                  <a:pt x="466725" y="219075"/>
                  <a:pt x="457200" y="261937"/>
                  <a:pt x="435504" y="279929"/>
                </a:cubicBezTo>
                <a:cubicBezTo>
                  <a:pt x="413808" y="297921"/>
                  <a:pt x="366183" y="298450"/>
                  <a:pt x="343429" y="308504"/>
                </a:cubicBezTo>
                <a:cubicBezTo>
                  <a:pt x="320675" y="318558"/>
                  <a:pt x="327554" y="332846"/>
                  <a:pt x="298979" y="340254"/>
                </a:cubicBezTo>
                <a:cubicBezTo>
                  <a:pt x="270404" y="347662"/>
                  <a:pt x="208492" y="344487"/>
                  <a:pt x="171979" y="352954"/>
                </a:cubicBezTo>
                <a:cubicBezTo>
                  <a:pt x="135467" y="361421"/>
                  <a:pt x="103187" y="370946"/>
                  <a:pt x="79904" y="391054"/>
                </a:cubicBezTo>
                <a:cubicBezTo>
                  <a:pt x="56621" y="411162"/>
                  <a:pt x="43391" y="443971"/>
                  <a:pt x="32279" y="473604"/>
                </a:cubicBezTo>
                <a:cubicBezTo>
                  <a:pt x="21167" y="503237"/>
                  <a:pt x="0" y="557742"/>
                  <a:pt x="13229" y="568854"/>
                </a:cubicBezTo>
                <a:cubicBezTo>
                  <a:pt x="26458" y="579966"/>
                  <a:pt x="61383" y="547158"/>
                  <a:pt x="111654" y="540279"/>
                </a:cubicBezTo>
                <a:cubicBezTo>
                  <a:pt x="161925" y="533400"/>
                  <a:pt x="255058" y="532342"/>
                  <a:pt x="314854" y="527579"/>
                </a:cubicBezTo>
                <a:cubicBezTo>
                  <a:pt x="374650" y="522816"/>
                  <a:pt x="470429" y="511704"/>
                  <a:pt x="470429" y="511704"/>
                </a:cubicBezTo>
                <a:cubicBezTo>
                  <a:pt x="538162" y="503767"/>
                  <a:pt x="655637" y="494771"/>
                  <a:pt x="721254" y="479954"/>
                </a:cubicBezTo>
                <a:cubicBezTo>
                  <a:pt x="786871" y="465137"/>
                  <a:pt x="834496" y="436562"/>
                  <a:pt x="864129" y="422804"/>
                </a:cubicBezTo>
                <a:cubicBezTo>
                  <a:pt x="893762" y="409046"/>
                  <a:pt x="902229" y="385233"/>
                  <a:pt x="899054" y="397404"/>
                </a:cubicBezTo>
                <a:cubicBezTo>
                  <a:pt x="895879" y="409575"/>
                  <a:pt x="863600" y="454554"/>
                  <a:pt x="845079" y="495829"/>
                </a:cubicBezTo>
                <a:cubicBezTo>
                  <a:pt x="826558" y="537104"/>
                  <a:pt x="802216" y="591608"/>
                  <a:pt x="787929" y="645054"/>
                </a:cubicBezTo>
                <a:cubicBezTo>
                  <a:pt x="773642" y="698500"/>
                  <a:pt x="769408" y="747712"/>
                  <a:pt x="759354" y="816504"/>
                </a:cubicBezTo>
                <a:cubicBezTo>
                  <a:pt x="749300" y="885296"/>
                  <a:pt x="737658" y="988483"/>
                  <a:pt x="727604" y="1057804"/>
                </a:cubicBezTo>
                <a:cubicBezTo>
                  <a:pt x="717550" y="1127125"/>
                  <a:pt x="713846" y="1176867"/>
                  <a:pt x="699029" y="1232429"/>
                </a:cubicBezTo>
                <a:cubicBezTo>
                  <a:pt x="684212" y="1287991"/>
                  <a:pt x="655637" y="1341437"/>
                  <a:pt x="638704" y="1391179"/>
                </a:cubicBezTo>
                <a:cubicBezTo>
                  <a:pt x="621771" y="1440921"/>
                  <a:pt x="595842" y="1515533"/>
                  <a:pt x="597429" y="1530879"/>
                </a:cubicBezTo>
                <a:cubicBezTo>
                  <a:pt x="599017" y="1546225"/>
                  <a:pt x="636058" y="1483783"/>
                  <a:pt x="648229" y="1483254"/>
                </a:cubicBezTo>
                <a:cubicBezTo>
                  <a:pt x="660400" y="1482725"/>
                  <a:pt x="654050" y="1526646"/>
                  <a:pt x="670454" y="1527704"/>
                </a:cubicBezTo>
                <a:cubicBezTo>
                  <a:pt x="686858" y="1528762"/>
                  <a:pt x="722312" y="1492779"/>
                  <a:pt x="746654" y="1489604"/>
                </a:cubicBezTo>
                <a:cubicBezTo>
                  <a:pt x="770996" y="1486429"/>
                  <a:pt x="795337" y="1511300"/>
                  <a:pt x="816504" y="1508654"/>
                </a:cubicBezTo>
                <a:cubicBezTo>
                  <a:pt x="837671" y="1506008"/>
                  <a:pt x="851958" y="1474787"/>
                  <a:pt x="873654" y="1473729"/>
                </a:cubicBezTo>
                <a:cubicBezTo>
                  <a:pt x="895350" y="1472671"/>
                  <a:pt x="929746" y="1487487"/>
                  <a:pt x="946679" y="1502304"/>
                </a:cubicBezTo>
                <a:cubicBezTo>
                  <a:pt x="963612" y="1517121"/>
                  <a:pt x="983191" y="1573742"/>
                  <a:pt x="997479" y="1568979"/>
                </a:cubicBezTo>
                <a:close/>
              </a:path>
            </a:pathLst>
          </a:custGeom>
          <a:solidFill>
            <a:srgbClr val="00F400">
              <a:alpha val="30000"/>
            </a:srgb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971800" y="1143000"/>
            <a:ext cx="5791200" cy="5078314"/>
          </a:xfrm>
          <a:prstGeom prst="rect">
            <a:avLst/>
          </a:prstGeom>
          <a:noFill/>
        </p:spPr>
        <p:txBody>
          <a:bodyPr wrap="square" rtlCol="0">
            <a:spAutoFit/>
          </a:bodyPr>
          <a:lstStyle/>
          <a:p>
            <a:r>
              <a:rPr lang="en-US" dirty="0" smtClean="0"/>
              <a:t>The third layer of muscles also flex the toes at the </a:t>
            </a:r>
            <a:r>
              <a:rPr lang="en-US" dirty="0" err="1" smtClean="0"/>
              <a:t>metatarsophalangeal</a:t>
            </a:r>
            <a:r>
              <a:rPr lang="en-US" dirty="0" smtClean="0"/>
              <a:t> (MTP) joints of the foot. These muscles include the </a:t>
            </a:r>
            <a:r>
              <a:rPr lang="en-US" b="1" dirty="0" smtClean="0">
                <a:solidFill>
                  <a:srgbClr val="D31FB6"/>
                </a:solidFill>
              </a:rPr>
              <a:t>flexor </a:t>
            </a:r>
            <a:r>
              <a:rPr lang="en-US" b="1" dirty="0" err="1" smtClean="0">
                <a:solidFill>
                  <a:srgbClr val="D31FB6"/>
                </a:solidFill>
              </a:rPr>
              <a:t>hallucis</a:t>
            </a:r>
            <a:r>
              <a:rPr lang="en-US" b="1" dirty="0" smtClean="0">
                <a:solidFill>
                  <a:srgbClr val="D31FB6"/>
                </a:solidFill>
              </a:rPr>
              <a:t> </a:t>
            </a:r>
            <a:r>
              <a:rPr lang="en-US" b="1" dirty="0" err="1" smtClean="0">
                <a:solidFill>
                  <a:srgbClr val="D31FB6"/>
                </a:solidFill>
              </a:rPr>
              <a:t>brevis</a:t>
            </a:r>
            <a:r>
              <a:rPr lang="en-US" dirty="0" smtClean="0"/>
              <a:t>, </a:t>
            </a:r>
            <a:r>
              <a:rPr lang="en-US" b="1" dirty="0" smtClean="0">
                <a:solidFill>
                  <a:srgbClr val="008000"/>
                </a:solidFill>
              </a:rPr>
              <a:t>adductor </a:t>
            </a:r>
            <a:r>
              <a:rPr lang="en-US" b="1" dirty="0" err="1" smtClean="0">
                <a:solidFill>
                  <a:srgbClr val="008000"/>
                </a:solidFill>
              </a:rPr>
              <a:t>hallucis</a:t>
            </a:r>
            <a:r>
              <a:rPr lang="en-US" dirty="0" smtClean="0"/>
              <a:t> and </a:t>
            </a:r>
            <a:r>
              <a:rPr lang="en-US" b="1" dirty="0" smtClean="0">
                <a:solidFill>
                  <a:srgbClr val="660066"/>
                </a:solidFill>
              </a:rPr>
              <a:t>flexor </a:t>
            </a:r>
            <a:r>
              <a:rPr lang="en-US" b="1" dirty="0" err="1" smtClean="0">
                <a:solidFill>
                  <a:srgbClr val="660066"/>
                </a:solidFill>
              </a:rPr>
              <a:t>digiti</a:t>
            </a:r>
            <a:r>
              <a:rPr lang="en-US" b="1" dirty="0" smtClean="0">
                <a:solidFill>
                  <a:srgbClr val="660066"/>
                </a:solidFill>
              </a:rPr>
              <a:t> </a:t>
            </a:r>
            <a:r>
              <a:rPr lang="en-US" b="1" dirty="0" err="1" smtClean="0">
                <a:solidFill>
                  <a:srgbClr val="660066"/>
                </a:solidFill>
              </a:rPr>
              <a:t>minimi</a:t>
            </a:r>
            <a:r>
              <a:rPr lang="en-US" b="1" dirty="0" smtClean="0">
                <a:solidFill>
                  <a:srgbClr val="660066"/>
                </a:solidFill>
              </a:rPr>
              <a:t> </a:t>
            </a:r>
            <a:r>
              <a:rPr lang="en-US" b="1" dirty="0" err="1" smtClean="0">
                <a:solidFill>
                  <a:srgbClr val="660066"/>
                </a:solidFill>
              </a:rPr>
              <a:t>brevis</a:t>
            </a:r>
            <a:r>
              <a:rPr lang="en-US" dirty="0" smtClean="0"/>
              <a:t>. </a:t>
            </a:r>
          </a:p>
          <a:p>
            <a:endParaRPr lang="en-US" dirty="0" smtClean="0"/>
          </a:p>
          <a:p>
            <a:r>
              <a:rPr lang="en-US" dirty="0" smtClean="0"/>
              <a:t>The </a:t>
            </a:r>
            <a:r>
              <a:rPr lang="en-US" b="1" dirty="0" smtClean="0">
                <a:solidFill>
                  <a:srgbClr val="D31FB6"/>
                </a:solidFill>
              </a:rPr>
              <a:t>flexor </a:t>
            </a:r>
            <a:r>
              <a:rPr lang="en-US" b="1" dirty="0" err="1" smtClean="0">
                <a:solidFill>
                  <a:srgbClr val="D31FB6"/>
                </a:solidFill>
              </a:rPr>
              <a:t>hallucis</a:t>
            </a:r>
            <a:r>
              <a:rPr lang="en-US" b="1" dirty="0" smtClean="0">
                <a:solidFill>
                  <a:srgbClr val="D31FB6"/>
                </a:solidFill>
              </a:rPr>
              <a:t> </a:t>
            </a:r>
            <a:r>
              <a:rPr lang="en-US" b="1" dirty="0" err="1" smtClean="0">
                <a:solidFill>
                  <a:srgbClr val="D31FB6"/>
                </a:solidFill>
              </a:rPr>
              <a:t>brevis</a:t>
            </a:r>
            <a:r>
              <a:rPr lang="en-US" b="1" dirty="0" smtClean="0">
                <a:solidFill>
                  <a:srgbClr val="D31FB6"/>
                </a:solidFill>
              </a:rPr>
              <a:t> </a:t>
            </a:r>
            <a:r>
              <a:rPr lang="en-US" dirty="0" smtClean="0"/>
              <a:t>has two heads, one medial and one lateral, both responsible for </a:t>
            </a:r>
            <a:r>
              <a:rPr lang="en-US" i="1" dirty="0" smtClean="0"/>
              <a:t>flexing</a:t>
            </a:r>
            <a:r>
              <a:rPr lang="en-US" dirty="0" smtClean="0"/>
              <a:t> the MTP joint and supporting the longitudinal arch.</a:t>
            </a:r>
          </a:p>
          <a:p>
            <a:endParaRPr lang="en-US" dirty="0" smtClean="0"/>
          </a:p>
          <a:p>
            <a:r>
              <a:rPr lang="en-US" dirty="0" smtClean="0"/>
              <a:t>The </a:t>
            </a:r>
            <a:r>
              <a:rPr lang="en-US" b="1" dirty="0" smtClean="0">
                <a:solidFill>
                  <a:srgbClr val="008000"/>
                </a:solidFill>
              </a:rPr>
              <a:t>adductor </a:t>
            </a:r>
            <a:r>
              <a:rPr lang="en-US" b="1" dirty="0" err="1" smtClean="0">
                <a:solidFill>
                  <a:srgbClr val="008000"/>
                </a:solidFill>
              </a:rPr>
              <a:t>hallucis</a:t>
            </a:r>
            <a:r>
              <a:rPr lang="en-US" b="1" dirty="0" smtClean="0">
                <a:solidFill>
                  <a:srgbClr val="008000"/>
                </a:solidFill>
              </a:rPr>
              <a:t> </a:t>
            </a:r>
            <a:r>
              <a:rPr lang="en-US" dirty="0" smtClean="0"/>
              <a:t>muscle has two heads as well, a transverse and an oblique head.  Both act primarily on the big toe, </a:t>
            </a:r>
            <a:r>
              <a:rPr lang="en-US" i="1" dirty="0" smtClean="0"/>
              <a:t>flexing</a:t>
            </a:r>
            <a:r>
              <a:rPr lang="en-US" dirty="0" smtClean="0"/>
              <a:t> and </a:t>
            </a:r>
            <a:r>
              <a:rPr lang="en-US" i="1" dirty="0" smtClean="0"/>
              <a:t>adducting</a:t>
            </a:r>
            <a:r>
              <a:rPr lang="en-US" dirty="0" smtClean="0"/>
              <a:t>.  The transverse head helps in supporting the transverse arch while the oblique head aids in longitudinal arch support. </a:t>
            </a:r>
          </a:p>
          <a:p>
            <a:endParaRPr lang="en-US" dirty="0" smtClean="0"/>
          </a:p>
          <a:p>
            <a:r>
              <a:rPr lang="en-US" b="1" dirty="0" smtClean="0">
                <a:solidFill>
                  <a:srgbClr val="660066"/>
                </a:solidFill>
              </a:rPr>
              <a:t>Flexor </a:t>
            </a:r>
            <a:r>
              <a:rPr lang="en-US" b="1" dirty="0" err="1" smtClean="0">
                <a:solidFill>
                  <a:srgbClr val="660066"/>
                </a:solidFill>
              </a:rPr>
              <a:t>digiti</a:t>
            </a:r>
            <a:r>
              <a:rPr lang="en-US" b="1" dirty="0" smtClean="0">
                <a:solidFill>
                  <a:srgbClr val="660066"/>
                </a:solidFill>
              </a:rPr>
              <a:t> </a:t>
            </a:r>
            <a:r>
              <a:rPr lang="en-US" b="1" dirty="0" err="1" smtClean="0">
                <a:solidFill>
                  <a:srgbClr val="660066"/>
                </a:solidFill>
              </a:rPr>
              <a:t>minimi</a:t>
            </a:r>
            <a:r>
              <a:rPr lang="en-US" b="1" dirty="0" smtClean="0">
                <a:solidFill>
                  <a:srgbClr val="660066"/>
                </a:solidFill>
              </a:rPr>
              <a:t> </a:t>
            </a:r>
            <a:r>
              <a:rPr lang="en-US" b="1" dirty="0" err="1" smtClean="0">
                <a:solidFill>
                  <a:srgbClr val="660066"/>
                </a:solidFill>
              </a:rPr>
              <a:t>brevis</a:t>
            </a:r>
            <a:r>
              <a:rPr lang="en-US" b="1" dirty="0" smtClean="0">
                <a:solidFill>
                  <a:srgbClr val="660066"/>
                </a:solidFill>
              </a:rPr>
              <a:t> </a:t>
            </a:r>
            <a:r>
              <a:rPr lang="en-US" dirty="0" smtClean="0"/>
              <a:t>runs along the 5</a:t>
            </a:r>
            <a:r>
              <a:rPr lang="en-US" baseline="30000" dirty="0" smtClean="0"/>
              <a:t>th</a:t>
            </a:r>
            <a:r>
              <a:rPr lang="en-US" dirty="0" smtClean="0"/>
              <a:t> metatarsal and is responsible for </a:t>
            </a:r>
            <a:r>
              <a:rPr lang="en-US" i="1" dirty="0" smtClean="0"/>
              <a:t>flexing</a:t>
            </a:r>
            <a:r>
              <a:rPr lang="en-US" dirty="0" smtClean="0"/>
              <a:t> the MTP joint of the little toe. </a:t>
            </a:r>
            <a:endParaRPr lang="en-US"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0"/>
            <a:ext cx="7620000" cy="1143000"/>
          </a:xfrm>
          <a:prstGeom prst="rect">
            <a:avLst/>
          </a:prstGeom>
        </p:spPr>
        <p:txBody>
          <a:bodyPr vert="horz" lIns="91440" tIns="45720" rIns="91440" bIns="45720" rtlCol="0" anchor="ctr">
            <a:normAutofit/>
          </a:bodyPr>
          <a:lstStyle/>
          <a:p>
            <a:pPr lvl="0" algn="ctr" defTabSz="914400">
              <a:spcBef>
                <a:spcPct val="0"/>
              </a:spcBef>
              <a:defRPr/>
            </a:pPr>
            <a:r>
              <a:rPr lang="en-US" sz="2800" b="1" dirty="0" smtClean="0"/>
              <a:t>Intrinsic </a:t>
            </a:r>
            <a:r>
              <a:rPr lang="en-US" sz="2800" b="1" dirty="0" smtClean="0">
                <a:latin typeface="+mj-lt"/>
                <a:ea typeface="+mj-ea"/>
                <a:cs typeface="+mj-cs"/>
              </a:rPr>
              <a:t>Muscles of the Foot: </a:t>
            </a:r>
          </a:p>
          <a:p>
            <a:pPr lvl="0" algn="ctr" defTabSz="914400">
              <a:spcBef>
                <a:spcPct val="0"/>
              </a:spcBef>
              <a:defRPr/>
            </a:pPr>
            <a:r>
              <a:rPr lang="en-US" sz="2800" b="1" dirty="0" smtClean="0">
                <a:latin typeface="+mj-lt"/>
                <a:ea typeface="+mj-ea"/>
                <a:cs typeface="+mj-cs"/>
              </a:rPr>
              <a:t>Layer 4</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Picture 5.png"/>
          <p:cNvPicPr>
            <a:picLocks noChangeAspect="1"/>
          </p:cNvPicPr>
          <p:nvPr/>
        </p:nvPicPr>
        <p:blipFill>
          <a:blip r:embed="rId2"/>
          <a:stretch>
            <a:fillRect/>
          </a:stretch>
        </p:blipFill>
        <p:spPr>
          <a:xfrm>
            <a:off x="5241290" y="2590800"/>
            <a:ext cx="1413510" cy="4114800"/>
          </a:xfrm>
          <a:prstGeom prst="rect">
            <a:avLst/>
          </a:prstGeom>
        </p:spPr>
      </p:pic>
      <p:pic>
        <p:nvPicPr>
          <p:cNvPr id="4" name="Picture 3" descr="Picture 7.png"/>
          <p:cNvPicPr>
            <a:picLocks noChangeAspect="1"/>
          </p:cNvPicPr>
          <p:nvPr/>
        </p:nvPicPr>
        <p:blipFill>
          <a:blip r:embed="rId3"/>
          <a:stretch>
            <a:fillRect/>
          </a:stretch>
        </p:blipFill>
        <p:spPr>
          <a:xfrm>
            <a:off x="6705600" y="76200"/>
            <a:ext cx="2323253" cy="6400800"/>
          </a:xfrm>
          <a:prstGeom prst="rect">
            <a:avLst/>
          </a:prstGeom>
        </p:spPr>
      </p:pic>
      <p:sp>
        <p:nvSpPr>
          <p:cNvPr id="5" name="TextBox 4"/>
          <p:cNvSpPr txBox="1"/>
          <p:nvPr/>
        </p:nvSpPr>
        <p:spPr>
          <a:xfrm>
            <a:off x="6858000" y="6412468"/>
            <a:ext cx="1905000" cy="369332"/>
          </a:xfrm>
          <a:prstGeom prst="rect">
            <a:avLst/>
          </a:prstGeom>
          <a:noFill/>
        </p:spPr>
        <p:txBody>
          <a:bodyPr wrap="square" rtlCol="0">
            <a:spAutoFit/>
          </a:bodyPr>
          <a:lstStyle/>
          <a:p>
            <a:pPr algn="ctr"/>
            <a:r>
              <a:rPr lang="en-US" b="1" dirty="0" smtClean="0"/>
              <a:t>Plantar View</a:t>
            </a:r>
            <a:endParaRPr lang="en-US" b="1" dirty="0"/>
          </a:p>
        </p:txBody>
      </p:sp>
      <p:grpSp>
        <p:nvGrpSpPr>
          <p:cNvPr id="16" name="Group 15"/>
          <p:cNvGrpSpPr/>
          <p:nvPr/>
        </p:nvGrpSpPr>
        <p:grpSpPr>
          <a:xfrm>
            <a:off x="7288213" y="1891771"/>
            <a:ext cx="1145116" cy="1608137"/>
            <a:chOff x="7288213" y="1891771"/>
            <a:chExt cx="1145116" cy="1608137"/>
          </a:xfrm>
        </p:grpSpPr>
        <p:sp>
          <p:nvSpPr>
            <p:cNvPr id="9" name="Freeform 8"/>
            <p:cNvSpPr/>
            <p:nvPr/>
          </p:nvSpPr>
          <p:spPr>
            <a:xfrm>
              <a:off x="7288213" y="2221442"/>
              <a:ext cx="256645" cy="1278466"/>
            </a:xfrm>
            <a:custGeom>
              <a:avLst/>
              <a:gdLst>
                <a:gd name="connsiteX0" fmla="*/ 90487 w 256645"/>
                <a:gd name="connsiteY0" fmla="*/ 7408 h 1278466"/>
                <a:gd name="connsiteX1" fmla="*/ 163512 w 256645"/>
                <a:gd name="connsiteY1" fmla="*/ 134408 h 1278466"/>
                <a:gd name="connsiteX2" fmla="*/ 179387 w 256645"/>
                <a:gd name="connsiteY2" fmla="*/ 293158 h 1278466"/>
                <a:gd name="connsiteX3" fmla="*/ 169862 w 256645"/>
                <a:gd name="connsiteY3" fmla="*/ 451908 h 1278466"/>
                <a:gd name="connsiteX4" fmla="*/ 169862 w 256645"/>
                <a:gd name="connsiteY4" fmla="*/ 591608 h 1278466"/>
                <a:gd name="connsiteX5" fmla="*/ 192087 w 256645"/>
                <a:gd name="connsiteY5" fmla="*/ 756708 h 1278466"/>
                <a:gd name="connsiteX6" fmla="*/ 211137 w 256645"/>
                <a:gd name="connsiteY6" fmla="*/ 915458 h 1278466"/>
                <a:gd name="connsiteX7" fmla="*/ 239712 w 256645"/>
                <a:gd name="connsiteY7" fmla="*/ 1105958 h 1278466"/>
                <a:gd name="connsiteX8" fmla="*/ 249237 w 256645"/>
                <a:gd name="connsiteY8" fmla="*/ 1229783 h 1278466"/>
                <a:gd name="connsiteX9" fmla="*/ 195262 w 256645"/>
                <a:gd name="connsiteY9" fmla="*/ 1239308 h 1278466"/>
                <a:gd name="connsiteX10" fmla="*/ 141287 w 256645"/>
                <a:gd name="connsiteY10" fmla="*/ 1261533 h 1278466"/>
                <a:gd name="connsiteX11" fmla="*/ 115887 w 256645"/>
                <a:gd name="connsiteY11" fmla="*/ 1137708 h 1278466"/>
                <a:gd name="connsiteX12" fmla="*/ 65087 w 256645"/>
                <a:gd name="connsiteY12" fmla="*/ 969433 h 1278466"/>
                <a:gd name="connsiteX13" fmla="*/ 20637 w 256645"/>
                <a:gd name="connsiteY13" fmla="*/ 734483 h 1278466"/>
                <a:gd name="connsiteX14" fmla="*/ 1587 w 256645"/>
                <a:gd name="connsiteY14" fmla="*/ 594783 h 1278466"/>
                <a:gd name="connsiteX15" fmla="*/ 11112 w 256645"/>
                <a:gd name="connsiteY15" fmla="*/ 401108 h 1278466"/>
                <a:gd name="connsiteX16" fmla="*/ 14287 w 256645"/>
                <a:gd name="connsiteY16" fmla="*/ 169333 h 1278466"/>
                <a:gd name="connsiteX17" fmla="*/ 80962 w 256645"/>
                <a:gd name="connsiteY17" fmla="*/ 156633 h 1278466"/>
                <a:gd name="connsiteX18" fmla="*/ 80962 w 256645"/>
                <a:gd name="connsiteY18" fmla="*/ 89958 h 1278466"/>
                <a:gd name="connsiteX19" fmla="*/ 90487 w 256645"/>
                <a:gd name="connsiteY19" fmla="*/ 7408 h 127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6645" h="1278466">
                  <a:moveTo>
                    <a:pt x="90487" y="7408"/>
                  </a:moveTo>
                  <a:cubicBezTo>
                    <a:pt x="104245" y="14816"/>
                    <a:pt x="148695" y="86783"/>
                    <a:pt x="163512" y="134408"/>
                  </a:cubicBezTo>
                  <a:cubicBezTo>
                    <a:pt x="178329" y="182033"/>
                    <a:pt x="178329" y="240241"/>
                    <a:pt x="179387" y="293158"/>
                  </a:cubicBezTo>
                  <a:cubicBezTo>
                    <a:pt x="180445" y="346075"/>
                    <a:pt x="171450" y="402166"/>
                    <a:pt x="169862" y="451908"/>
                  </a:cubicBezTo>
                  <a:cubicBezTo>
                    <a:pt x="168275" y="501650"/>
                    <a:pt x="166158" y="540808"/>
                    <a:pt x="169862" y="591608"/>
                  </a:cubicBezTo>
                  <a:cubicBezTo>
                    <a:pt x="173566" y="642408"/>
                    <a:pt x="185208" y="702733"/>
                    <a:pt x="192087" y="756708"/>
                  </a:cubicBezTo>
                  <a:cubicBezTo>
                    <a:pt x="198966" y="810683"/>
                    <a:pt x="203200" y="857250"/>
                    <a:pt x="211137" y="915458"/>
                  </a:cubicBezTo>
                  <a:cubicBezTo>
                    <a:pt x="219074" y="973666"/>
                    <a:pt x="233362" y="1053571"/>
                    <a:pt x="239712" y="1105958"/>
                  </a:cubicBezTo>
                  <a:cubicBezTo>
                    <a:pt x="246062" y="1158345"/>
                    <a:pt x="256645" y="1207558"/>
                    <a:pt x="249237" y="1229783"/>
                  </a:cubicBezTo>
                  <a:cubicBezTo>
                    <a:pt x="241829" y="1252008"/>
                    <a:pt x="213254" y="1234016"/>
                    <a:pt x="195262" y="1239308"/>
                  </a:cubicBezTo>
                  <a:cubicBezTo>
                    <a:pt x="177270" y="1244600"/>
                    <a:pt x="154516" y="1278466"/>
                    <a:pt x="141287" y="1261533"/>
                  </a:cubicBezTo>
                  <a:cubicBezTo>
                    <a:pt x="128058" y="1244600"/>
                    <a:pt x="128587" y="1186391"/>
                    <a:pt x="115887" y="1137708"/>
                  </a:cubicBezTo>
                  <a:cubicBezTo>
                    <a:pt x="103187" y="1089025"/>
                    <a:pt x="80962" y="1036637"/>
                    <a:pt x="65087" y="969433"/>
                  </a:cubicBezTo>
                  <a:cubicBezTo>
                    <a:pt x="49212" y="902229"/>
                    <a:pt x="31220" y="796925"/>
                    <a:pt x="20637" y="734483"/>
                  </a:cubicBezTo>
                  <a:cubicBezTo>
                    <a:pt x="10054" y="672041"/>
                    <a:pt x="3174" y="650345"/>
                    <a:pt x="1587" y="594783"/>
                  </a:cubicBezTo>
                  <a:cubicBezTo>
                    <a:pt x="0" y="539221"/>
                    <a:pt x="8995" y="472016"/>
                    <a:pt x="11112" y="401108"/>
                  </a:cubicBezTo>
                  <a:cubicBezTo>
                    <a:pt x="13229" y="330200"/>
                    <a:pt x="2645" y="210079"/>
                    <a:pt x="14287" y="169333"/>
                  </a:cubicBezTo>
                  <a:cubicBezTo>
                    <a:pt x="25929" y="128587"/>
                    <a:pt x="69850" y="169862"/>
                    <a:pt x="80962" y="156633"/>
                  </a:cubicBezTo>
                  <a:cubicBezTo>
                    <a:pt x="92074" y="143404"/>
                    <a:pt x="79904" y="111125"/>
                    <a:pt x="80962" y="89958"/>
                  </a:cubicBezTo>
                  <a:cubicBezTo>
                    <a:pt x="82020" y="68791"/>
                    <a:pt x="76729" y="0"/>
                    <a:pt x="90487" y="7408"/>
                  </a:cubicBezTo>
                  <a:close/>
                </a:path>
              </a:pathLst>
            </a:custGeom>
            <a:solidFill>
              <a:srgbClr val="00F400">
                <a:alpha val="30000"/>
              </a:srgb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968192" y="1891771"/>
              <a:ext cx="198437" cy="1175279"/>
            </a:xfrm>
            <a:custGeom>
              <a:avLst/>
              <a:gdLst>
                <a:gd name="connsiteX0" fmla="*/ 80433 w 198437"/>
                <a:gd name="connsiteY0" fmla="*/ 10054 h 1175279"/>
                <a:gd name="connsiteX1" fmla="*/ 147108 w 198437"/>
                <a:gd name="connsiteY1" fmla="*/ 146579 h 1175279"/>
                <a:gd name="connsiteX2" fmla="*/ 191558 w 198437"/>
                <a:gd name="connsiteY2" fmla="*/ 387879 h 1175279"/>
                <a:gd name="connsiteX3" fmla="*/ 188383 w 198437"/>
                <a:gd name="connsiteY3" fmla="*/ 610129 h 1175279"/>
                <a:gd name="connsiteX4" fmla="*/ 153458 w 198437"/>
                <a:gd name="connsiteY4" fmla="*/ 803804 h 1175279"/>
                <a:gd name="connsiteX5" fmla="*/ 134408 w 198437"/>
                <a:gd name="connsiteY5" fmla="*/ 943504 h 1175279"/>
                <a:gd name="connsiteX6" fmla="*/ 102658 w 198437"/>
                <a:gd name="connsiteY6" fmla="*/ 1083204 h 1175279"/>
                <a:gd name="connsiteX7" fmla="*/ 86783 w 198437"/>
                <a:gd name="connsiteY7" fmla="*/ 1146704 h 1175279"/>
                <a:gd name="connsiteX8" fmla="*/ 13758 w 198437"/>
                <a:gd name="connsiteY8" fmla="*/ 1146704 h 1175279"/>
                <a:gd name="connsiteX9" fmla="*/ 4233 w 198437"/>
                <a:gd name="connsiteY9" fmla="*/ 975254 h 1175279"/>
                <a:gd name="connsiteX10" fmla="*/ 23283 w 198437"/>
                <a:gd name="connsiteY10" fmla="*/ 695854 h 1175279"/>
                <a:gd name="connsiteX11" fmla="*/ 23283 w 198437"/>
                <a:gd name="connsiteY11" fmla="*/ 419629 h 1175279"/>
                <a:gd name="connsiteX12" fmla="*/ 26458 w 198437"/>
                <a:gd name="connsiteY12" fmla="*/ 235479 h 1175279"/>
                <a:gd name="connsiteX13" fmla="*/ 16933 w 198437"/>
                <a:gd name="connsiteY13" fmla="*/ 149754 h 1175279"/>
                <a:gd name="connsiteX14" fmla="*/ 51858 w 198437"/>
                <a:gd name="connsiteY14" fmla="*/ 137054 h 1175279"/>
                <a:gd name="connsiteX15" fmla="*/ 58208 w 198437"/>
                <a:gd name="connsiteY15" fmla="*/ 86254 h 1175279"/>
                <a:gd name="connsiteX16" fmla="*/ 80433 w 198437"/>
                <a:gd name="connsiteY16" fmla="*/ 10054 h 117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8437" h="1175279">
                  <a:moveTo>
                    <a:pt x="80433" y="10054"/>
                  </a:moveTo>
                  <a:cubicBezTo>
                    <a:pt x="95250" y="20108"/>
                    <a:pt x="128587" y="83608"/>
                    <a:pt x="147108" y="146579"/>
                  </a:cubicBezTo>
                  <a:cubicBezTo>
                    <a:pt x="165629" y="209550"/>
                    <a:pt x="184679" y="310621"/>
                    <a:pt x="191558" y="387879"/>
                  </a:cubicBezTo>
                  <a:cubicBezTo>
                    <a:pt x="198437" y="465137"/>
                    <a:pt x="194733" y="540808"/>
                    <a:pt x="188383" y="610129"/>
                  </a:cubicBezTo>
                  <a:cubicBezTo>
                    <a:pt x="182033" y="679450"/>
                    <a:pt x="162454" y="748242"/>
                    <a:pt x="153458" y="803804"/>
                  </a:cubicBezTo>
                  <a:cubicBezTo>
                    <a:pt x="144462" y="859366"/>
                    <a:pt x="142875" y="896937"/>
                    <a:pt x="134408" y="943504"/>
                  </a:cubicBezTo>
                  <a:cubicBezTo>
                    <a:pt x="125941" y="990071"/>
                    <a:pt x="110596" y="1049337"/>
                    <a:pt x="102658" y="1083204"/>
                  </a:cubicBezTo>
                  <a:cubicBezTo>
                    <a:pt x="94721" y="1117071"/>
                    <a:pt x="101600" y="1136121"/>
                    <a:pt x="86783" y="1146704"/>
                  </a:cubicBezTo>
                  <a:cubicBezTo>
                    <a:pt x="71966" y="1157287"/>
                    <a:pt x="27516" y="1175279"/>
                    <a:pt x="13758" y="1146704"/>
                  </a:cubicBezTo>
                  <a:cubicBezTo>
                    <a:pt x="0" y="1118129"/>
                    <a:pt x="2646" y="1050396"/>
                    <a:pt x="4233" y="975254"/>
                  </a:cubicBezTo>
                  <a:cubicBezTo>
                    <a:pt x="5821" y="900112"/>
                    <a:pt x="20108" y="788458"/>
                    <a:pt x="23283" y="695854"/>
                  </a:cubicBezTo>
                  <a:cubicBezTo>
                    <a:pt x="26458" y="603250"/>
                    <a:pt x="22754" y="496358"/>
                    <a:pt x="23283" y="419629"/>
                  </a:cubicBezTo>
                  <a:cubicBezTo>
                    <a:pt x="23812" y="342900"/>
                    <a:pt x="27516" y="280458"/>
                    <a:pt x="26458" y="235479"/>
                  </a:cubicBezTo>
                  <a:cubicBezTo>
                    <a:pt x="25400" y="190500"/>
                    <a:pt x="12700" y="166158"/>
                    <a:pt x="16933" y="149754"/>
                  </a:cubicBezTo>
                  <a:cubicBezTo>
                    <a:pt x="21166" y="133350"/>
                    <a:pt x="44979" y="147637"/>
                    <a:pt x="51858" y="137054"/>
                  </a:cubicBezTo>
                  <a:cubicBezTo>
                    <a:pt x="58737" y="126471"/>
                    <a:pt x="55033" y="104775"/>
                    <a:pt x="58208" y="86254"/>
                  </a:cubicBezTo>
                  <a:cubicBezTo>
                    <a:pt x="61383" y="67733"/>
                    <a:pt x="65616" y="0"/>
                    <a:pt x="80433" y="10054"/>
                  </a:cubicBezTo>
                  <a:close/>
                </a:path>
              </a:pathLst>
            </a:custGeom>
            <a:solidFill>
              <a:srgbClr val="00F400">
                <a:alpha val="30000"/>
              </a:srgb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8061325" y="2143654"/>
              <a:ext cx="372004" cy="917046"/>
            </a:xfrm>
            <a:custGeom>
              <a:avLst/>
              <a:gdLst>
                <a:gd name="connsiteX0" fmla="*/ 146050 w 372004"/>
                <a:gd name="connsiteY0" fmla="*/ 15346 h 917046"/>
                <a:gd name="connsiteX1" fmla="*/ 117475 w 372004"/>
                <a:gd name="connsiteY1" fmla="*/ 158221 h 917046"/>
                <a:gd name="connsiteX2" fmla="*/ 111125 w 372004"/>
                <a:gd name="connsiteY2" fmla="*/ 301096 h 917046"/>
                <a:gd name="connsiteX3" fmla="*/ 88900 w 372004"/>
                <a:gd name="connsiteY3" fmla="*/ 478896 h 917046"/>
                <a:gd name="connsiteX4" fmla="*/ 57150 w 372004"/>
                <a:gd name="connsiteY4" fmla="*/ 640821 h 917046"/>
                <a:gd name="connsiteX5" fmla="*/ 34925 w 372004"/>
                <a:gd name="connsiteY5" fmla="*/ 770996 h 917046"/>
                <a:gd name="connsiteX6" fmla="*/ 6350 w 372004"/>
                <a:gd name="connsiteY6" fmla="*/ 897996 h 917046"/>
                <a:gd name="connsiteX7" fmla="*/ 73025 w 372004"/>
                <a:gd name="connsiteY7" fmla="*/ 885296 h 917046"/>
                <a:gd name="connsiteX8" fmla="*/ 114300 w 372004"/>
                <a:gd name="connsiteY8" fmla="*/ 796396 h 917046"/>
                <a:gd name="connsiteX9" fmla="*/ 161925 w 372004"/>
                <a:gd name="connsiteY9" fmla="*/ 618596 h 917046"/>
                <a:gd name="connsiteX10" fmla="*/ 244475 w 372004"/>
                <a:gd name="connsiteY10" fmla="*/ 513821 h 917046"/>
                <a:gd name="connsiteX11" fmla="*/ 336550 w 372004"/>
                <a:gd name="connsiteY11" fmla="*/ 307446 h 917046"/>
                <a:gd name="connsiteX12" fmla="*/ 368300 w 372004"/>
                <a:gd name="connsiteY12" fmla="*/ 158221 h 917046"/>
                <a:gd name="connsiteX13" fmla="*/ 358775 w 372004"/>
                <a:gd name="connsiteY13" fmla="*/ 37571 h 917046"/>
                <a:gd name="connsiteX14" fmla="*/ 295275 w 372004"/>
                <a:gd name="connsiteY14" fmla="*/ 37571 h 917046"/>
                <a:gd name="connsiteX15" fmla="*/ 234950 w 372004"/>
                <a:gd name="connsiteY15" fmla="*/ 66146 h 917046"/>
                <a:gd name="connsiteX16" fmla="*/ 146050 w 372004"/>
                <a:gd name="connsiteY16" fmla="*/ 15346 h 91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2004" h="917046">
                  <a:moveTo>
                    <a:pt x="146050" y="15346"/>
                  </a:moveTo>
                  <a:cubicBezTo>
                    <a:pt x="126471" y="30692"/>
                    <a:pt x="123296" y="110596"/>
                    <a:pt x="117475" y="158221"/>
                  </a:cubicBezTo>
                  <a:cubicBezTo>
                    <a:pt x="111654" y="205846"/>
                    <a:pt x="115887" y="247650"/>
                    <a:pt x="111125" y="301096"/>
                  </a:cubicBezTo>
                  <a:cubicBezTo>
                    <a:pt x="106363" y="354542"/>
                    <a:pt x="97896" y="422275"/>
                    <a:pt x="88900" y="478896"/>
                  </a:cubicBezTo>
                  <a:cubicBezTo>
                    <a:pt x="79904" y="535517"/>
                    <a:pt x="66146" y="592138"/>
                    <a:pt x="57150" y="640821"/>
                  </a:cubicBezTo>
                  <a:cubicBezTo>
                    <a:pt x="48154" y="689504"/>
                    <a:pt x="43392" y="728134"/>
                    <a:pt x="34925" y="770996"/>
                  </a:cubicBezTo>
                  <a:cubicBezTo>
                    <a:pt x="26458" y="813858"/>
                    <a:pt x="0" y="878946"/>
                    <a:pt x="6350" y="897996"/>
                  </a:cubicBezTo>
                  <a:cubicBezTo>
                    <a:pt x="12700" y="917046"/>
                    <a:pt x="55033" y="902229"/>
                    <a:pt x="73025" y="885296"/>
                  </a:cubicBezTo>
                  <a:cubicBezTo>
                    <a:pt x="91017" y="868363"/>
                    <a:pt x="99483" y="840846"/>
                    <a:pt x="114300" y="796396"/>
                  </a:cubicBezTo>
                  <a:cubicBezTo>
                    <a:pt x="129117" y="751946"/>
                    <a:pt x="140229" y="665692"/>
                    <a:pt x="161925" y="618596"/>
                  </a:cubicBezTo>
                  <a:cubicBezTo>
                    <a:pt x="183621" y="571500"/>
                    <a:pt x="215371" y="565679"/>
                    <a:pt x="244475" y="513821"/>
                  </a:cubicBezTo>
                  <a:cubicBezTo>
                    <a:pt x="273579" y="461963"/>
                    <a:pt x="315913" y="366712"/>
                    <a:pt x="336550" y="307446"/>
                  </a:cubicBezTo>
                  <a:cubicBezTo>
                    <a:pt x="357187" y="248180"/>
                    <a:pt x="364596" y="203200"/>
                    <a:pt x="368300" y="158221"/>
                  </a:cubicBezTo>
                  <a:cubicBezTo>
                    <a:pt x="372004" y="113242"/>
                    <a:pt x="370946" y="57679"/>
                    <a:pt x="358775" y="37571"/>
                  </a:cubicBezTo>
                  <a:cubicBezTo>
                    <a:pt x="346604" y="17463"/>
                    <a:pt x="315912" y="32809"/>
                    <a:pt x="295275" y="37571"/>
                  </a:cubicBezTo>
                  <a:cubicBezTo>
                    <a:pt x="274638" y="42333"/>
                    <a:pt x="255587" y="64559"/>
                    <a:pt x="234950" y="66146"/>
                  </a:cubicBezTo>
                  <a:cubicBezTo>
                    <a:pt x="214313" y="67733"/>
                    <a:pt x="165629" y="0"/>
                    <a:pt x="146050" y="15346"/>
                  </a:cubicBezTo>
                  <a:close/>
                </a:path>
              </a:pathLst>
            </a:custGeom>
            <a:solidFill>
              <a:srgbClr val="00F400">
                <a:alpha val="30000"/>
              </a:srgb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7597246" y="2002367"/>
              <a:ext cx="209550" cy="1221845"/>
            </a:xfrm>
            <a:custGeom>
              <a:avLst/>
              <a:gdLst>
                <a:gd name="connsiteX0" fmla="*/ 98954 w 209550"/>
                <a:gd name="connsiteY0" fmla="*/ 10583 h 1221845"/>
                <a:gd name="connsiteX1" fmla="*/ 162454 w 209550"/>
                <a:gd name="connsiteY1" fmla="*/ 147108 h 1221845"/>
                <a:gd name="connsiteX2" fmla="*/ 197379 w 209550"/>
                <a:gd name="connsiteY2" fmla="*/ 258233 h 1221845"/>
                <a:gd name="connsiteX3" fmla="*/ 206904 w 209550"/>
                <a:gd name="connsiteY3" fmla="*/ 448733 h 1221845"/>
                <a:gd name="connsiteX4" fmla="*/ 181504 w 209550"/>
                <a:gd name="connsiteY4" fmla="*/ 766233 h 1221845"/>
                <a:gd name="connsiteX5" fmla="*/ 168804 w 209550"/>
                <a:gd name="connsiteY5" fmla="*/ 953558 h 1221845"/>
                <a:gd name="connsiteX6" fmla="*/ 184679 w 209550"/>
                <a:gd name="connsiteY6" fmla="*/ 1115483 h 1221845"/>
                <a:gd name="connsiteX7" fmla="*/ 98954 w 209550"/>
                <a:gd name="connsiteY7" fmla="*/ 1217083 h 1221845"/>
                <a:gd name="connsiteX8" fmla="*/ 57679 w 209550"/>
                <a:gd name="connsiteY8" fmla="*/ 1144058 h 1221845"/>
                <a:gd name="connsiteX9" fmla="*/ 6879 w 209550"/>
                <a:gd name="connsiteY9" fmla="*/ 1064683 h 1221845"/>
                <a:gd name="connsiteX10" fmla="*/ 16404 w 209550"/>
                <a:gd name="connsiteY10" fmla="*/ 890058 h 1221845"/>
                <a:gd name="connsiteX11" fmla="*/ 29104 w 209550"/>
                <a:gd name="connsiteY11" fmla="*/ 680508 h 1221845"/>
                <a:gd name="connsiteX12" fmla="*/ 57679 w 209550"/>
                <a:gd name="connsiteY12" fmla="*/ 499533 h 1221845"/>
                <a:gd name="connsiteX13" fmla="*/ 64029 w 209550"/>
                <a:gd name="connsiteY13" fmla="*/ 286808 h 1221845"/>
                <a:gd name="connsiteX14" fmla="*/ 60854 w 209550"/>
                <a:gd name="connsiteY14" fmla="*/ 185208 h 1221845"/>
                <a:gd name="connsiteX15" fmla="*/ 92604 w 209550"/>
                <a:gd name="connsiteY15" fmla="*/ 162983 h 1221845"/>
                <a:gd name="connsiteX16" fmla="*/ 92604 w 209550"/>
                <a:gd name="connsiteY16" fmla="*/ 83608 h 1221845"/>
                <a:gd name="connsiteX17" fmla="*/ 98954 w 209550"/>
                <a:gd name="connsiteY17" fmla="*/ 10583 h 122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550" h="1221845">
                  <a:moveTo>
                    <a:pt x="98954" y="10583"/>
                  </a:moveTo>
                  <a:cubicBezTo>
                    <a:pt x="110596" y="21166"/>
                    <a:pt x="146050" y="105833"/>
                    <a:pt x="162454" y="147108"/>
                  </a:cubicBezTo>
                  <a:cubicBezTo>
                    <a:pt x="178858" y="188383"/>
                    <a:pt x="189971" y="207962"/>
                    <a:pt x="197379" y="258233"/>
                  </a:cubicBezTo>
                  <a:cubicBezTo>
                    <a:pt x="204787" y="308504"/>
                    <a:pt x="209550" y="364066"/>
                    <a:pt x="206904" y="448733"/>
                  </a:cubicBezTo>
                  <a:cubicBezTo>
                    <a:pt x="204258" y="533400"/>
                    <a:pt x="187854" y="682096"/>
                    <a:pt x="181504" y="766233"/>
                  </a:cubicBezTo>
                  <a:cubicBezTo>
                    <a:pt x="175154" y="850370"/>
                    <a:pt x="168275" y="895350"/>
                    <a:pt x="168804" y="953558"/>
                  </a:cubicBezTo>
                  <a:cubicBezTo>
                    <a:pt x="169333" y="1011766"/>
                    <a:pt x="196321" y="1071562"/>
                    <a:pt x="184679" y="1115483"/>
                  </a:cubicBezTo>
                  <a:cubicBezTo>
                    <a:pt x="173037" y="1159404"/>
                    <a:pt x="120121" y="1212321"/>
                    <a:pt x="98954" y="1217083"/>
                  </a:cubicBezTo>
                  <a:cubicBezTo>
                    <a:pt x="77787" y="1221845"/>
                    <a:pt x="73025" y="1169458"/>
                    <a:pt x="57679" y="1144058"/>
                  </a:cubicBezTo>
                  <a:cubicBezTo>
                    <a:pt x="42333" y="1118658"/>
                    <a:pt x="13758" y="1107016"/>
                    <a:pt x="6879" y="1064683"/>
                  </a:cubicBezTo>
                  <a:cubicBezTo>
                    <a:pt x="0" y="1022350"/>
                    <a:pt x="12700" y="954087"/>
                    <a:pt x="16404" y="890058"/>
                  </a:cubicBezTo>
                  <a:cubicBezTo>
                    <a:pt x="20108" y="826029"/>
                    <a:pt x="22225" y="745595"/>
                    <a:pt x="29104" y="680508"/>
                  </a:cubicBezTo>
                  <a:cubicBezTo>
                    <a:pt x="35983" y="615421"/>
                    <a:pt x="51858" y="565150"/>
                    <a:pt x="57679" y="499533"/>
                  </a:cubicBezTo>
                  <a:cubicBezTo>
                    <a:pt x="63500" y="433916"/>
                    <a:pt x="63500" y="339195"/>
                    <a:pt x="64029" y="286808"/>
                  </a:cubicBezTo>
                  <a:cubicBezTo>
                    <a:pt x="64558" y="234421"/>
                    <a:pt x="56092" y="205845"/>
                    <a:pt x="60854" y="185208"/>
                  </a:cubicBezTo>
                  <a:cubicBezTo>
                    <a:pt x="65616" y="164571"/>
                    <a:pt x="87312" y="179916"/>
                    <a:pt x="92604" y="162983"/>
                  </a:cubicBezTo>
                  <a:cubicBezTo>
                    <a:pt x="97896" y="146050"/>
                    <a:pt x="91546" y="107420"/>
                    <a:pt x="92604" y="83608"/>
                  </a:cubicBezTo>
                  <a:cubicBezTo>
                    <a:pt x="93662" y="59796"/>
                    <a:pt x="87312" y="0"/>
                    <a:pt x="98954" y="10583"/>
                  </a:cubicBezTo>
                  <a:close/>
                </a:path>
              </a:pathLst>
            </a:custGeom>
            <a:solidFill>
              <a:srgbClr val="00F400">
                <a:alpha val="30000"/>
              </a:srgb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7" name="Group 16"/>
          <p:cNvGrpSpPr/>
          <p:nvPr/>
        </p:nvGrpSpPr>
        <p:grpSpPr>
          <a:xfrm>
            <a:off x="7105121" y="2014538"/>
            <a:ext cx="895350" cy="1738841"/>
            <a:chOff x="7105121" y="2014538"/>
            <a:chExt cx="895350" cy="1738841"/>
          </a:xfrm>
        </p:grpSpPr>
        <p:sp>
          <p:nvSpPr>
            <p:cNvPr id="6" name="Freeform 5"/>
            <p:cNvSpPr/>
            <p:nvPr/>
          </p:nvSpPr>
          <p:spPr>
            <a:xfrm>
              <a:off x="7774517" y="2014538"/>
              <a:ext cx="225954" cy="1117599"/>
            </a:xfrm>
            <a:custGeom>
              <a:avLst/>
              <a:gdLst>
                <a:gd name="connsiteX0" fmla="*/ 55033 w 225954"/>
                <a:gd name="connsiteY0" fmla="*/ 20637 h 1117599"/>
                <a:gd name="connsiteX1" fmla="*/ 29633 w 225954"/>
                <a:gd name="connsiteY1" fmla="*/ 160337 h 1117599"/>
                <a:gd name="connsiteX2" fmla="*/ 35983 w 225954"/>
                <a:gd name="connsiteY2" fmla="*/ 350837 h 1117599"/>
                <a:gd name="connsiteX3" fmla="*/ 26458 w 225954"/>
                <a:gd name="connsiteY3" fmla="*/ 512762 h 1117599"/>
                <a:gd name="connsiteX4" fmla="*/ 16933 w 225954"/>
                <a:gd name="connsiteY4" fmla="*/ 700087 h 1117599"/>
                <a:gd name="connsiteX5" fmla="*/ 1058 w 225954"/>
                <a:gd name="connsiteY5" fmla="*/ 868362 h 1117599"/>
                <a:gd name="connsiteX6" fmla="*/ 10583 w 225954"/>
                <a:gd name="connsiteY6" fmla="*/ 1036637 h 1117599"/>
                <a:gd name="connsiteX7" fmla="*/ 20108 w 225954"/>
                <a:gd name="connsiteY7" fmla="*/ 1116012 h 1117599"/>
                <a:gd name="connsiteX8" fmla="*/ 64558 w 225954"/>
                <a:gd name="connsiteY8" fmla="*/ 1027112 h 1117599"/>
                <a:gd name="connsiteX9" fmla="*/ 112183 w 225954"/>
                <a:gd name="connsiteY9" fmla="*/ 1023937 h 1117599"/>
                <a:gd name="connsiteX10" fmla="*/ 182033 w 225954"/>
                <a:gd name="connsiteY10" fmla="*/ 1027112 h 1117599"/>
                <a:gd name="connsiteX11" fmla="*/ 197908 w 225954"/>
                <a:gd name="connsiteY11" fmla="*/ 820737 h 1117599"/>
                <a:gd name="connsiteX12" fmla="*/ 210608 w 225954"/>
                <a:gd name="connsiteY12" fmla="*/ 588962 h 1117599"/>
                <a:gd name="connsiteX13" fmla="*/ 213783 w 225954"/>
                <a:gd name="connsiteY13" fmla="*/ 217487 h 1117599"/>
                <a:gd name="connsiteX14" fmla="*/ 204258 w 225954"/>
                <a:gd name="connsiteY14" fmla="*/ 36512 h 1117599"/>
                <a:gd name="connsiteX15" fmla="*/ 55033 w 225954"/>
                <a:gd name="connsiteY15" fmla="*/ 20637 h 111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5954" h="1117599">
                  <a:moveTo>
                    <a:pt x="55033" y="20637"/>
                  </a:moveTo>
                  <a:cubicBezTo>
                    <a:pt x="25929" y="41275"/>
                    <a:pt x="32808" y="105304"/>
                    <a:pt x="29633" y="160337"/>
                  </a:cubicBezTo>
                  <a:cubicBezTo>
                    <a:pt x="26458" y="215370"/>
                    <a:pt x="36512" y="292100"/>
                    <a:pt x="35983" y="350837"/>
                  </a:cubicBezTo>
                  <a:cubicBezTo>
                    <a:pt x="35454" y="409574"/>
                    <a:pt x="29633" y="454554"/>
                    <a:pt x="26458" y="512762"/>
                  </a:cubicBezTo>
                  <a:cubicBezTo>
                    <a:pt x="23283" y="570970"/>
                    <a:pt x="21166" y="640820"/>
                    <a:pt x="16933" y="700087"/>
                  </a:cubicBezTo>
                  <a:cubicBezTo>
                    <a:pt x="12700" y="759354"/>
                    <a:pt x="2116" y="812270"/>
                    <a:pt x="1058" y="868362"/>
                  </a:cubicBezTo>
                  <a:cubicBezTo>
                    <a:pt x="0" y="924454"/>
                    <a:pt x="7408" y="995362"/>
                    <a:pt x="10583" y="1036637"/>
                  </a:cubicBezTo>
                  <a:cubicBezTo>
                    <a:pt x="13758" y="1077912"/>
                    <a:pt x="11112" y="1117599"/>
                    <a:pt x="20108" y="1116012"/>
                  </a:cubicBezTo>
                  <a:cubicBezTo>
                    <a:pt x="29104" y="1114425"/>
                    <a:pt x="49212" y="1042458"/>
                    <a:pt x="64558" y="1027112"/>
                  </a:cubicBezTo>
                  <a:cubicBezTo>
                    <a:pt x="79904" y="1011766"/>
                    <a:pt x="92604" y="1023937"/>
                    <a:pt x="112183" y="1023937"/>
                  </a:cubicBezTo>
                  <a:cubicBezTo>
                    <a:pt x="131762" y="1023937"/>
                    <a:pt x="167745" y="1060979"/>
                    <a:pt x="182033" y="1027112"/>
                  </a:cubicBezTo>
                  <a:cubicBezTo>
                    <a:pt x="196321" y="993245"/>
                    <a:pt x="193145" y="893762"/>
                    <a:pt x="197908" y="820737"/>
                  </a:cubicBezTo>
                  <a:cubicBezTo>
                    <a:pt x="202671" y="747712"/>
                    <a:pt x="207962" y="689504"/>
                    <a:pt x="210608" y="588962"/>
                  </a:cubicBezTo>
                  <a:cubicBezTo>
                    <a:pt x="213254" y="488420"/>
                    <a:pt x="214841" y="309562"/>
                    <a:pt x="213783" y="217487"/>
                  </a:cubicBezTo>
                  <a:cubicBezTo>
                    <a:pt x="212725" y="125412"/>
                    <a:pt x="225954" y="69320"/>
                    <a:pt x="204258" y="36512"/>
                  </a:cubicBezTo>
                  <a:cubicBezTo>
                    <a:pt x="182562" y="3704"/>
                    <a:pt x="84137" y="0"/>
                    <a:pt x="55033" y="20637"/>
                  </a:cubicBezTo>
                  <a:close/>
                </a:path>
              </a:pathLst>
            </a:custGeom>
            <a:solidFill>
              <a:schemeClr val="accent6">
                <a:lumMod val="75000"/>
                <a:alpha val="30000"/>
              </a:scheme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7105121" y="2357967"/>
              <a:ext cx="288396" cy="1395412"/>
            </a:xfrm>
            <a:custGeom>
              <a:avLst/>
              <a:gdLst>
                <a:gd name="connsiteX0" fmla="*/ 73554 w 288396"/>
                <a:gd name="connsiteY0" fmla="*/ 48683 h 1395412"/>
                <a:gd name="connsiteX1" fmla="*/ 44979 w 288396"/>
                <a:gd name="connsiteY1" fmla="*/ 315383 h 1395412"/>
                <a:gd name="connsiteX2" fmla="*/ 16404 w 288396"/>
                <a:gd name="connsiteY2" fmla="*/ 582083 h 1395412"/>
                <a:gd name="connsiteX3" fmla="*/ 529 w 288396"/>
                <a:gd name="connsiteY3" fmla="*/ 855133 h 1395412"/>
                <a:gd name="connsiteX4" fmla="*/ 13229 w 288396"/>
                <a:gd name="connsiteY4" fmla="*/ 1004358 h 1395412"/>
                <a:gd name="connsiteX5" fmla="*/ 67204 w 288396"/>
                <a:gd name="connsiteY5" fmla="*/ 1001183 h 1395412"/>
                <a:gd name="connsiteX6" fmla="*/ 130704 w 288396"/>
                <a:gd name="connsiteY6" fmla="*/ 994833 h 1395412"/>
                <a:gd name="connsiteX7" fmla="*/ 130704 w 288396"/>
                <a:gd name="connsiteY7" fmla="*/ 1093258 h 1395412"/>
                <a:gd name="connsiteX8" fmla="*/ 159279 w 288396"/>
                <a:gd name="connsiteY8" fmla="*/ 1242483 h 1395412"/>
                <a:gd name="connsiteX9" fmla="*/ 194204 w 288396"/>
                <a:gd name="connsiteY9" fmla="*/ 1337733 h 1395412"/>
                <a:gd name="connsiteX10" fmla="*/ 273579 w 288396"/>
                <a:gd name="connsiteY10" fmla="*/ 1379008 h 1395412"/>
                <a:gd name="connsiteX11" fmla="*/ 283104 w 288396"/>
                <a:gd name="connsiteY11" fmla="*/ 1239308 h 1395412"/>
                <a:gd name="connsiteX12" fmla="*/ 264054 w 288396"/>
                <a:gd name="connsiteY12" fmla="*/ 1017058 h 1395412"/>
                <a:gd name="connsiteX13" fmla="*/ 229129 w 288396"/>
                <a:gd name="connsiteY13" fmla="*/ 753533 h 1395412"/>
                <a:gd name="connsiteX14" fmla="*/ 187854 w 288396"/>
                <a:gd name="connsiteY14" fmla="*/ 537633 h 1395412"/>
                <a:gd name="connsiteX15" fmla="*/ 181504 w 288396"/>
                <a:gd name="connsiteY15" fmla="*/ 385233 h 1395412"/>
                <a:gd name="connsiteX16" fmla="*/ 197379 w 288396"/>
                <a:gd name="connsiteY16" fmla="*/ 207433 h 1395412"/>
                <a:gd name="connsiteX17" fmla="*/ 194204 w 288396"/>
                <a:gd name="connsiteY17" fmla="*/ 32808 h 1395412"/>
                <a:gd name="connsiteX18" fmla="*/ 140229 w 288396"/>
                <a:gd name="connsiteY18" fmla="*/ 23283 h 1395412"/>
                <a:gd name="connsiteX19" fmla="*/ 73554 w 288396"/>
                <a:gd name="connsiteY19" fmla="*/ 48683 h 1395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8396" h="1395412">
                  <a:moveTo>
                    <a:pt x="73554" y="48683"/>
                  </a:moveTo>
                  <a:cubicBezTo>
                    <a:pt x="57679" y="97366"/>
                    <a:pt x="44979" y="315383"/>
                    <a:pt x="44979" y="315383"/>
                  </a:cubicBezTo>
                  <a:cubicBezTo>
                    <a:pt x="35454" y="404283"/>
                    <a:pt x="23812" y="492125"/>
                    <a:pt x="16404" y="582083"/>
                  </a:cubicBezTo>
                  <a:cubicBezTo>
                    <a:pt x="8996" y="672041"/>
                    <a:pt x="1058" y="784754"/>
                    <a:pt x="529" y="855133"/>
                  </a:cubicBezTo>
                  <a:cubicBezTo>
                    <a:pt x="0" y="925512"/>
                    <a:pt x="2117" y="980016"/>
                    <a:pt x="13229" y="1004358"/>
                  </a:cubicBezTo>
                  <a:cubicBezTo>
                    <a:pt x="24341" y="1028700"/>
                    <a:pt x="47625" y="1002770"/>
                    <a:pt x="67204" y="1001183"/>
                  </a:cubicBezTo>
                  <a:cubicBezTo>
                    <a:pt x="86783" y="999596"/>
                    <a:pt x="120121" y="979487"/>
                    <a:pt x="130704" y="994833"/>
                  </a:cubicBezTo>
                  <a:cubicBezTo>
                    <a:pt x="141287" y="1010179"/>
                    <a:pt x="125942" y="1051983"/>
                    <a:pt x="130704" y="1093258"/>
                  </a:cubicBezTo>
                  <a:cubicBezTo>
                    <a:pt x="135466" y="1134533"/>
                    <a:pt x="148696" y="1201737"/>
                    <a:pt x="159279" y="1242483"/>
                  </a:cubicBezTo>
                  <a:cubicBezTo>
                    <a:pt x="169862" y="1283229"/>
                    <a:pt x="175154" y="1314979"/>
                    <a:pt x="194204" y="1337733"/>
                  </a:cubicBezTo>
                  <a:cubicBezTo>
                    <a:pt x="213254" y="1360487"/>
                    <a:pt x="258762" y="1395412"/>
                    <a:pt x="273579" y="1379008"/>
                  </a:cubicBezTo>
                  <a:cubicBezTo>
                    <a:pt x="288396" y="1362604"/>
                    <a:pt x="284691" y="1299633"/>
                    <a:pt x="283104" y="1239308"/>
                  </a:cubicBezTo>
                  <a:cubicBezTo>
                    <a:pt x="281517" y="1178983"/>
                    <a:pt x="273050" y="1098021"/>
                    <a:pt x="264054" y="1017058"/>
                  </a:cubicBezTo>
                  <a:cubicBezTo>
                    <a:pt x="255058" y="936096"/>
                    <a:pt x="241829" y="833437"/>
                    <a:pt x="229129" y="753533"/>
                  </a:cubicBezTo>
                  <a:cubicBezTo>
                    <a:pt x="216429" y="673629"/>
                    <a:pt x="195791" y="599016"/>
                    <a:pt x="187854" y="537633"/>
                  </a:cubicBezTo>
                  <a:cubicBezTo>
                    <a:pt x="179917" y="476250"/>
                    <a:pt x="179917" y="440266"/>
                    <a:pt x="181504" y="385233"/>
                  </a:cubicBezTo>
                  <a:cubicBezTo>
                    <a:pt x="183091" y="330200"/>
                    <a:pt x="195262" y="266170"/>
                    <a:pt x="197379" y="207433"/>
                  </a:cubicBezTo>
                  <a:cubicBezTo>
                    <a:pt x="199496" y="148696"/>
                    <a:pt x="203729" y="63500"/>
                    <a:pt x="194204" y="32808"/>
                  </a:cubicBezTo>
                  <a:cubicBezTo>
                    <a:pt x="184679" y="2116"/>
                    <a:pt x="160866" y="22225"/>
                    <a:pt x="140229" y="23283"/>
                  </a:cubicBezTo>
                  <a:cubicBezTo>
                    <a:pt x="119592" y="24341"/>
                    <a:pt x="89429" y="0"/>
                    <a:pt x="73554" y="48683"/>
                  </a:cubicBezTo>
                  <a:close/>
                </a:path>
              </a:pathLst>
            </a:custGeom>
            <a:solidFill>
              <a:schemeClr val="accent6">
                <a:lumMod val="75000"/>
                <a:alpha val="30000"/>
              </a:scheme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7462838" y="2171700"/>
              <a:ext cx="205316" cy="1322917"/>
            </a:xfrm>
            <a:custGeom>
              <a:avLst/>
              <a:gdLst>
                <a:gd name="connsiteX0" fmla="*/ 201612 w 205316"/>
                <a:gd name="connsiteY0" fmla="*/ 1206500 h 1322917"/>
                <a:gd name="connsiteX1" fmla="*/ 169862 w 205316"/>
                <a:gd name="connsiteY1" fmla="*/ 1060450 h 1322917"/>
                <a:gd name="connsiteX2" fmla="*/ 144462 w 205316"/>
                <a:gd name="connsiteY2" fmla="*/ 946150 h 1322917"/>
                <a:gd name="connsiteX3" fmla="*/ 141287 w 205316"/>
                <a:gd name="connsiteY3" fmla="*/ 831850 h 1322917"/>
                <a:gd name="connsiteX4" fmla="*/ 147637 w 205316"/>
                <a:gd name="connsiteY4" fmla="*/ 688975 h 1322917"/>
                <a:gd name="connsiteX5" fmla="*/ 150812 w 205316"/>
                <a:gd name="connsiteY5" fmla="*/ 596900 h 1322917"/>
                <a:gd name="connsiteX6" fmla="*/ 182562 w 205316"/>
                <a:gd name="connsiteY6" fmla="*/ 403225 h 1322917"/>
                <a:gd name="connsiteX7" fmla="*/ 188912 w 205316"/>
                <a:gd name="connsiteY7" fmla="*/ 257175 h 1322917"/>
                <a:gd name="connsiteX8" fmla="*/ 192087 w 205316"/>
                <a:gd name="connsiteY8" fmla="*/ 98425 h 1322917"/>
                <a:gd name="connsiteX9" fmla="*/ 179387 w 205316"/>
                <a:gd name="connsiteY9" fmla="*/ 15875 h 1322917"/>
                <a:gd name="connsiteX10" fmla="*/ 80962 w 205316"/>
                <a:gd name="connsiteY10" fmla="*/ 12700 h 1322917"/>
                <a:gd name="connsiteX11" fmla="*/ 49212 w 205316"/>
                <a:gd name="connsiteY11" fmla="*/ 22225 h 1322917"/>
                <a:gd name="connsiteX12" fmla="*/ 26987 w 205316"/>
                <a:gd name="connsiteY12" fmla="*/ 146050 h 1322917"/>
                <a:gd name="connsiteX13" fmla="*/ 14287 w 205316"/>
                <a:gd name="connsiteY13" fmla="*/ 352425 h 1322917"/>
                <a:gd name="connsiteX14" fmla="*/ 1587 w 205316"/>
                <a:gd name="connsiteY14" fmla="*/ 511175 h 1322917"/>
                <a:gd name="connsiteX15" fmla="*/ 4762 w 205316"/>
                <a:gd name="connsiteY15" fmla="*/ 708025 h 1322917"/>
                <a:gd name="connsiteX16" fmla="*/ 30162 w 205316"/>
                <a:gd name="connsiteY16" fmla="*/ 882650 h 1322917"/>
                <a:gd name="connsiteX17" fmla="*/ 80962 w 205316"/>
                <a:gd name="connsiteY17" fmla="*/ 1254125 h 1322917"/>
                <a:gd name="connsiteX18" fmla="*/ 96837 w 205316"/>
                <a:gd name="connsiteY18" fmla="*/ 1295400 h 1322917"/>
                <a:gd name="connsiteX19" fmla="*/ 147637 w 205316"/>
                <a:gd name="connsiteY19" fmla="*/ 1276350 h 1322917"/>
                <a:gd name="connsiteX20" fmla="*/ 201612 w 205316"/>
                <a:gd name="connsiteY20" fmla="*/ 1206500 h 132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316" h="1322917">
                  <a:moveTo>
                    <a:pt x="201612" y="1206500"/>
                  </a:moveTo>
                  <a:cubicBezTo>
                    <a:pt x="205316" y="1170517"/>
                    <a:pt x="179387" y="1103842"/>
                    <a:pt x="169862" y="1060450"/>
                  </a:cubicBezTo>
                  <a:cubicBezTo>
                    <a:pt x="160337" y="1017058"/>
                    <a:pt x="149225" y="984250"/>
                    <a:pt x="144462" y="946150"/>
                  </a:cubicBezTo>
                  <a:cubicBezTo>
                    <a:pt x="139700" y="908050"/>
                    <a:pt x="140758" y="874712"/>
                    <a:pt x="141287" y="831850"/>
                  </a:cubicBezTo>
                  <a:cubicBezTo>
                    <a:pt x="141816" y="788988"/>
                    <a:pt x="146050" y="728133"/>
                    <a:pt x="147637" y="688975"/>
                  </a:cubicBezTo>
                  <a:cubicBezTo>
                    <a:pt x="149224" y="649817"/>
                    <a:pt x="144991" y="644525"/>
                    <a:pt x="150812" y="596900"/>
                  </a:cubicBezTo>
                  <a:cubicBezTo>
                    <a:pt x="156633" y="549275"/>
                    <a:pt x="176212" y="459846"/>
                    <a:pt x="182562" y="403225"/>
                  </a:cubicBezTo>
                  <a:cubicBezTo>
                    <a:pt x="188912" y="346604"/>
                    <a:pt x="187325" y="307975"/>
                    <a:pt x="188912" y="257175"/>
                  </a:cubicBezTo>
                  <a:cubicBezTo>
                    <a:pt x="190500" y="206375"/>
                    <a:pt x="193675" y="138642"/>
                    <a:pt x="192087" y="98425"/>
                  </a:cubicBezTo>
                  <a:cubicBezTo>
                    <a:pt x="190499" y="58208"/>
                    <a:pt x="197908" y="30162"/>
                    <a:pt x="179387" y="15875"/>
                  </a:cubicBezTo>
                  <a:cubicBezTo>
                    <a:pt x="160866" y="1588"/>
                    <a:pt x="102658" y="11642"/>
                    <a:pt x="80962" y="12700"/>
                  </a:cubicBezTo>
                  <a:cubicBezTo>
                    <a:pt x="59266" y="13758"/>
                    <a:pt x="58208" y="0"/>
                    <a:pt x="49212" y="22225"/>
                  </a:cubicBezTo>
                  <a:cubicBezTo>
                    <a:pt x="40216" y="44450"/>
                    <a:pt x="32808" y="91017"/>
                    <a:pt x="26987" y="146050"/>
                  </a:cubicBezTo>
                  <a:cubicBezTo>
                    <a:pt x="21166" y="201083"/>
                    <a:pt x="18520" y="291571"/>
                    <a:pt x="14287" y="352425"/>
                  </a:cubicBezTo>
                  <a:cubicBezTo>
                    <a:pt x="10054" y="413279"/>
                    <a:pt x="3174" y="451908"/>
                    <a:pt x="1587" y="511175"/>
                  </a:cubicBezTo>
                  <a:cubicBezTo>
                    <a:pt x="0" y="570442"/>
                    <a:pt x="0" y="646113"/>
                    <a:pt x="4762" y="708025"/>
                  </a:cubicBezTo>
                  <a:cubicBezTo>
                    <a:pt x="9525" y="769938"/>
                    <a:pt x="17462" y="791633"/>
                    <a:pt x="30162" y="882650"/>
                  </a:cubicBezTo>
                  <a:cubicBezTo>
                    <a:pt x="42862" y="973667"/>
                    <a:pt x="69850" y="1185333"/>
                    <a:pt x="80962" y="1254125"/>
                  </a:cubicBezTo>
                  <a:cubicBezTo>
                    <a:pt x="92074" y="1322917"/>
                    <a:pt x="85725" y="1291696"/>
                    <a:pt x="96837" y="1295400"/>
                  </a:cubicBezTo>
                  <a:cubicBezTo>
                    <a:pt x="107949" y="1299104"/>
                    <a:pt x="129116" y="1290637"/>
                    <a:pt x="147637" y="1276350"/>
                  </a:cubicBezTo>
                  <a:cubicBezTo>
                    <a:pt x="166158" y="1262063"/>
                    <a:pt x="197908" y="1242483"/>
                    <a:pt x="201612" y="1206500"/>
                  </a:cubicBezTo>
                  <a:close/>
                </a:path>
              </a:pathLst>
            </a:custGeom>
            <a:solidFill>
              <a:srgbClr val="FF6600">
                <a:alpha val="30000"/>
              </a:srgbClr>
            </a:solid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4" name="Rectangle 13"/>
          <p:cNvSpPr/>
          <p:nvPr/>
        </p:nvSpPr>
        <p:spPr>
          <a:xfrm>
            <a:off x="304800" y="1295400"/>
            <a:ext cx="4648200" cy="4708981"/>
          </a:xfrm>
          <a:prstGeom prst="rect">
            <a:avLst/>
          </a:prstGeom>
        </p:spPr>
        <p:txBody>
          <a:bodyPr wrap="square">
            <a:spAutoFit/>
          </a:bodyPr>
          <a:lstStyle/>
          <a:p>
            <a:r>
              <a:rPr lang="en-US" sz="2000" dirty="0" smtClean="0"/>
              <a:t>The fourth layer of the sole includes the seven </a:t>
            </a:r>
            <a:r>
              <a:rPr lang="en-US" sz="2000" b="1" dirty="0" smtClean="0">
                <a:solidFill>
                  <a:srgbClr val="E46C0A"/>
                </a:solidFill>
              </a:rPr>
              <a:t>plantar</a:t>
            </a:r>
            <a:r>
              <a:rPr lang="en-US" sz="2000" b="1" dirty="0" smtClean="0"/>
              <a:t> </a:t>
            </a:r>
            <a:r>
              <a:rPr lang="en-US" sz="2000" dirty="0" smtClean="0"/>
              <a:t>and </a:t>
            </a:r>
            <a:r>
              <a:rPr lang="en-US" sz="2000" b="1" dirty="0" smtClean="0">
                <a:solidFill>
                  <a:srgbClr val="008000"/>
                </a:solidFill>
              </a:rPr>
              <a:t>dorsal </a:t>
            </a:r>
            <a:r>
              <a:rPr lang="en-US" sz="2000" b="1" dirty="0" err="1" smtClean="0">
                <a:solidFill>
                  <a:srgbClr val="008000"/>
                </a:solidFill>
              </a:rPr>
              <a:t>interossei</a:t>
            </a:r>
            <a:r>
              <a:rPr lang="en-US" sz="2000" dirty="0" smtClean="0"/>
              <a:t>.  </a:t>
            </a:r>
          </a:p>
          <a:p>
            <a:endParaRPr lang="en-US" sz="2000" dirty="0" smtClean="0"/>
          </a:p>
          <a:p>
            <a:r>
              <a:rPr lang="en-US" sz="2000" dirty="0" smtClean="0"/>
              <a:t>There are three </a:t>
            </a:r>
            <a:r>
              <a:rPr lang="en-US" sz="2000" b="1" dirty="0" smtClean="0">
                <a:solidFill>
                  <a:schemeClr val="accent6">
                    <a:lumMod val="75000"/>
                  </a:schemeClr>
                </a:solidFill>
              </a:rPr>
              <a:t>plantar </a:t>
            </a:r>
            <a:r>
              <a:rPr lang="en-US" sz="2000" b="1" dirty="0" err="1" smtClean="0">
                <a:solidFill>
                  <a:schemeClr val="accent6">
                    <a:lumMod val="75000"/>
                  </a:schemeClr>
                </a:solidFill>
              </a:rPr>
              <a:t>interossei</a:t>
            </a:r>
            <a:r>
              <a:rPr lang="en-US" sz="2000" b="1" dirty="0" smtClean="0">
                <a:solidFill>
                  <a:schemeClr val="accent6">
                    <a:lumMod val="75000"/>
                  </a:schemeClr>
                </a:solidFill>
              </a:rPr>
              <a:t> </a:t>
            </a:r>
            <a:r>
              <a:rPr lang="en-US" sz="2000" dirty="0" smtClean="0"/>
              <a:t>muscles located on toes 3, 4 and 5, laterally to the respective dorsal </a:t>
            </a:r>
            <a:r>
              <a:rPr lang="en-US" sz="2000" dirty="0" err="1" smtClean="0"/>
              <a:t>interossei</a:t>
            </a:r>
            <a:r>
              <a:rPr lang="en-US" sz="2000" dirty="0" smtClean="0"/>
              <a:t>.  These three muscles </a:t>
            </a:r>
            <a:r>
              <a:rPr lang="en-US" sz="2000" i="1" dirty="0" smtClean="0"/>
              <a:t>flex</a:t>
            </a:r>
            <a:r>
              <a:rPr lang="en-US" sz="2000" dirty="0" smtClean="0"/>
              <a:t>, </a:t>
            </a:r>
            <a:r>
              <a:rPr lang="en-US" sz="2000" i="1" dirty="0" smtClean="0"/>
              <a:t>extend</a:t>
            </a:r>
            <a:r>
              <a:rPr lang="en-US" sz="2000" dirty="0" smtClean="0"/>
              <a:t> and </a:t>
            </a:r>
            <a:r>
              <a:rPr lang="en-US" sz="2000" i="1" dirty="0" smtClean="0"/>
              <a:t>adduct</a:t>
            </a:r>
            <a:r>
              <a:rPr lang="en-US" sz="2000" dirty="0" smtClean="0"/>
              <a:t> the 3</a:t>
            </a:r>
            <a:r>
              <a:rPr lang="en-US" sz="2000" baseline="30000" dirty="0" smtClean="0"/>
              <a:t>rd</a:t>
            </a:r>
            <a:r>
              <a:rPr lang="en-US" sz="2000" dirty="0" smtClean="0"/>
              <a:t> to 5</a:t>
            </a:r>
            <a:r>
              <a:rPr lang="en-US" sz="2000" baseline="30000" dirty="0" smtClean="0"/>
              <a:t>th</a:t>
            </a:r>
            <a:r>
              <a:rPr lang="en-US" sz="2000" dirty="0" smtClean="0"/>
              <a:t> toes. </a:t>
            </a:r>
          </a:p>
          <a:p>
            <a:endParaRPr lang="en-US" sz="2000" dirty="0" smtClean="0"/>
          </a:p>
          <a:p>
            <a:r>
              <a:rPr lang="en-US" sz="2000" dirty="0" smtClean="0"/>
              <a:t>There are four </a:t>
            </a:r>
            <a:r>
              <a:rPr lang="en-US" sz="2000" b="1" dirty="0" smtClean="0">
                <a:solidFill>
                  <a:srgbClr val="008000"/>
                </a:solidFill>
              </a:rPr>
              <a:t>dorsal </a:t>
            </a:r>
            <a:r>
              <a:rPr lang="en-US" sz="2000" b="1" dirty="0" err="1" smtClean="0">
                <a:solidFill>
                  <a:srgbClr val="008000"/>
                </a:solidFill>
              </a:rPr>
              <a:t>interossei</a:t>
            </a:r>
            <a:r>
              <a:rPr lang="en-US" sz="2000" b="1" dirty="0" smtClean="0">
                <a:solidFill>
                  <a:srgbClr val="008000"/>
                </a:solidFill>
              </a:rPr>
              <a:t> </a:t>
            </a:r>
            <a:r>
              <a:rPr lang="en-US" sz="2000" dirty="0" smtClean="0"/>
              <a:t>muscles originating on all 5 metatarsals and effecting phalanges 2 through 4. These four muscles are capable of </a:t>
            </a:r>
            <a:r>
              <a:rPr lang="en-US" sz="2000" i="1" dirty="0" smtClean="0"/>
              <a:t>flexing</a:t>
            </a:r>
            <a:r>
              <a:rPr lang="en-US" sz="2000" dirty="0" smtClean="0"/>
              <a:t>, </a:t>
            </a:r>
            <a:r>
              <a:rPr lang="en-US" sz="2000" i="1" dirty="0" smtClean="0"/>
              <a:t>extending </a:t>
            </a:r>
            <a:r>
              <a:rPr lang="en-US" sz="2000" dirty="0" smtClean="0"/>
              <a:t>toes 2 through 4, and </a:t>
            </a:r>
            <a:r>
              <a:rPr lang="en-US" sz="2000" i="1" dirty="0" smtClean="0"/>
              <a:t>abducting </a:t>
            </a:r>
            <a:r>
              <a:rPr lang="en-US" sz="2000" dirty="0" smtClean="0"/>
              <a:t>only the 3</a:t>
            </a:r>
            <a:r>
              <a:rPr lang="en-US" sz="2000" baseline="30000" dirty="0" smtClean="0"/>
              <a:t>rd</a:t>
            </a:r>
            <a:r>
              <a:rPr lang="en-US" sz="2000" dirty="0" smtClean="0"/>
              <a:t> and 4</a:t>
            </a:r>
            <a:r>
              <a:rPr lang="en-US" sz="2000" baseline="30000" dirty="0" smtClean="0"/>
              <a:t>th</a:t>
            </a:r>
            <a:r>
              <a:rPr lang="en-US" sz="2000" dirty="0" smtClean="0"/>
              <a:t> toes.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2286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Hip Joint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Fig._24.7_C.jpg"/>
          <p:cNvPicPr>
            <a:picLocks noChangeAspect="1"/>
          </p:cNvPicPr>
          <p:nvPr/>
        </p:nvPicPr>
        <p:blipFill>
          <a:blip r:embed="rId2"/>
          <a:srcRect l="5556" r="4444" b="41111"/>
          <a:stretch>
            <a:fillRect/>
          </a:stretch>
        </p:blipFill>
        <p:spPr>
          <a:xfrm>
            <a:off x="2057400" y="1524000"/>
            <a:ext cx="5240547" cy="3429000"/>
          </a:xfrm>
          <a:prstGeom prst="rect">
            <a:avLst/>
          </a:prstGeom>
        </p:spPr>
      </p:pic>
      <p:sp>
        <p:nvSpPr>
          <p:cNvPr id="4" name="Rectangle 3"/>
          <p:cNvSpPr/>
          <p:nvPr/>
        </p:nvSpPr>
        <p:spPr>
          <a:xfrm>
            <a:off x="685800" y="5543490"/>
            <a:ext cx="8001000" cy="400110"/>
          </a:xfrm>
          <a:prstGeom prst="rect">
            <a:avLst/>
          </a:prstGeom>
        </p:spPr>
        <p:txBody>
          <a:bodyPr wrap="square">
            <a:spAutoFit/>
          </a:bodyPr>
          <a:lstStyle/>
          <a:p>
            <a:r>
              <a:rPr lang="en-US" sz="2000" dirty="0" smtClean="0"/>
              <a:t>The head of the Femur articulates at the </a:t>
            </a:r>
            <a:r>
              <a:rPr lang="en-US" sz="2000" dirty="0" err="1" smtClean="0"/>
              <a:t>acetabulum</a:t>
            </a:r>
            <a:r>
              <a:rPr lang="en-US" sz="2000" dirty="0" smtClean="0"/>
              <a:t> of the hip bone.  </a:t>
            </a:r>
            <a:endParaRPr lang="en-US" sz="20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Fig._27.41_B.jpg"/>
          <p:cNvPicPr>
            <a:picLocks noChangeAspect="1"/>
          </p:cNvPicPr>
          <p:nvPr/>
        </p:nvPicPr>
        <p:blipFill>
          <a:blip r:embed="rId2"/>
          <a:srcRect l="29758" r="32315" b="4444"/>
          <a:stretch>
            <a:fillRect/>
          </a:stretch>
        </p:blipFill>
        <p:spPr>
          <a:xfrm>
            <a:off x="0" y="1752600"/>
            <a:ext cx="2026412" cy="5105400"/>
          </a:xfrm>
          <a:prstGeom prst="rect">
            <a:avLst/>
          </a:prstGeom>
        </p:spPr>
      </p:pic>
      <p:sp>
        <p:nvSpPr>
          <p:cNvPr id="10" name="Title 4"/>
          <p:cNvSpPr txBox="1">
            <a:spLocks/>
          </p:cNvSpPr>
          <p:nvPr/>
        </p:nvSpPr>
        <p:spPr>
          <a:xfrm>
            <a:off x="1143000" y="0"/>
            <a:ext cx="69342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Innervation of the Foot: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Lateral and Medial Plantar Nerve</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18" name="Group 17"/>
          <p:cNvGrpSpPr/>
          <p:nvPr/>
        </p:nvGrpSpPr>
        <p:grpSpPr>
          <a:xfrm>
            <a:off x="433917" y="3543300"/>
            <a:ext cx="740833" cy="2228850"/>
            <a:chOff x="433917" y="3543300"/>
            <a:chExt cx="740833" cy="2228850"/>
          </a:xfrm>
        </p:grpSpPr>
        <p:sp>
          <p:nvSpPr>
            <p:cNvPr id="11" name="Freeform 10"/>
            <p:cNvSpPr/>
            <p:nvPr/>
          </p:nvSpPr>
          <p:spPr>
            <a:xfrm>
              <a:off x="628650" y="3543300"/>
              <a:ext cx="546100" cy="2228850"/>
            </a:xfrm>
            <a:custGeom>
              <a:avLst/>
              <a:gdLst>
                <a:gd name="connsiteX0" fmla="*/ 546100 w 546100"/>
                <a:gd name="connsiteY0" fmla="*/ 2228850 h 2228850"/>
                <a:gd name="connsiteX1" fmla="*/ 450850 w 546100"/>
                <a:gd name="connsiteY1" fmla="*/ 2108200 h 2228850"/>
                <a:gd name="connsiteX2" fmla="*/ 381000 w 546100"/>
                <a:gd name="connsiteY2" fmla="*/ 1905000 h 2228850"/>
                <a:gd name="connsiteX3" fmla="*/ 311150 w 546100"/>
                <a:gd name="connsiteY3" fmla="*/ 1701800 h 2228850"/>
                <a:gd name="connsiteX4" fmla="*/ 266700 w 546100"/>
                <a:gd name="connsiteY4" fmla="*/ 1524000 h 2228850"/>
                <a:gd name="connsiteX5" fmla="*/ 146050 w 546100"/>
                <a:gd name="connsiteY5" fmla="*/ 1314450 h 2228850"/>
                <a:gd name="connsiteX6" fmla="*/ 82550 w 546100"/>
                <a:gd name="connsiteY6" fmla="*/ 1104900 h 2228850"/>
                <a:gd name="connsiteX7" fmla="*/ 69850 w 546100"/>
                <a:gd name="connsiteY7" fmla="*/ 825500 h 2228850"/>
                <a:gd name="connsiteX8" fmla="*/ 95250 w 546100"/>
                <a:gd name="connsiteY8" fmla="*/ 660400 h 2228850"/>
                <a:gd name="connsiteX9" fmla="*/ 114300 w 546100"/>
                <a:gd name="connsiteY9" fmla="*/ 469900 h 2228850"/>
                <a:gd name="connsiteX10" fmla="*/ 63500 w 546100"/>
                <a:gd name="connsiteY10" fmla="*/ 215900 h 2228850"/>
                <a:gd name="connsiteX11" fmla="*/ 0 w 546100"/>
                <a:gd name="connsiteY11" fmla="*/ 0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100" h="2228850">
                  <a:moveTo>
                    <a:pt x="546100" y="2228850"/>
                  </a:moveTo>
                  <a:cubicBezTo>
                    <a:pt x="512233" y="2195512"/>
                    <a:pt x="478367" y="2162175"/>
                    <a:pt x="450850" y="2108200"/>
                  </a:cubicBezTo>
                  <a:cubicBezTo>
                    <a:pt x="423333" y="2054225"/>
                    <a:pt x="381000" y="1905000"/>
                    <a:pt x="381000" y="1905000"/>
                  </a:cubicBezTo>
                  <a:cubicBezTo>
                    <a:pt x="357717" y="1837267"/>
                    <a:pt x="330200" y="1765300"/>
                    <a:pt x="311150" y="1701800"/>
                  </a:cubicBezTo>
                  <a:cubicBezTo>
                    <a:pt x="292100" y="1638300"/>
                    <a:pt x="294217" y="1588558"/>
                    <a:pt x="266700" y="1524000"/>
                  </a:cubicBezTo>
                  <a:cubicBezTo>
                    <a:pt x="239183" y="1459442"/>
                    <a:pt x="176742" y="1384300"/>
                    <a:pt x="146050" y="1314450"/>
                  </a:cubicBezTo>
                  <a:cubicBezTo>
                    <a:pt x="115358" y="1244600"/>
                    <a:pt x="95250" y="1186392"/>
                    <a:pt x="82550" y="1104900"/>
                  </a:cubicBezTo>
                  <a:cubicBezTo>
                    <a:pt x="69850" y="1023408"/>
                    <a:pt x="67733" y="899583"/>
                    <a:pt x="69850" y="825500"/>
                  </a:cubicBezTo>
                  <a:cubicBezTo>
                    <a:pt x="71967" y="751417"/>
                    <a:pt x="87842" y="719667"/>
                    <a:pt x="95250" y="660400"/>
                  </a:cubicBezTo>
                  <a:cubicBezTo>
                    <a:pt x="102658" y="601133"/>
                    <a:pt x="119592" y="543983"/>
                    <a:pt x="114300" y="469900"/>
                  </a:cubicBezTo>
                  <a:cubicBezTo>
                    <a:pt x="109008" y="395817"/>
                    <a:pt x="82550" y="294217"/>
                    <a:pt x="63500" y="215900"/>
                  </a:cubicBezTo>
                  <a:cubicBezTo>
                    <a:pt x="44450" y="137583"/>
                    <a:pt x="0" y="0"/>
                    <a:pt x="0" y="0"/>
                  </a:cubicBezTo>
                </a:path>
              </a:pathLst>
            </a:custGeom>
            <a:ln w="381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433917" y="3746500"/>
              <a:ext cx="270933" cy="990600"/>
            </a:xfrm>
            <a:custGeom>
              <a:avLst/>
              <a:gdLst>
                <a:gd name="connsiteX0" fmla="*/ 270933 w 270933"/>
                <a:gd name="connsiteY0" fmla="*/ 990600 h 990600"/>
                <a:gd name="connsiteX1" fmla="*/ 169333 w 270933"/>
                <a:gd name="connsiteY1" fmla="*/ 844550 h 990600"/>
                <a:gd name="connsiteX2" fmla="*/ 99483 w 270933"/>
                <a:gd name="connsiteY2" fmla="*/ 666750 h 990600"/>
                <a:gd name="connsiteX3" fmla="*/ 35983 w 270933"/>
                <a:gd name="connsiteY3" fmla="*/ 400050 h 990600"/>
                <a:gd name="connsiteX4" fmla="*/ 4233 w 270933"/>
                <a:gd name="connsiteY4" fmla="*/ 146050 h 990600"/>
                <a:gd name="connsiteX5" fmla="*/ 10583 w 270933"/>
                <a:gd name="connsiteY5"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33" h="990600">
                  <a:moveTo>
                    <a:pt x="270933" y="990600"/>
                  </a:moveTo>
                  <a:cubicBezTo>
                    <a:pt x="234420" y="944562"/>
                    <a:pt x="197908" y="898525"/>
                    <a:pt x="169333" y="844550"/>
                  </a:cubicBezTo>
                  <a:cubicBezTo>
                    <a:pt x="140758" y="790575"/>
                    <a:pt x="121708" y="740833"/>
                    <a:pt x="99483" y="666750"/>
                  </a:cubicBezTo>
                  <a:cubicBezTo>
                    <a:pt x="77258" y="592667"/>
                    <a:pt x="51858" y="486833"/>
                    <a:pt x="35983" y="400050"/>
                  </a:cubicBezTo>
                  <a:cubicBezTo>
                    <a:pt x="20108" y="313267"/>
                    <a:pt x="8466" y="212725"/>
                    <a:pt x="4233" y="146050"/>
                  </a:cubicBezTo>
                  <a:cubicBezTo>
                    <a:pt x="0" y="79375"/>
                    <a:pt x="10583" y="0"/>
                    <a:pt x="10583" y="0"/>
                  </a:cubicBezTo>
                </a:path>
              </a:pathLst>
            </a:custGeom>
            <a:ln w="381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9" name="Group 18"/>
          <p:cNvGrpSpPr/>
          <p:nvPr/>
        </p:nvGrpSpPr>
        <p:grpSpPr>
          <a:xfrm>
            <a:off x="857250" y="2870200"/>
            <a:ext cx="800100" cy="2425700"/>
            <a:chOff x="857250" y="2870200"/>
            <a:chExt cx="800100" cy="2425700"/>
          </a:xfrm>
        </p:grpSpPr>
        <p:sp>
          <p:nvSpPr>
            <p:cNvPr id="13" name="Freeform 12"/>
            <p:cNvSpPr/>
            <p:nvPr/>
          </p:nvSpPr>
          <p:spPr>
            <a:xfrm>
              <a:off x="1125008" y="3155950"/>
              <a:ext cx="292100" cy="2139950"/>
            </a:xfrm>
            <a:custGeom>
              <a:avLst/>
              <a:gdLst>
                <a:gd name="connsiteX0" fmla="*/ 87842 w 292100"/>
                <a:gd name="connsiteY0" fmla="*/ 2139950 h 2139950"/>
                <a:gd name="connsiteX1" fmla="*/ 94192 w 292100"/>
                <a:gd name="connsiteY1" fmla="*/ 1676400 h 2139950"/>
                <a:gd name="connsiteX2" fmla="*/ 37042 w 292100"/>
                <a:gd name="connsiteY2" fmla="*/ 1314450 h 2139950"/>
                <a:gd name="connsiteX3" fmla="*/ 5292 w 292100"/>
                <a:gd name="connsiteY3" fmla="*/ 1041400 h 2139950"/>
                <a:gd name="connsiteX4" fmla="*/ 68792 w 292100"/>
                <a:gd name="connsiteY4" fmla="*/ 812800 h 2139950"/>
                <a:gd name="connsiteX5" fmla="*/ 164042 w 292100"/>
                <a:gd name="connsiteY5" fmla="*/ 596900 h 2139950"/>
                <a:gd name="connsiteX6" fmla="*/ 271992 w 292100"/>
                <a:gd name="connsiteY6" fmla="*/ 387350 h 2139950"/>
                <a:gd name="connsiteX7" fmla="*/ 284692 w 292100"/>
                <a:gd name="connsiteY7" fmla="*/ 215900 h 2139950"/>
                <a:gd name="connsiteX8" fmla="*/ 265642 w 292100"/>
                <a:gd name="connsiteY8" fmla="*/ 0 h 213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100" h="2139950">
                  <a:moveTo>
                    <a:pt x="87842" y="2139950"/>
                  </a:moveTo>
                  <a:cubicBezTo>
                    <a:pt x="95250" y="1976966"/>
                    <a:pt x="102659" y="1813983"/>
                    <a:pt x="94192" y="1676400"/>
                  </a:cubicBezTo>
                  <a:cubicBezTo>
                    <a:pt x="85725" y="1538817"/>
                    <a:pt x="51859" y="1420283"/>
                    <a:pt x="37042" y="1314450"/>
                  </a:cubicBezTo>
                  <a:cubicBezTo>
                    <a:pt x="22225" y="1208617"/>
                    <a:pt x="0" y="1125008"/>
                    <a:pt x="5292" y="1041400"/>
                  </a:cubicBezTo>
                  <a:cubicBezTo>
                    <a:pt x="10584" y="957792"/>
                    <a:pt x="42334" y="886883"/>
                    <a:pt x="68792" y="812800"/>
                  </a:cubicBezTo>
                  <a:cubicBezTo>
                    <a:pt x="95250" y="738717"/>
                    <a:pt x="130175" y="667808"/>
                    <a:pt x="164042" y="596900"/>
                  </a:cubicBezTo>
                  <a:cubicBezTo>
                    <a:pt x="197909" y="525992"/>
                    <a:pt x="251884" y="450850"/>
                    <a:pt x="271992" y="387350"/>
                  </a:cubicBezTo>
                  <a:cubicBezTo>
                    <a:pt x="292100" y="323850"/>
                    <a:pt x="285750" y="280458"/>
                    <a:pt x="284692" y="215900"/>
                  </a:cubicBezTo>
                  <a:cubicBezTo>
                    <a:pt x="283634" y="151342"/>
                    <a:pt x="274638" y="75671"/>
                    <a:pt x="265642" y="0"/>
                  </a:cubicBezTo>
                </a:path>
              </a:pathLst>
            </a:custGeom>
            <a:ln w="381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1244600" y="3727450"/>
              <a:ext cx="412750" cy="1441450"/>
            </a:xfrm>
            <a:custGeom>
              <a:avLst/>
              <a:gdLst>
                <a:gd name="connsiteX0" fmla="*/ 0 w 412750"/>
                <a:gd name="connsiteY0" fmla="*/ 1441450 h 1441450"/>
                <a:gd name="connsiteX1" fmla="*/ 44450 w 412750"/>
                <a:gd name="connsiteY1" fmla="*/ 1187450 h 1441450"/>
                <a:gd name="connsiteX2" fmla="*/ 95250 w 412750"/>
                <a:gd name="connsiteY2" fmla="*/ 1003300 h 1441450"/>
                <a:gd name="connsiteX3" fmla="*/ 184150 w 412750"/>
                <a:gd name="connsiteY3" fmla="*/ 825500 h 1441450"/>
                <a:gd name="connsiteX4" fmla="*/ 266700 w 412750"/>
                <a:gd name="connsiteY4" fmla="*/ 622300 h 1441450"/>
                <a:gd name="connsiteX5" fmla="*/ 311150 w 412750"/>
                <a:gd name="connsiteY5" fmla="*/ 438150 h 1441450"/>
                <a:gd name="connsiteX6" fmla="*/ 336550 w 412750"/>
                <a:gd name="connsiteY6" fmla="*/ 209550 h 1441450"/>
                <a:gd name="connsiteX7" fmla="*/ 412750 w 412750"/>
                <a:gd name="connsiteY7" fmla="*/ 0 h 144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750" h="1441450">
                  <a:moveTo>
                    <a:pt x="0" y="1441450"/>
                  </a:moveTo>
                  <a:cubicBezTo>
                    <a:pt x="14287" y="1350962"/>
                    <a:pt x="28575" y="1260475"/>
                    <a:pt x="44450" y="1187450"/>
                  </a:cubicBezTo>
                  <a:cubicBezTo>
                    <a:pt x="60325" y="1114425"/>
                    <a:pt x="71967" y="1063625"/>
                    <a:pt x="95250" y="1003300"/>
                  </a:cubicBezTo>
                  <a:cubicBezTo>
                    <a:pt x="118533" y="942975"/>
                    <a:pt x="155575" y="889000"/>
                    <a:pt x="184150" y="825500"/>
                  </a:cubicBezTo>
                  <a:cubicBezTo>
                    <a:pt x="212725" y="762000"/>
                    <a:pt x="245533" y="686858"/>
                    <a:pt x="266700" y="622300"/>
                  </a:cubicBezTo>
                  <a:cubicBezTo>
                    <a:pt x="287867" y="557742"/>
                    <a:pt x="299508" y="506942"/>
                    <a:pt x="311150" y="438150"/>
                  </a:cubicBezTo>
                  <a:cubicBezTo>
                    <a:pt x="322792" y="369358"/>
                    <a:pt x="319617" y="282575"/>
                    <a:pt x="336550" y="209550"/>
                  </a:cubicBezTo>
                  <a:cubicBezTo>
                    <a:pt x="353483" y="136525"/>
                    <a:pt x="412750" y="0"/>
                    <a:pt x="412750" y="0"/>
                  </a:cubicBezTo>
                </a:path>
              </a:pathLst>
            </a:custGeom>
            <a:ln w="381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857250" y="3467100"/>
              <a:ext cx="241300" cy="812800"/>
            </a:xfrm>
            <a:custGeom>
              <a:avLst/>
              <a:gdLst>
                <a:gd name="connsiteX0" fmla="*/ 241300 w 241300"/>
                <a:gd name="connsiteY0" fmla="*/ 812800 h 812800"/>
                <a:gd name="connsiteX1" fmla="*/ 158750 w 241300"/>
                <a:gd name="connsiteY1" fmla="*/ 596900 h 812800"/>
                <a:gd name="connsiteX2" fmla="*/ 95250 w 241300"/>
                <a:gd name="connsiteY2" fmla="*/ 336550 h 812800"/>
                <a:gd name="connsiteX3" fmla="*/ 0 w 241300"/>
                <a:gd name="connsiteY3" fmla="*/ 0 h 812800"/>
              </a:gdLst>
              <a:ahLst/>
              <a:cxnLst>
                <a:cxn ang="0">
                  <a:pos x="connsiteX0" y="connsiteY0"/>
                </a:cxn>
                <a:cxn ang="0">
                  <a:pos x="connsiteX1" y="connsiteY1"/>
                </a:cxn>
                <a:cxn ang="0">
                  <a:pos x="connsiteX2" y="connsiteY2"/>
                </a:cxn>
                <a:cxn ang="0">
                  <a:pos x="connsiteX3" y="connsiteY3"/>
                </a:cxn>
              </a:cxnLst>
              <a:rect l="l" t="t" r="r" b="b"/>
              <a:pathLst>
                <a:path w="241300" h="812800">
                  <a:moveTo>
                    <a:pt x="241300" y="812800"/>
                  </a:moveTo>
                  <a:cubicBezTo>
                    <a:pt x="212196" y="744537"/>
                    <a:pt x="183092" y="676275"/>
                    <a:pt x="158750" y="596900"/>
                  </a:cubicBezTo>
                  <a:cubicBezTo>
                    <a:pt x="134408" y="517525"/>
                    <a:pt x="121708" y="436033"/>
                    <a:pt x="95250" y="336550"/>
                  </a:cubicBezTo>
                  <a:cubicBezTo>
                    <a:pt x="68792" y="237067"/>
                    <a:pt x="0" y="0"/>
                    <a:pt x="0" y="0"/>
                  </a:cubicBezTo>
                </a:path>
              </a:pathLst>
            </a:custGeom>
            <a:ln w="381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1016000" y="2870200"/>
              <a:ext cx="88900" cy="1282700"/>
            </a:xfrm>
            <a:custGeom>
              <a:avLst/>
              <a:gdLst>
                <a:gd name="connsiteX0" fmla="*/ 88900 w 88900"/>
                <a:gd name="connsiteY0" fmla="*/ 1282700 h 1282700"/>
                <a:gd name="connsiteX1" fmla="*/ 44450 w 88900"/>
                <a:gd name="connsiteY1" fmla="*/ 965200 h 1282700"/>
                <a:gd name="connsiteX2" fmla="*/ 63500 w 88900"/>
                <a:gd name="connsiteY2" fmla="*/ 641350 h 1282700"/>
                <a:gd name="connsiteX3" fmla="*/ 69850 w 88900"/>
                <a:gd name="connsiteY3" fmla="*/ 469900 h 1282700"/>
                <a:gd name="connsiteX4" fmla="*/ 57150 w 88900"/>
                <a:gd name="connsiteY4" fmla="*/ 203200 h 1282700"/>
                <a:gd name="connsiteX5" fmla="*/ 0 w 88900"/>
                <a:gd name="connsiteY5" fmla="*/ 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0" h="1282700">
                  <a:moveTo>
                    <a:pt x="88900" y="1282700"/>
                  </a:moveTo>
                  <a:cubicBezTo>
                    <a:pt x="68791" y="1177395"/>
                    <a:pt x="48683" y="1072091"/>
                    <a:pt x="44450" y="965200"/>
                  </a:cubicBezTo>
                  <a:cubicBezTo>
                    <a:pt x="40217" y="858309"/>
                    <a:pt x="59267" y="723900"/>
                    <a:pt x="63500" y="641350"/>
                  </a:cubicBezTo>
                  <a:cubicBezTo>
                    <a:pt x="67733" y="558800"/>
                    <a:pt x="70908" y="542925"/>
                    <a:pt x="69850" y="469900"/>
                  </a:cubicBezTo>
                  <a:cubicBezTo>
                    <a:pt x="68792" y="396875"/>
                    <a:pt x="68792" y="281517"/>
                    <a:pt x="57150" y="203200"/>
                  </a:cubicBezTo>
                  <a:cubicBezTo>
                    <a:pt x="45508" y="124883"/>
                    <a:pt x="22754" y="62441"/>
                    <a:pt x="0" y="0"/>
                  </a:cubicBezTo>
                </a:path>
              </a:pathLst>
            </a:custGeom>
            <a:ln w="381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30" name="Picture 29" descr="Fig._26.22_B.jpg"/>
          <p:cNvPicPr>
            <a:picLocks noChangeAspect="1"/>
          </p:cNvPicPr>
          <p:nvPr/>
        </p:nvPicPr>
        <p:blipFill>
          <a:blip r:embed="rId3"/>
          <a:srcRect l="30880" t="2222" r="36898" b="4444"/>
          <a:stretch>
            <a:fillRect/>
          </a:stretch>
        </p:blipFill>
        <p:spPr>
          <a:xfrm>
            <a:off x="4114800" y="2934654"/>
            <a:ext cx="1295400" cy="3752193"/>
          </a:xfrm>
          <a:prstGeom prst="rect">
            <a:avLst/>
          </a:prstGeom>
        </p:spPr>
      </p:pic>
      <p:pic>
        <p:nvPicPr>
          <p:cNvPr id="35" name="Picture 34" descr="Fig._26.22_A.jpg"/>
          <p:cNvPicPr>
            <a:picLocks noChangeAspect="1"/>
          </p:cNvPicPr>
          <p:nvPr/>
        </p:nvPicPr>
        <p:blipFill>
          <a:blip r:embed="rId4"/>
          <a:srcRect l="33334" t="2222" r="34444" b="3333"/>
          <a:stretch>
            <a:fillRect/>
          </a:stretch>
        </p:blipFill>
        <p:spPr>
          <a:xfrm>
            <a:off x="5715000" y="2908739"/>
            <a:ext cx="1295400" cy="3796861"/>
          </a:xfrm>
          <a:prstGeom prst="rect">
            <a:avLst/>
          </a:prstGeom>
        </p:spPr>
      </p:pic>
      <p:pic>
        <p:nvPicPr>
          <p:cNvPr id="44" name="Picture 43" descr="Fig._26.20_B.jpg"/>
          <p:cNvPicPr>
            <a:picLocks noChangeAspect="1"/>
          </p:cNvPicPr>
          <p:nvPr/>
        </p:nvPicPr>
        <p:blipFill>
          <a:blip r:embed="rId5"/>
          <a:srcRect l="32222" t="2222" r="34444" b="4444"/>
          <a:stretch>
            <a:fillRect/>
          </a:stretch>
        </p:blipFill>
        <p:spPr>
          <a:xfrm>
            <a:off x="7422931" y="2843048"/>
            <a:ext cx="1340069" cy="3752193"/>
          </a:xfrm>
          <a:prstGeom prst="rect">
            <a:avLst/>
          </a:prstGeom>
        </p:spPr>
      </p:pic>
      <p:grpSp>
        <p:nvGrpSpPr>
          <p:cNvPr id="53" name="Group 52"/>
          <p:cNvGrpSpPr/>
          <p:nvPr/>
        </p:nvGrpSpPr>
        <p:grpSpPr>
          <a:xfrm>
            <a:off x="4209411" y="3057636"/>
            <a:ext cx="4417721" cy="3193829"/>
            <a:chOff x="4209411" y="3057636"/>
            <a:chExt cx="4417721" cy="3193829"/>
          </a:xfrm>
        </p:grpSpPr>
        <p:grpSp>
          <p:nvGrpSpPr>
            <p:cNvPr id="50" name="Group 49"/>
            <p:cNvGrpSpPr/>
            <p:nvPr/>
          </p:nvGrpSpPr>
          <p:grpSpPr>
            <a:xfrm>
              <a:off x="4209411" y="3967616"/>
              <a:ext cx="1119826" cy="1146503"/>
              <a:chOff x="4209411" y="3967616"/>
              <a:chExt cx="1119826" cy="1146503"/>
            </a:xfrm>
            <a:solidFill>
              <a:srgbClr val="FFFF00">
                <a:alpha val="30000"/>
              </a:srgbClr>
            </a:solidFill>
          </p:grpSpPr>
          <p:sp>
            <p:nvSpPr>
              <p:cNvPr id="31" name="Freeform 30"/>
              <p:cNvSpPr/>
              <p:nvPr/>
            </p:nvSpPr>
            <p:spPr>
              <a:xfrm>
                <a:off x="4209411" y="4147843"/>
                <a:ext cx="156341" cy="900824"/>
              </a:xfrm>
              <a:custGeom>
                <a:avLst/>
                <a:gdLst>
                  <a:gd name="connsiteX0" fmla="*/ 13229 w 266700"/>
                  <a:gd name="connsiteY0" fmla="*/ 35983 h 1536700"/>
                  <a:gd name="connsiteX1" fmla="*/ 529 w 266700"/>
                  <a:gd name="connsiteY1" fmla="*/ 140758 h 1536700"/>
                  <a:gd name="connsiteX2" fmla="*/ 16404 w 266700"/>
                  <a:gd name="connsiteY2" fmla="*/ 347133 h 1536700"/>
                  <a:gd name="connsiteX3" fmla="*/ 22754 w 266700"/>
                  <a:gd name="connsiteY3" fmla="*/ 582083 h 1536700"/>
                  <a:gd name="connsiteX4" fmla="*/ 25929 w 266700"/>
                  <a:gd name="connsiteY4" fmla="*/ 782108 h 1536700"/>
                  <a:gd name="connsiteX5" fmla="*/ 35454 w 266700"/>
                  <a:gd name="connsiteY5" fmla="*/ 966258 h 1536700"/>
                  <a:gd name="connsiteX6" fmla="*/ 16404 w 266700"/>
                  <a:gd name="connsiteY6" fmla="*/ 1217083 h 1536700"/>
                  <a:gd name="connsiteX7" fmla="*/ 54504 w 266700"/>
                  <a:gd name="connsiteY7" fmla="*/ 1439333 h 1536700"/>
                  <a:gd name="connsiteX8" fmla="*/ 118004 w 266700"/>
                  <a:gd name="connsiteY8" fmla="*/ 1534583 h 1536700"/>
                  <a:gd name="connsiteX9" fmla="*/ 200554 w 266700"/>
                  <a:gd name="connsiteY9" fmla="*/ 1452033 h 1536700"/>
                  <a:gd name="connsiteX10" fmla="*/ 257704 w 266700"/>
                  <a:gd name="connsiteY10" fmla="*/ 1340908 h 1536700"/>
                  <a:gd name="connsiteX11" fmla="*/ 254529 w 266700"/>
                  <a:gd name="connsiteY11" fmla="*/ 1118658 h 1536700"/>
                  <a:gd name="connsiteX12" fmla="*/ 235479 w 266700"/>
                  <a:gd name="connsiteY12" fmla="*/ 890058 h 1536700"/>
                  <a:gd name="connsiteX13" fmla="*/ 222779 w 266700"/>
                  <a:gd name="connsiteY13" fmla="*/ 629708 h 1536700"/>
                  <a:gd name="connsiteX14" fmla="*/ 175154 w 266700"/>
                  <a:gd name="connsiteY14" fmla="*/ 337608 h 1536700"/>
                  <a:gd name="connsiteX15" fmla="*/ 133879 w 266700"/>
                  <a:gd name="connsiteY15" fmla="*/ 153458 h 1536700"/>
                  <a:gd name="connsiteX16" fmla="*/ 76729 w 266700"/>
                  <a:gd name="connsiteY16" fmla="*/ 23283 h 1536700"/>
                  <a:gd name="connsiteX17" fmla="*/ 13229 w 266700"/>
                  <a:gd name="connsiteY17" fmla="*/ 35983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0" h="1536700">
                    <a:moveTo>
                      <a:pt x="13229" y="35983"/>
                    </a:moveTo>
                    <a:cubicBezTo>
                      <a:pt x="529" y="55562"/>
                      <a:pt x="0" y="88900"/>
                      <a:pt x="529" y="140758"/>
                    </a:cubicBezTo>
                    <a:cubicBezTo>
                      <a:pt x="1058" y="192616"/>
                      <a:pt x="12700" y="273579"/>
                      <a:pt x="16404" y="347133"/>
                    </a:cubicBezTo>
                    <a:cubicBezTo>
                      <a:pt x="20108" y="420687"/>
                      <a:pt x="21167" y="509587"/>
                      <a:pt x="22754" y="582083"/>
                    </a:cubicBezTo>
                    <a:cubicBezTo>
                      <a:pt x="24341" y="654579"/>
                      <a:pt x="23812" y="718079"/>
                      <a:pt x="25929" y="782108"/>
                    </a:cubicBezTo>
                    <a:cubicBezTo>
                      <a:pt x="28046" y="846137"/>
                      <a:pt x="37041" y="893762"/>
                      <a:pt x="35454" y="966258"/>
                    </a:cubicBezTo>
                    <a:cubicBezTo>
                      <a:pt x="33867" y="1038754"/>
                      <a:pt x="13229" y="1138237"/>
                      <a:pt x="16404" y="1217083"/>
                    </a:cubicBezTo>
                    <a:cubicBezTo>
                      <a:pt x="19579" y="1295929"/>
                      <a:pt x="37571" y="1386416"/>
                      <a:pt x="54504" y="1439333"/>
                    </a:cubicBezTo>
                    <a:cubicBezTo>
                      <a:pt x="71437" y="1492250"/>
                      <a:pt x="93662" y="1532466"/>
                      <a:pt x="118004" y="1534583"/>
                    </a:cubicBezTo>
                    <a:cubicBezTo>
                      <a:pt x="142346" y="1536700"/>
                      <a:pt x="177271" y="1484312"/>
                      <a:pt x="200554" y="1452033"/>
                    </a:cubicBezTo>
                    <a:cubicBezTo>
                      <a:pt x="223837" y="1419754"/>
                      <a:pt x="248708" y="1396470"/>
                      <a:pt x="257704" y="1340908"/>
                    </a:cubicBezTo>
                    <a:cubicBezTo>
                      <a:pt x="266700" y="1285346"/>
                      <a:pt x="258233" y="1193800"/>
                      <a:pt x="254529" y="1118658"/>
                    </a:cubicBezTo>
                    <a:cubicBezTo>
                      <a:pt x="250825" y="1043516"/>
                      <a:pt x="240771" y="971550"/>
                      <a:pt x="235479" y="890058"/>
                    </a:cubicBezTo>
                    <a:cubicBezTo>
                      <a:pt x="230187" y="808566"/>
                      <a:pt x="232833" y="721783"/>
                      <a:pt x="222779" y="629708"/>
                    </a:cubicBezTo>
                    <a:cubicBezTo>
                      <a:pt x="212725" y="537633"/>
                      <a:pt x="189971" y="416983"/>
                      <a:pt x="175154" y="337608"/>
                    </a:cubicBezTo>
                    <a:cubicBezTo>
                      <a:pt x="160337" y="258233"/>
                      <a:pt x="150283" y="205846"/>
                      <a:pt x="133879" y="153458"/>
                    </a:cubicBezTo>
                    <a:cubicBezTo>
                      <a:pt x="117475" y="101070"/>
                      <a:pt x="94721" y="46566"/>
                      <a:pt x="76729" y="23283"/>
                    </a:cubicBezTo>
                    <a:cubicBezTo>
                      <a:pt x="58737" y="0"/>
                      <a:pt x="25929" y="16404"/>
                      <a:pt x="13229" y="35983"/>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4874172" y="3969167"/>
                <a:ext cx="455065" cy="1144952"/>
              </a:xfrm>
              <a:custGeom>
                <a:avLst/>
                <a:gdLst>
                  <a:gd name="connsiteX0" fmla="*/ 415925 w 776287"/>
                  <a:gd name="connsiteY0" fmla="*/ 1931458 h 1953154"/>
                  <a:gd name="connsiteX1" fmla="*/ 504825 w 776287"/>
                  <a:gd name="connsiteY1" fmla="*/ 1810808 h 1953154"/>
                  <a:gd name="connsiteX2" fmla="*/ 574675 w 776287"/>
                  <a:gd name="connsiteY2" fmla="*/ 1648883 h 1953154"/>
                  <a:gd name="connsiteX3" fmla="*/ 641350 w 776287"/>
                  <a:gd name="connsiteY3" fmla="*/ 1502833 h 1953154"/>
                  <a:gd name="connsiteX4" fmla="*/ 641350 w 776287"/>
                  <a:gd name="connsiteY4" fmla="*/ 1388533 h 1953154"/>
                  <a:gd name="connsiteX5" fmla="*/ 644525 w 776287"/>
                  <a:gd name="connsiteY5" fmla="*/ 1182158 h 1953154"/>
                  <a:gd name="connsiteX6" fmla="*/ 679450 w 776287"/>
                  <a:gd name="connsiteY6" fmla="*/ 705908 h 1953154"/>
                  <a:gd name="connsiteX7" fmla="*/ 695325 w 776287"/>
                  <a:gd name="connsiteY7" fmla="*/ 493183 h 1953154"/>
                  <a:gd name="connsiteX8" fmla="*/ 717550 w 776287"/>
                  <a:gd name="connsiteY8" fmla="*/ 277283 h 1953154"/>
                  <a:gd name="connsiteX9" fmla="*/ 758825 w 776287"/>
                  <a:gd name="connsiteY9" fmla="*/ 156633 h 1953154"/>
                  <a:gd name="connsiteX10" fmla="*/ 765175 w 776287"/>
                  <a:gd name="connsiteY10" fmla="*/ 109008 h 1953154"/>
                  <a:gd name="connsiteX11" fmla="*/ 692150 w 776287"/>
                  <a:gd name="connsiteY11" fmla="*/ 128058 h 1953154"/>
                  <a:gd name="connsiteX12" fmla="*/ 581025 w 776287"/>
                  <a:gd name="connsiteY12" fmla="*/ 178858 h 1953154"/>
                  <a:gd name="connsiteX13" fmla="*/ 533400 w 776287"/>
                  <a:gd name="connsiteY13" fmla="*/ 261408 h 1953154"/>
                  <a:gd name="connsiteX14" fmla="*/ 488950 w 776287"/>
                  <a:gd name="connsiteY14" fmla="*/ 407458 h 1953154"/>
                  <a:gd name="connsiteX15" fmla="*/ 447675 w 776287"/>
                  <a:gd name="connsiteY15" fmla="*/ 572558 h 1953154"/>
                  <a:gd name="connsiteX16" fmla="*/ 431800 w 776287"/>
                  <a:gd name="connsiteY16" fmla="*/ 416983 h 1953154"/>
                  <a:gd name="connsiteX17" fmla="*/ 377825 w 776287"/>
                  <a:gd name="connsiteY17" fmla="*/ 248708 h 1953154"/>
                  <a:gd name="connsiteX18" fmla="*/ 346075 w 776287"/>
                  <a:gd name="connsiteY18" fmla="*/ 77258 h 1953154"/>
                  <a:gd name="connsiteX19" fmla="*/ 330200 w 776287"/>
                  <a:gd name="connsiteY19" fmla="*/ 4233 h 1953154"/>
                  <a:gd name="connsiteX20" fmla="*/ 269875 w 776287"/>
                  <a:gd name="connsiteY20" fmla="*/ 74083 h 1953154"/>
                  <a:gd name="connsiteX21" fmla="*/ 212725 w 776287"/>
                  <a:gd name="connsiteY21" fmla="*/ 13758 h 1953154"/>
                  <a:gd name="connsiteX22" fmla="*/ 228600 w 776287"/>
                  <a:gd name="connsiteY22" fmla="*/ 156633 h 1953154"/>
                  <a:gd name="connsiteX23" fmla="*/ 250825 w 776287"/>
                  <a:gd name="connsiteY23" fmla="*/ 337608 h 1953154"/>
                  <a:gd name="connsiteX24" fmla="*/ 231775 w 776287"/>
                  <a:gd name="connsiteY24" fmla="*/ 467783 h 1953154"/>
                  <a:gd name="connsiteX25" fmla="*/ 196850 w 776287"/>
                  <a:gd name="connsiteY25" fmla="*/ 556683 h 1953154"/>
                  <a:gd name="connsiteX26" fmla="*/ 187325 w 776287"/>
                  <a:gd name="connsiteY26" fmla="*/ 686858 h 1953154"/>
                  <a:gd name="connsiteX27" fmla="*/ 184150 w 776287"/>
                  <a:gd name="connsiteY27" fmla="*/ 855133 h 1953154"/>
                  <a:gd name="connsiteX28" fmla="*/ 155575 w 776287"/>
                  <a:gd name="connsiteY28" fmla="*/ 1071033 h 1953154"/>
                  <a:gd name="connsiteX29" fmla="*/ 107950 w 776287"/>
                  <a:gd name="connsiteY29" fmla="*/ 1261533 h 1953154"/>
                  <a:gd name="connsiteX30" fmla="*/ 47625 w 776287"/>
                  <a:gd name="connsiteY30" fmla="*/ 1502833 h 1953154"/>
                  <a:gd name="connsiteX31" fmla="*/ 15875 w 776287"/>
                  <a:gd name="connsiteY31" fmla="*/ 1642533 h 1953154"/>
                  <a:gd name="connsiteX32" fmla="*/ 9525 w 776287"/>
                  <a:gd name="connsiteY32" fmla="*/ 1779058 h 1953154"/>
                  <a:gd name="connsiteX33" fmla="*/ 73025 w 776287"/>
                  <a:gd name="connsiteY33" fmla="*/ 1753658 h 1953154"/>
                  <a:gd name="connsiteX34" fmla="*/ 142875 w 776287"/>
                  <a:gd name="connsiteY34" fmla="*/ 1715558 h 1953154"/>
                  <a:gd name="connsiteX35" fmla="*/ 123825 w 776287"/>
                  <a:gd name="connsiteY35" fmla="*/ 1820333 h 1953154"/>
                  <a:gd name="connsiteX36" fmla="*/ 177800 w 776287"/>
                  <a:gd name="connsiteY36" fmla="*/ 1807633 h 1953154"/>
                  <a:gd name="connsiteX37" fmla="*/ 193675 w 776287"/>
                  <a:gd name="connsiteY37" fmla="*/ 1880658 h 1953154"/>
                  <a:gd name="connsiteX38" fmla="*/ 200025 w 776287"/>
                  <a:gd name="connsiteY38" fmla="*/ 1871133 h 1953154"/>
                  <a:gd name="connsiteX39" fmla="*/ 219075 w 776287"/>
                  <a:gd name="connsiteY39" fmla="*/ 1909233 h 1953154"/>
                  <a:gd name="connsiteX40" fmla="*/ 247650 w 776287"/>
                  <a:gd name="connsiteY40" fmla="*/ 1877483 h 1953154"/>
                  <a:gd name="connsiteX41" fmla="*/ 266700 w 776287"/>
                  <a:gd name="connsiteY41" fmla="*/ 1940983 h 1953154"/>
                  <a:gd name="connsiteX42" fmla="*/ 415925 w 776287"/>
                  <a:gd name="connsiteY42" fmla="*/ 1931458 h 195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76287" h="1953154">
                    <a:moveTo>
                      <a:pt x="415925" y="1931458"/>
                    </a:moveTo>
                    <a:cubicBezTo>
                      <a:pt x="455613" y="1909762"/>
                      <a:pt x="478367" y="1857904"/>
                      <a:pt x="504825" y="1810808"/>
                    </a:cubicBezTo>
                    <a:cubicBezTo>
                      <a:pt x="531283" y="1763712"/>
                      <a:pt x="551921" y="1700212"/>
                      <a:pt x="574675" y="1648883"/>
                    </a:cubicBezTo>
                    <a:cubicBezTo>
                      <a:pt x="597429" y="1597554"/>
                      <a:pt x="630238" y="1546225"/>
                      <a:pt x="641350" y="1502833"/>
                    </a:cubicBezTo>
                    <a:cubicBezTo>
                      <a:pt x="652462" y="1459441"/>
                      <a:pt x="640821" y="1441979"/>
                      <a:pt x="641350" y="1388533"/>
                    </a:cubicBezTo>
                    <a:cubicBezTo>
                      <a:pt x="641879" y="1335087"/>
                      <a:pt x="638175" y="1295929"/>
                      <a:pt x="644525" y="1182158"/>
                    </a:cubicBezTo>
                    <a:cubicBezTo>
                      <a:pt x="650875" y="1068387"/>
                      <a:pt x="670983" y="820737"/>
                      <a:pt x="679450" y="705908"/>
                    </a:cubicBezTo>
                    <a:cubicBezTo>
                      <a:pt x="687917" y="591079"/>
                      <a:pt x="688975" y="564620"/>
                      <a:pt x="695325" y="493183"/>
                    </a:cubicBezTo>
                    <a:cubicBezTo>
                      <a:pt x="701675" y="421746"/>
                      <a:pt x="706967" y="333375"/>
                      <a:pt x="717550" y="277283"/>
                    </a:cubicBezTo>
                    <a:cubicBezTo>
                      <a:pt x="728133" y="221191"/>
                      <a:pt x="750888" y="184679"/>
                      <a:pt x="758825" y="156633"/>
                    </a:cubicBezTo>
                    <a:cubicBezTo>
                      <a:pt x="766763" y="128587"/>
                      <a:pt x="776287" y="113770"/>
                      <a:pt x="765175" y="109008"/>
                    </a:cubicBezTo>
                    <a:cubicBezTo>
                      <a:pt x="754063" y="104246"/>
                      <a:pt x="722842" y="116416"/>
                      <a:pt x="692150" y="128058"/>
                    </a:cubicBezTo>
                    <a:cubicBezTo>
                      <a:pt x="661458" y="139700"/>
                      <a:pt x="607483" y="156633"/>
                      <a:pt x="581025" y="178858"/>
                    </a:cubicBezTo>
                    <a:cubicBezTo>
                      <a:pt x="554567" y="201083"/>
                      <a:pt x="548746" y="223308"/>
                      <a:pt x="533400" y="261408"/>
                    </a:cubicBezTo>
                    <a:cubicBezTo>
                      <a:pt x="518054" y="299508"/>
                      <a:pt x="503237" y="355600"/>
                      <a:pt x="488950" y="407458"/>
                    </a:cubicBezTo>
                    <a:cubicBezTo>
                      <a:pt x="474663" y="459316"/>
                      <a:pt x="457200" y="570971"/>
                      <a:pt x="447675" y="572558"/>
                    </a:cubicBezTo>
                    <a:cubicBezTo>
                      <a:pt x="438150" y="574146"/>
                      <a:pt x="443442" y="470958"/>
                      <a:pt x="431800" y="416983"/>
                    </a:cubicBezTo>
                    <a:cubicBezTo>
                      <a:pt x="420158" y="363008"/>
                      <a:pt x="392113" y="305329"/>
                      <a:pt x="377825" y="248708"/>
                    </a:cubicBezTo>
                    <a:cubicBezTo>
                      <a:pt x="363537" y="192087"/>
                      <a:pt x="354012" y="118004"/>
                      <a:pt x="346075" y="77258"/>
                    </a:cubicBezTo>
                    <a:cubicBezTo>
                      <a:pt x="338138" y="36512"/>
                      <a:pt x="342900" y="4762"/>
                      <a:pt x="330200" y="4233"/>
                    </a:cubicBezTo>
                    <a:cubicBezTo>
                      <a:pt x="317500" y="3704"/>
                      <a:pt x="289454" y="72496"/>
                      <a:pt x="269875" y="74083"/>
                    </a:cubicBezTo>
                    <a:cubicBezTo>
                      <a:pt x="250296" y="75670"/>
                      <a:pt x="219604" y="0"/>
                      <a:pt x="212725" y="13758"/>
                    </a:cubicBezTo>
                    <a:cubicBezTo>
                      <a:pt x="205846" y="27516"/>
                      <a:pt x="222250" y="102658"/>
                      <a:pt x="228600" y="156633"/>
                    </a:cubicBezTo>
                    <a:cubicBezTo>
                      <a:pt x="234950" y="210608"/>
                      <a:pt x="250296" y="285750"/>
                      <a:pt x="250825" y="337608"/>
                    </a:cubicBezTo>
                    <a:cubicBezTo>
                      <a:pt x="251354" y="389466"/>
                      <a:pt x="240771" y="431271"/>
                      <a:pt x="231775" y="467783"/>
                    </a:cubicBezTo>
                    <a:cubicBezTo>
                      <a:pt x="222779" y="504295"/>
                      <a:pt x="204258" y="520171"/>
                      <a:pt x="196850" y="556683"/>
                    </a:cubicBezTo>
                    <a:cubicBezTo>
                      <a:pt x="189442" y="593195"/>
                      <a:pt x="189442" y="637116"/>
                      <a:pt x="187325" y="686858"/>
                    </a:cubicBezTo>
                    <a:cubicBezTo>
                      <a:pt x="185208" y="736600"/>
                      <a:pt x="189442" y="791104"/>
                      <a:pt x="184150" y="855133"/>
                    </a:cubicBezTo>
                    <a:cubicBezTo>
                      <a:pt x="178858" y="919162"/>
                      <a:pt x="168275" y="1003300"/>
                      <a:pt x="155575" y="1071033"/>
                    </a:cubicBezTo>
                    <a:cubicBezTo>
                      <a:pt x="142875" y="1138766"/>
                      <a:pt x="107950" y="1261533"/>
                      <a:pt x="107950" y="1261533"/>
                    </a:cubicBezTo>
                    <a:cubicBezTo>
                      <a:pt x="89958" y="1333500"/>
                      <a:pt x="62971" y="1439333"/>
                      <a:pt x="47625" y="1502833"/>
                    </a:cubicBezTo>
                    <a:cubicBezTo>
                      <a:pt x="32279" y="1566333"/>
                      <a:pt x="22225" y="1596495"/>
                      <a:pt x="15875" y="1642533"/>
                    </a:cubicBezTo>
                    <a:cubicBezTo>
                      <a:pt x="9525" y="1688571"/>
                      <a:pt x="0" y="1760537"/>
                      <a:pt x="9525" y="1779058"/>
                    </a:cubicBezTo>
                    <a:cubicBezTo>
                      <a:pt x="19050" y="1797579"/>
                      <a:pt x="50800" y="1764241"/>
                      <a:pt x="73025" y="1753658"/>
                    </a:cubicBezTo>
                    <a:cubicBezTo>
                      <a:pt x="95250" y="1743075"/>
                      <a:pt x="134408" y="1704446"/>
                      <a:pt x="142875" y="1715558"/>
                    </a:cubicBezTo>
                    <a:cubicBezTo>
                      <a:pt x="151342" y="1726670"/>
                      <a:pt x="118004" y="1804987"/>
                      <a:pt x="123825" y="1820333"/>
                    </a:cubicBezTo>
                    <a:cubicBezTo>
                      <a:pt x="129646" y="1835679"/>
                      <a:pt x="166158" y="1797579"/>
                      <a:pt x="177800" y="1807633"/>
                    </a:cubicBezTo>
                    <a:cubicBezTo>
                      <a:pt x="189442" y="1817687"/>
                      <a:pt x="189971" y="1870075"/>
                      <a:pt x="193675" y="1880658"/>
                    </a:cubicBezTo>
                    <a:cubicBezTo>
                      <a:pt x="197379" y="1891241"/>
                      <a:pt x="195792" y="1866371"/>
                      <a:pt x="200025" y="1871133"/>
                    </a:cubicBezTo>
                    <a:cubicBezTo>
                      <a:pt x="204258" y="1875895"/>
                      <a:pt x="211138" y="1908175"/>
                      <a:pt x="219075" y="1909233"/>
                    </a:cubicBezTo>
                    <a:cubicBezTo>
                      <a:pt x="227012" y="1910291"/>
                      <a:pt x="239713" y="1872191"/>
                      <a:pt x="247650" y="1877483"/>
                    </a:cubicBezTo>
                    <a:cubicBezTo>
                      <a:pt x="255587" y="1882775"/>
                      <a:pt x="239183" y="1937808"/>
                      <a:pt x="266700" y="1940983"/>
                    </a:cubicBezTo>
                    <a:cubicBezTo>
                      <a:pt x="294217" y="1944158"/>
                      <a:pt x="376238" y="1953154"/>
                      <a:pt x="415925" y="1931458"/>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4302472" y="3967616"/>
                <a:ext cx="717495" cy="922538"/>
              </a:xfrm>
              <a:custGeom>
                <a:avLst/>
                <a:gdLst>
                  <a:gd name="connsiteX0" fmla="*/ 997479 w 1223962"/>
                  <a:gd name="connsiteY0" fmla="*/ 1568979 h 1573742"/>
                  <a:gd name="connsiteX1" fmla="*/ 1032404 w 1223962"/>
                  <a:gd name="connsiteY1" fmla="*/ 1473729 h 1573742"/>
                  <a:gd name="connsiteX2" fmla="*/ 1057804 w 1223962"/>
                  <a:gd name="connsiteY2" fmla="*/ 1327679 h 1573742"/>
                  <a:gd name="connsiteX3" fmla="*/ 1095904 w 1223962"/>
                  <a:gd name="connsiteY3" fmla="*/ 1222904 h 1573742"/>
                  <a:gd name="connsiteX4" fmla="*/ 1134004 w 1223962"/>
                  <a:gd name="connsiteY4" fmla="*/ 1054629 h 1573742"/>
                  <a:gd name="connsiteX5" fmla="*/ 1159404 w 1223962"/>
                  <a:gd name="connsiteY5" fmla="*/ 819679 h 1573742"/>
                  <a:gd name="connsiteX6" fmla="*/ 1156229 w 1223962"/>
                  <a:gd name="connsiteY6" fmla="*/ 667279 h 1573742"/>
                  <a:gd name="connsiteX7" fmla="*/ 1181629 w 1223962"/>
                  <a:gd name="connsiteY7" fmla="*/ 524404 h 1573742"/>
                  <a:gd name="connsiteX8" fmla="*/ 1216554 w 1223962"/>
                  <a:gd name="connsiteY8" fmla="*/ 435504 h 1573742"/>
                  <a:gd name="connsiteX9" fmla="*/ 1219729 w 1223962"/>
                  <a:gd name="connsiteY9" fmla="*/ 324379 h 1573742"/>
                  <a:gd name="connsiteX10" fmla="*/ 1191154 w 1223962"/>
                  <a:gd name="connsiteY10" fmla="*/ 178329 h 1573742"/>
                  <a:gd name="connsiteX11" fmla="*/ 1187979 w 1223962"/>
                  <a:gd name="connsiteY11" fmla="*/ 32279 h 1573742"/>
                  <a:gd name="connsiteX12" fmla="*/ 1124479 w 1223962"/>
                  <a:gd name="connsiteY12" fmla="*/ 529 h 1573742"/>
                  <a:gd name="connsiteX13" fmla="*/ 1060979 w 1223962"/>
                  <a:gd name="connsiteY13" fmla="*/ 29104 h 1573742"/>
                  <a:gd name="connsiteX14" fmla="*/ 940329 w 1223962"/>
                  <a:gd name="connsiteY14" fmla="*/ 44979 h 1573742"/>
                  <a:gd name="connsiteX15" fmla="*/ 829204 w 1223962"/>
                  <a:gd name="connsiteY15" fmla="*/ 57679 h 1573742"/>
                  <a:gd name="connsiteX16" fmla="*/ 813329 w 1223962"/>
                  <a:gd name="connsiteY16" fmla="*/ 89429 h 1573742"/>
                  <a:gd name="connsiteX17" fmla="*/ 702204 w 1223962"/>
                  <a:gd name="connsiteY17" fmla="*/ 143404 h 1573742"/>
                  <a:gd name="connsiteX18" fmla="*/ 572029 w 1223962"/>
                  <a:gd name="connsiteY18" fmla="*/ 178329 h 1573742"/>
                  <a:gd name="connsiteX19" fmla="*/ 476779 w 1223962"/>
                  <a:gd name="connsiteY19" fmla="*/ 168804 h 1573742"/>
                  <a:gd name="connsiteX20" fmla="*/ 473604 w 1223962"/>
                  <a:gd name="connsiteY20" fmla="*/ 200554 h 1573742"/>
                  <a:gd name="connsiteX21" fmla="*/ 435504 w 1223962"/>
                  <a:gd name="connsiteY21" fmla="*/ 279929 h 1573742"/>
                  <a:gd name="connsiteX22" fmla="*/ 343429 w 1223962"/>
                  <a:gd name="connsiteY22" fmla="*/ 308504 h 1573742"/>
                  <a:gd name="connsiteX23" fmla="*/ 298979 w 1223962"/>
                  <a:gd name="connsiteY23" fmla="*/ 340254 h 1573742"/>
                  <a:gd name="connsiteX24" fmla="*/ 171979 w 1223962"/>
                  <a:gd name="connsiteY24" fmla="*/ 352954 h 1573742"/>
                  <a:gd name="connsiteX25" fmla="*/ 79904 w 1223962"/>
                  <a:gd name="connsiteY25" fmla="*/ 391054 h 1573742"/>
                  <a:gd name="connsiteX26" fmla="*/ 32279 w 1223962"/>
                  <a:gd name="connsiteY26" fmla="*/ 473604 h 1573742"/>
                  <a:gd name="connsiteX27" fmla="*/ 13229 w 1223962"/>
                  <a:gd name="connsiteY27" fmla="*/ 568854 h 1573742"/>
                  <a:gd name="connsiteX28" fmla="*/ 111654 w 1223962"/>
                  <a:gd name="connsiteY28" fmla="*/ 540279 h 1573742"/>
                  <a:gd name="connsiteX29" fmla="*/ 314854 w 1223962"/>
                  <a:gd name="connsiteY29" fmla="*/ 527579 h 1573742"/>
                  <a:gd name="connsiteX30" fmla="*/ 470429 w 1223962"/>
                  <a:gd name="connsiteY30" fmla="*/ 511704 h 1573742"/>
                  <a:gd name="connsiteX31" fmla="*/ 721254 w 1223962"/>
                  <a:gd name="connsiteY31" fmla="*/ 479954 h 1573742"/>
                  <a:gd name="connsiteX32" fmla="*/ 864129 w 1223962"/>
                  <a:gd name="connsiteY32" fmla="*/ 422804 h 1573742"/>
                  <a:gd name="connsiteX33" fmla="*/ 899054 w 1223962"/>
                  <a:gd name="connsiteY33" fmla="*/ 397404 h 1573742"/>
                  <a:gd name="connsiteX34" fmla="*/ 845079 w 1223962"/>
                  <a:gd name="connsiteY34" fmla="*/ 495829 h 1573742"/>
                  <a:gd name="connsiteX35" fmla="*/ 787929 w 1223962"/>
                  <a:gd name="connsiteY35" fmla="*/ 645054 h 1573742"/>
                  <a:gd name="connsiteX36" fmla="*/ 759354 w 1223962"/>
                  <a:gd name="connsiteY36" fmla="*/ 816504 h 1573742"/>
                  <a:gd name="connsiteX37" fmla="*/ 727604 w 1223962"/>
                  <a:gd name="connsiteY37" fmla="*/ 1057804 h 1573742"/>
                  <a:gd name="connsiteX38" fmla="*/ 699029 w 1223962"/>
                  <a:gd name="connsiteY38" fmla="*/ 1232429 h 1573742"/>
                  <a:gd name="connsiteX39" fmla="*/ 638704 w 1223962"/>
                  <a:gd name="connsiteY39" fmla="*/ 1391179 h 1573742"/>
                  <a:gd name="connsiteX40" fmla="*/ 597429 w 1223962"/>
                  <a:gd name="connsiteY40" fmla="*/ 1530879 h 1573742"/>
                  <a:gd name="connsiteX41" fmla="*/ 648229 w 1223962"/>
                  <a:gd name="connsiteY41" fmla="*/ 1483254 h 1573742"/>
                  <a:gd name="connsiteX42" fmla="*/ 670454 w 1223962"/>
                  <a:gd name="connsiteY42" fmla="*/ 1527704 h 1573742"/>
                  <a:gd name="connsiteX43" fmla="*/ 746654 w 1223962"/>
                  <a:gd name="connsiteY43" fmla="*/ 1489604 h 1573742"/>
                  <a:gd name="connsiteX44" fmla="*/ 816504 w 1223962"/>
                  <a:gd name="connsiteY44" fmla="*/ 1508654 h 1573742"/>
                  <a:gd name="connsiteX45" fmla="*/ 873654 w 1223962"/>
                  <a:gd name="connsiteY45" fmla="*/ 1473729 h 1573742"/>
                  <a:gd name="connsiteX46" fmla="*/ 946679 w 1223962"/>
                  <a:gd name="connsiteY46" fmla="*/ 1502304 h 1573742"/>
                  <a:gd name="connsiteX47" fmla="*/ 997479 w 1223962"/>
                  <a:gd name="connsiteY47" fmla="*/ 1568979 h 157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23962" h="1573742">
                    <a:moveTo>
                      <a:pt x="997479" y="1568979"/>
                    </a:moveTo>
                    <a:cubicBezTo>
                      <a:pt x="1011767" y="1564216"/>
                      <a:pt x="1022350" y="1513946"/>
                      <a:pt x="1032404" y="1473729"/>
                    </a:cubicBezTo>
                    <a:cubicBezTo>
                      <a:pt x="1042458" y="1433512"/>
                      <a:pt x="1047221" y="1369483"/>
                      <a:pt x="1057804" y="1327679"/>
                    </a:cubicBezTo>
                    <a:cubicBezTo>
                      <a:pt x="1068387" y="1285875"/>
                      <a:pt x="1083204" y="1268412"/>
                      <a:pt x="1095904" y="1222904"/>
                    </a:cubicBezTo>
                    <a:cubicBezTo>
                      <a:pt x="1108604" y="1177396"/>
                      <a:pt x="1123421" y="1121833"/>
                      <a:pt x="1134004" y="1054629"/>
                    </a:cubicBezTo>
                    <a:cubicBezTo>
                      <a:pt x="1144587" y="987425"/>
                      <a:pt x="1155700" y="884237"/>
                      <a:pt x="1159404" y="819679"/>
                    </a:cubicBezTo>
                    <a:cubicBezTo>
                      <a:pt x="1163108" y="755121"/>
                      <a:pt x="1152525" y="716492"/>
                      <a:pt x="1156229" y="667279"/>
                    </a:cubicBezTo>
                    <a:cubicBezTo>
                      <a:pt x="1159933" y="618067"/>
                      <a:pt x="1171575" y="563033"/>
                      <a:pt x="1181629" y="524404"/>
                    </a:cubicBezTo>
                    <a:cubicBezTo>
                      <a:pt x="1191683" y="485775"/>
                      <a:pt x="1210204" y="468842"/>
                      <a:pt x="1216554" y="435504"/>
                    </a:cubicBezTo>
                    <a:cubicBezTo>
                      <a:pt x="1222904" y="402167"/>
                      <a:pt x="1223962" y="367242"/>
                      <a:pt x="1219729" y="324379"/>
                    </a:cubicBezTo>
                    <a:cubicBezTo>
                      <a:pt x="1215496" y="281517"/>
                      <a:pt x="1196446" y="227012"/>
                      <a:pt x="1191154" y="178329"/>
                    </a:cubicBezTo>
                    <a:cubicBezTo>
                      <a:pt x="1185862" y="129646"/>
                      <a:pt x="1199091" y="61912"/>
                      <a:pt x="1187979" y="32279"/>
                    </a:cubicBezTo>
                    <a:cubicBezTo>
                      <a:pt x="1176867" y="2646"/>
                      <a:pt x="1145646" y="1058"/>
                      <a:pt x="1124479" y="529"/>
                    </a:cubicBezTo>
                    <a:cubicBezTo>
                      <a:pt x="1103312" y="0"/>
                      <a:pt x="1091671" y="21696"/>
                      <a:pt x="1060979" y="29104"/>
                    </a:cubicBezTo>
                    <a:cubicBezTo>
                      <a:pt x="1030287" y="36512"/>
                      <a:pt x="940329" y="44979"/>
                      <a:pt x="940329" y="44979"/>
                    </a:cubicBezTo>
                    <a:cubicBezTo>
                      <a:pt x="901700" y="49741"/>
                      <a:pt x="850371" y="50271"/>
                      <a:pt x="829204" y="57679"/>
                    </a:cubicBezTo>
                    <a:cubicBezTo>
                      <a:pt x="808037" y="65087"/>
                      <a:pt x="834496" y="75142"/>
                      <a:pt x="813329" y="89429"/>
                    </a:cubicBezTo>
                    <a:cubicBezTo>
                      <a:pt x="792162" y="103717"/>
                      <a:pt x="742421" y="128587"/>
                      <a:pt x="702204" y="143404"/>
                    </a:cubicBezTo>
                    <a:cubicBezTo>
                      <a:pt x="661987" y="158221"/>
                      <a:pt x="609600" y="174096"/>
                      <a:pt x="572029" y="178329"/>
                    </a:cubicBezTo>
                    <a:cubicBezTo>
                      <a:pt x="534458" y="182562"/>
                      <a:pt x="493183" y="165100"/>
                      <a:pt x="476779" y="168804"/>
                    </a:cubicBezTo>
                    <a:cubicBezTo>
                      <a:pt x="460375" y="172508"/>
                      <a:pt x="480483" y="182033"/>
                      <a:pt x="473604" y="200554"/>
                    </a:cubicBezTo>
                    <a:cubicBezTo>
                      <a:pt x="466725" y="219075"/>
                      <a:pt x="457200" y="261937"/>
                      <a:pt x="435504" y="279929"/>
                    </a:cubicBezTo>
                    <a:cubicBezTo>
                      <a:pt x="413808" y="297921"/>
                      <a:pt x="366183" y="298450"/>
                      <a:pt x="343429" y="308504"/>
                    </a:cubicBezTo>
                    <a:cubicBezTo>
                      <a:pt x="320675" y="318558"/>
                      <a:pt x="327554" y="332846"/>
                      <a:pt x="298979" y="340254"/>
                    </a:cubicBezTo>
                    <a:cubicBezTo>
                      <a:pt x="270404" y="347662"/>
                      <a:pt x="208492" y="344487"/>
                      <a:pt x="171979" y="352954"/>
                    </a:cubicBezTo>
                    <a:cubicBezTo>
                      <a:pt x="135467" y="361421"/>
                      <a:pt x="103187" y="370946"/>
                      <a:pt x="79904" y="391054"/>
                    </a:cubicBezTo>
                    <a:cubicBezTo>
                      <a:pt x="56621" y="411162"/>
                      <a:pt x="43391" y="443971"/>
                      <a:pt x="32279" y="473604"/>
                    </a:cubicBezTo>
                    <a:cubicBezTo>
                      <a:pt x="21167" y="503237"/>
                      <a:pt x="0" y="557742"/>
                      <a:pt x="13229" y="568854"/>
                    </a:cubicBezTo>
                    <a:cubicBezTo>
                      <a:pt x="26458" y="579966"/>
                      <a:pt x="61383" y="547158"/>
                      <a:pt x="111654" y="540279"/>
                    </a:cubicBezTo>
                    <a:cubicBezTo>
                      <a:pt x="161925" y="533400"/>
                      <a:pt x="255058" y="532342"/>
                      <a:pt x="314854" y="527579"/>
                    </a:cubicBezTo>
                    <a:cubicBezTo>
                      <a:pt x="374650" y="522816"/>
                      <a:pt x="470429" y="511704"/>
                      <a:pt x="470429" y="511704"/>
                    </a:cubicBezTo>
                    <a:cubicBezTo>
                      <a:pt x="538162" y="503767"/>
                      <a:pt x="655637" y="494771"/>
                      <a:pt x="721254" y="479954"/>
                    </a:cubicBezTo>
                    <a:cubicBezTo>
                      <a:pt x="786871" y="465137"/>
                      <a:pt x="834496" y="436562"/>
                      <a:pt x="864129" y="422804"/>
                    </a:cubicBezTo>
                    <a:cubicBezTo>
                      <a:pt x="893762" y="409046"/>
                      <a:pt x="902229" y="385233"/>
                      <a:pt x="899054" y="397404"/>
                    </a:cubicBezTo>
                    <a:cubicBezTo>
                      <a:pt x="895879" y="409575"/>
                      <a:pt x="863600" y="454554"/>
                      <a:pt x="845079" y="495829"/>
                    </a:cubicBezTo>
                    <a:cubicBezTo>
                      <a:pt x="826558" y="537104"/>
                      <a:pt x="802216" y="591608"/>
                      <a:pt x="787929" y="645054"/>
                    </a:cubicBezTo>
                    <a:cubicBezTo>
                      <a:pt x="773642" y="698500"/>
                      <a:pt x="769408" y="747712"/>
                      <a:pt x="759354" y="816504"/>
                    </a:cubicBezTo>
                    <a:cubicBezTo>
                      <a:pt x="749300" y="885296"/>
                      <a:pt x="737658" y="988483"/>
                      <a:pt x="727604" y="1057804"/>
                    </a:cubicBezTo>
                    <a:cubicBezTo>
                      <a:pt x="717550" y="1127125"/>
                      <a:pt x="713846" y="1176867"/>
                      <a:pt x="699029" y="1232429"/>
                    </a:cubicBezTo>
                    <a:cubicBezTo>
                      <a:pt x="684212" y="1287991"/>
                      <a:pt x="655637" y="1341437"/>
                      <a:pt x="638704" y="1391179"/>
                    </a:cubicBezTo>
                    <a:cubicBezTo>
                      <a:pt x="621771" y="1440921"/>
                      <a:pt x="595842" y="1515533"/>
                      <a:pt x="597429" y="1530879"/>
                    </a:cubicBezTo>
                    <a:cubicBezTo>
                      <a:pt x="599017" y="1546225"/>
                      <a:pt x="636058" y="1483783"/>
                      <a:pt x="648229" y="1483254"/>
                    </a:cubicBezTo>
                    <a:cubicBezTo>
                      <a:pt x="660400" y="1482725"/>
                      <a:pt x="654050" y="1526646"/>
                      <a:pt x="670454" y="1527704"/>
                    </a:cubicBezTo>
                    <a:cubicBezTo>
                      <a:pt x="686858" y="1528762"/>
                      <a:pt x="722312" y="1492779"/>
                      <a:pt x="746654" y="1489604"/>
                    </a:cubicBezTo>
                    <a:cubicBezTo>
                      <a:pt x="770996" y="1486429"/>
                      <a:pt x="795337" y="1511300"/>
                      <a:pt x="816504" y="1508654"/>
                    </a:cubicBezTo>
                    <a:cubicBezTo>
                      <a:pt x="837671" y="1506008"/>
                      <a:pt x="851958" y="1474787"/>
                      <a:pt x="873654" y="1473729"/>
                    </a:cubicBezTo>
                    <a:cubicBezTo>
                      <a:pt x="895350" y="1472671"/>
                      <a:pt x="929746" y="1487487"/>
                      <a:pt x="946679" y="1502304"/>
                    </a:cubicBezTo>
                    <a:cubicBezTo>
                      <a:pt x="963612" y="1517121"/>
                      <a:pt x="983191" y="1573742"/>
                      <a:pt x="997479" y="1568979"/>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1" name="Group 50"/>
            <p:cNvGrpSpPr/>
            <p:nvPr/>
          </p:nvGrpSpPr>
          <p:grpSpPr>
            <a:xfrm>
              <a:off x="5814264" y="3057636"/>
              <a:ext cx="931431" cy="3193829"/>
              <a:chOff x="5814264" y="3057636"/>
              <a:chExt cx="931431" cy="3193829"/>
            </a:xfrm>
            <a:solidFill>
              <a:srgbClr val="FFFF00">
                <a:alpha val="30000"/>
              </a:srgbClr>
            </a:solidFill>
          </p:grpSpPr>
          <p:sp>
            <p:nvSpPr>
              <p:cNvPr id="36" name="Freeform 35"/>
              <p:cNvSpPr/>
              <p:nvPr/>
            </p:nvSpPr>
            <p:spPr>
              <a:xfrm>
                <a:off x="5814264" y="3057636"/>
                <a:ext cx="931431" cy="3114418"/>
              </a:xfrm>
              <a:custGeom>
                <a:avLst/>
                <a:gdLst>
                  <a:gd name="connsiteX0" fmla="*/ 1524000 w 1588911"/>
                  <a:gd name="connsiteY0" fmla="*/ 5283200 h 5312833"/>
                  <a:gd name="connsiteX1" fmla="*/ 1574800 w 1588911"/>
                  <a:gd name="connsiteY1" fmla="*/ 5223933 h 5312833"/>
                  <a:gd name="connsiteX2" fmla="*/ 1583267 w 1588911"/>
                  <a:gd name="connsiteY2" fmla="*/ 5139267 h 5312833"/>
                  <a:gd name="connsiteX3" fmla="*/ 1540934 w 1588911"/>
                  <a:gd name="connsiteY3" fmla="*/ 4766733 h 5312833"/>
                  <a:gd name="connsiteX4" fmla="*/ 1473200 w 1588911"/>
                  <a:gd name="connsiteY4" fmla="*/ 4301067 h 5312833"/>
                  <a:gd name="connsiteX5" fmla="*/ 1363134 w 1588911"/>
                  <a:gd name="connsiteY5" fmla="*/ 3818467 h 5312833"/>
                  <a:gd name="connsiteX6" fmla="*/ 1202267 w 1588911"/>
                  <a:gd name="connsiteY6" fmla="*/ 3251200 h 5312833"/>
                  <a:gd name="connsiteX7" fmla="*/ 1092200 w 1588911"/>
                  <a:gd name="connsiteY7" fmla="*/ 2548467 h 5312833"/>
                  <a:gd name="connsiteX8" fmla="*/ 1109134 w 1588911"/>
                  <a:gd name="connsiteY8" fmla="*/ 1955800 h 5312833"/>
                  <a:gd name="connsiteX9" fmla="*/ 1143000 w 1588911"/>
                  <a:gd name="connsiteY9" fmla="*/ 1329267 h 5312833"/>
                  <a:gd name="connsiteX10" fmla="*/ 1143000 w 1588911"/>
                  <a:gd name="connsiteY10" fmla="*/ 999067 h 5312833"/>
                  <a:gd name="connsiteX11" fmla="*/ 1151467 w 1588911"/>
                  <a:gd name="connsiteY11" fmla="*/ 474133 h 5312833"/>
                  <a:gd name="connsiteX12" fmla="*/ 1134534 w 1588911"/>
                  <a:gd name="connsiteY12" fmla="*/ 389467 h 5312833"/>
                  <a:gd name="connsiteX13" fmla="*/ 1126067 w 1588911"/>
                  <a:gd name="connsiteY13" fmla="*/ 169333 h 5312833"/>
                  <a:gd name="connsiteX14" fmla="*/ 1117600 w 1588911"/>
                  <a:gd name="connsiteY14" fmla="*/ 59267 h 5312833"/>
                  <a:gd name="connsiteX15" fmla="*/ 1016000 w 1588911"/>
                  <a:gd name="connsiteY15" fmla="*/ 8467 h 5312833"/>
                  <a:gd name="connsiteX16" fmla="*/ 965200 w 1588911"/>
                  <a:gd name="connsiteY16" fmla="*/ 110067 h 5312833"/>
                  <a:gd name="connsiteX17" fmla="*/ 1016000 w 1588911"/>
                  <a:gd name="connsiteY17" fmla="*/ 321733 h 5312833"/>
                  <a:gd name="connsiteX18" fmla="*/ 1024467 w 1588911"/>
                  <a:gd name="connsiteY18" fmla="*/ 575733 h 5312833"/>
                  <a:gd name="connsiteX19" fmla="*/ 1049867 w 1588911"/>
                  <a:gd name="connsiteY19" fmla="*/ 863600 h 5312833"/>
                  <a:gd name="connsiteX20" fmla="*/ 1041400 w 1588911"/>
                  <a:gd name="connsiteY20" fmla="*/ 1261533 h 5312833"/>
                  <a:gd name="connsiteX21" fmla="*/ 1032934 w 1588911"/>
                  <a:gd name="connsiteY21" fmla="*/ 1905000 h 5312833"/>
                  <a:gd name="connsiteX22" fmla="*/ 1041400 w 1588911"/>
                  <a:gd name="connsiteY22" fmla="*/ 2048933 h 5312833"/>
                  <a:gd name="connsiteX23" fmla="*/ 1041400 w 1588911"/>
                  <a:gd name="connsiteY23" fmla="*/ 2345267 h 5312833"/>
                  <a:gd name="connsiteX24" fmla="*/ 1016000 w 1588911"/>
                  <a:gd name="connsiteY24" fmla="*/ 2489200 h 5312833"/>
                  <a:gd name="connsiteX25" fmla="*/ 956734 w 1588911"/>
                  <a:gd name="connsiteY25" fmla="*/ 2252133 h 5312833"/>
                  <a:gd name="connsiteX26" fmla="*/ 905934 w 1588911"/>
                  <a:gd name="connsiteY26" fmla="*/ 1811867 h 5312833"/>
                  <a:gd name="connsiteX27" fmla="*/ 889000 w 1588911"/>
                  <a:gd name="connsiteY27" fmla="*/ 1625600 h 5312833"/>
                  <a:gd name="connsiteX28" fmla="*/ 812800 w 1588911"/>
                  <a:gd name="connsiteY28" fmla="*/ 1227667 h 5312833"/>
                  <a:gd name="connsiteX29" fmla="*/ 778934 w 1588911"/>
                  <a:gd name="connsiteY29" fmla="*/ 880533 h 5312833"/>
                  <a:gd name="connsiteX30" fmla="*/ 804334 w 1588911"/>
                  <a:gd name="connsiteY30" fmla="*/ 711200 h 5312833"/>
                  <a:gd name="connsiteX31" fmla="*/ 778934 w 1588911"/>
                  <a:gd name="connsiteY31" fmla="*/ 516467 h 5312833"/>
                  <a:gd name="connsiteX32" fmla="*/ 804334 w 1588911"/>
                  <a:gd name="connsiteY32" fmla="*/ 287867 h 5312833"/>
                  <a:gd name="connsiteX33" fmla="*/ 651934 w 1588911"/>
                  <a:gd name="connsiteY33" fmla="*/ 262467 h 5312833"/>
                  <a:gd name="connsiteX34" fmla="*/ 651934 w 1588911"/>
                  <a:gd name="connsiteY34" fmla="*/ 406400 h 5312833"/>
                  <a:gd name="connsiteX35" fmla="*/ 651934 w 1588911"/>
                  <a:gd name="connsiteY35" fmla="*/ 660400 h 5312833"/>
                  <a:gd name="connsiteX36" fmla="*/ 677334 w 1588911"/>
                  <a:gd name="connsiteY36" fmla="*/ 965200 h 5312833"/>
                  <a:gd name="connsiteX37" fmla="*/ 728134 w 1588911"/>
                  <a:gd name="connsiteY37" fmla="*/ 1388533 h 5312833"/>
                  <a:gd name="connsiteX38" fmla="*/ 838200 w 1588911"/>
                  <a:gd name="connsiteY38" fmla="*/ 2006600 h 5312833"/>
                  <a:gd name="connsiteX39" fmla="*/ 914400 w 1588911"/>
                  <a:gd name="connsiteY39" fmla="*/ 2421467 h 5312833"/>
                  <a:gd name="connsiteX40" fmla="*/ 931334 w 1588911"/>
                  <a:gd name="connsiteY40" fmla="*/ 2590800 h 5312833"/>
                  <a:gd name="connsiteX41" fmla="*/ 838200 w 1588911"/>
                  <a:gd name="connsiteY41" fmla="*/ 2480733 h 5312833"/>
                  <a:gd name="connsiteX42" fmla="*/ 643467 w 1588911"/>
                  <a:gd name="connsiteY42" fmla="*/ 2065867 h 5312833"/>
                  <a:gd name="connsiteX43" fmla="*/ 499534 w 1588911"/>
                  <a:gd name="connsiteY43" fmla="*/ 1557867 h 5312833"/>
                  <a:gd name="connsiteX44" fmla="*/ 457200 w 1588911"/>
                  <a:gd name="connsiteY44" fmla="*/ 1058333 h 5312833"/>
                  <a:gd name="connsiteX45" fmla="*/ 491067 w 1588911"/>
                  <a:gd name="connsiteY45" fmla="*/ 762000 h 5312833"/>
                  <a:gd name="connsiteX46" fmla="*/ 541867 w 1588911"/>
                  <a:gd name="connsiteY46" fmla="*/ 567267 h 5312833"/>
                  <a:gd name="connsiteX47" fmla="*/ 414867 w 1588911"/>
                  <a:gd name="connsiteY47" fmla="*/ 516467 h 5312833"/>
                  <a:gd name="connsiteX48" fmla="*/ 355600 w 1588911"/>
                  <a:gd name="connsiteY48" fmla="*/ 601133 h 5312833"/>
                  <a:gd name="connsiteX49" fmla="*/ 381000 w 1588911"/>
                  <a:gd name="connsiteY49" fmla="*/ 1168400 h 5312833"/>
                  <a:gd name="connsiteX50" fmla="*/ 440267 w 1588911"/>
                  <a:gd name="connsiteY50" fmla="*/ 1718733 h 5312833"/>
                  <a:gd name="connsiteX51" fmla="*/ 584200 w 1588911"/>
                  <a:gd name="connsiteY51" fmla="*/ 2116667 h 5312833"/>
                  <a:gd name="connsiteX52" fmla="*/ 711200 w 1588911"/>
                  <a:gd name="connsiteY52" fmla="*/ 2514600 h 5312833"/>
                  <a:gd name="connsiteX53" fmla="*/ 753534 w 1588911"/>
                  <a:gd name="connsiteY53" fmla="*/ 2667000 h 5312833"/>
                  <a:gd name="connsiteX54" fmla="*/ 651934 w 1588911"/>
                  <a:gd name="connsiteY54" fmla="*/ 2641600 h 5312833"/>
                  <a:gd name="connsiteX55" fmla="*/ 482600 w 1588911"/>
                  <a:gd name="connsiteY55" fmla="*/ 2396067 h 5312833"/>
                  <a:gd name="connsiteX56" fmla="*/ 313267 w 1588911"/>
                  <a:gd name="connsiteY56" fmla="*/ 2125133 h 5312833"/>
                  <a:gd name="connsiteX57" fmla="*/ 211667 w 1588911"/>
                  <a:gd name="connsiteY57" fmla="*/ 1896533 h 5312833"/>
                  <a:gd name="connsiteX58" fmla="*/ 118534 w 1588911"/>
                  <a:gd name="connsiteY58" fmla="*/ 1566333 h 5312833"/>
                  <a:gd name="connsiteX59" fmla="*/ 110067 w 1588911"/>
                  <a:gd name="connsiteY59" fmla="*/ 1278467 h 5312833"/>
                  <a:gd name="connsiteX60" fmla="*/ 160867 w 1588911"/>
                  <a:gd name="connsiteY60" fmla="*/ 1075267 h 5312833"/>
                  <a:gd name="connsiteX61" fmla="*/ 194734 w 1588911"/>
                  <a:gd name="connsiteY61" fmla="*/ 982133 h 5312833"/>
                  <a:gd name="connsiteX62" fmla="*/ 67734 w 1588911"/>
                  <a:gd name="connsiteY62" fmla="*/ 939800 h 5312833"/>
                  <a:gd name="connsiteX63" fmla="*/ 33867 w 1588911"/>
                  <a:gd name="connsiteY63" fmla="*/ 1075267 h 5312833"/>
                  <a:gd name="connsiteX64" fmla="*/ 0 w 1588911"/>
                  <a:gd name="connsiteY64" fmla="*/ 1236133 h 5312833"/>
                  <a:gd name="connsiteX65" fmla="*/ 33867 w 1588911"/>
                  <a:gd name="connsiteY65" fmla="*/ 1591733 h 5312833"/>
                  <a:gd name="connsiteX66" fmla="*/ 186267 w 1588911"/>
                  <a:gd name="connsiteY66" fmla="*/ 1989667 h 5312833"/>
                  <a:gd name="connsiteX67" fmla="*/ 465667 w 1588911"/>
                  <a:gd name="connsiteY67" fmla="*/ 2506133 h 5312833"/>
                  <a:gd name="connsiteX68" fmla="*/ 804334 w 1588911"/>
                  <a:gd name="connsiteY68" fmla="*/ 3014133 h 5312833"/>
                  <a:gd name="connsiteX69" fmla="*/ 1109134 w 1588911"/>
                  <a:gd name="connsiteY69" fmla="*/ 3564467 h 5312833"/>
                  <a:gd name="connsiteX70" fmla="*/ 1303867 w 1588911"/>
                  <a:gd name="connsiteY70" fmla="*/ 4021667 h 5312833"/>
                  <a:gd name="connsiteX71" fmla="*/ 1422400 w 1588911"/>
                  <a:gd name="connsiteY71" fmla="*/ 4580467 h 5312833"/>
                  <a:gd name="connsiteX72" fmla="*/ 1507067 w 1588911"/>
                  <a:gd name="connsiteY72" fmla="*/ 5046133 h 5312833"/>
                  <a:gd name="connsiteX73" fmla="*/ 1524000 w 1588911"/>
                  <a:gd name="connsiteY73" fmla="*/ 5283200 h 531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588911" h="5312833">
                    <a:moveTo>
                      <a:pt x="1524000" y="5283200"/>
                    </a:moveTo>
                    <a:cubicBezTo>
                      <a:pt x="1535289" y="5312833"/>
                      <a:pt x="1564922" y="5247922"/>
                      <a:pt x="1574800" y="5223933"/>
                    </a:cubicBezTo>
                    <a:cubicBezTo>
                      <a:pt x="1584678" y="5199944"/>
                      <a:pt x="1588911" y="5215467"/>
                      <a:pt x="1583267" y="5139267"/>
                    </a:cubicBezTo>
                    <a:cubicBezTo>
                      <a:pt x="1577623" y="5063067"/>
                      <a:pt x="1559279" y="4906433"/>
                      <a:pt x="1540934" y="4766733"/>
                    </a:cubicBezTo>
                    <a:cubicBezTo>
                      <a:pt x="1522589" y="4627033"/>
                      <a:pt x="1502833" y="4459111"/>
                      <a:pt x="1473200" y="4301067"/>
                    </a:cubicBezTo>
                    <a:cubicBezTo>
                      <a:pt x="1443567" y="4143023"/>
                      <a:pt x="1408289" y="3993445"/>
                      <a:pt x="1363134" y="3818467"/>
                    </a:cubicBezTo>
                    <a:cubicBezTo>
                      <a:pt x="1317979" y="3643489"/>
                      <a:pt x="1247423" y="3462867"/>
                      <a:pt x="1202267" y="3251200"/>
                    </a:cubicBezTo>
                    <a:cubicBezTo>
                      <a:pt x="1157111" y="3039533"/>
                      <a:pt x="1107722" y="2764367"/>
                      <a:pt x="1092200" y="2548467"/>
                    </a:cubicBezTo>
                    <a:cubicBezTo>
                      <a:pt x="1076678" y="2332567"/>
                      <a:pt x="1100667" y="2159000"/>
                      <a:pt x="1109134" y="1955800"/>
                    </a:cubicBezTo>
                    <a:cubicBezTo>
                      <a:pt x="1117601" y="1752600"/>
                      <a:pt x="1137356" y="1488722"/>
                      <a:pt x="1143000" y="1329267"/>
                    </a:cubicBezTo>
                    <a:cubicBezTo>
                      <a:pt x="1148644" y="1169812"/>
                      <a:pt x="1141589" y="1141589"/>
                      <a:pt x="1143000" y="999067"/>
                    </a:cubicBezTo>
                    <a:cubicBezTo>
                      <a:pt x="1144411" y="856545"/>
                      <a:pt x="1152878" y="575733"/>
                      <a:pt x="1151467" y="474133"/>
                    </a:cubicBezTo>
                    <a:cubicBezTo>
                      <a:pt x="1150056" y="372533"/>
                      <a:pt x="1138767" y="440267"/>
                      <a:pt x="1134534" y="389467"/>
                    </a:cubicBezTo>
                    <a:cubicBezTo>
                      <a:pt x="1130301" y="338667"/>
                      <a:pt x="1128889" y="224366"/>
                      <a:pt x="1126067" y="169333"/>
                    </a:cubicBezTo>
                    <a:cubicBezTo>
                      <a:pt x="1123245" y="114300"/>
                      <a:pt x="1135944" y="86078"/>
                      <a:pt x="1117600" y="59267"/>
                    </a:cubicBezTo>
                    <a:cubicBezTo>
                      <a:pt x="1099256" y="32456"/>
                      <a:pt x="1041400" y="0"/>
                      <a:pt x="1016000" y="8467"/>
                    </a:cubicBezTo>
                    <a:cubicBezTo>
                      <a:pt x="990600" y="16934"/>
                      <a:pt x="965200" y="57856"/>
                      <a:pt x="965200" y="110067"/>
                    </a:cubicBezTo>
                    <a:cubicBezTo>
                      <a:pt x="965200" y="162278"/>
                      <a:pt x="1006122" y="244122"/>
                      <a:pt x="1016000" y="321733"/>
                    </a:cubicBezTo>
                    <a:cubicBezTo>
                      <a:pt x="1025878" y="399344"/>
                      <a:pt x="1018823" y="485422"/>
                      <a:pt x="1024467" y="575733"/>
                    </a:cubicBezTo>
                    <a:cubicBezTo>
                      <a:pt x="1030112" y="666044"/>
                      <a:pt x="1047045" y="749300"/>
                      <a:pt x="1049867" y="863600"/>
                    </a:cubicBezTo>
                    <a:cubicBezTo>
                      <a:pt x="1052689" y="977900"/>
                      <a:pt x="1044222" y="1087966"/>
                      <a:pt x="1041400" y="1261533"/>
                    </a:cubicBezTo>
                    <a:cubicBezTo>
                      <a:pt x="1038578" y="1435100"/>
                      <a:pt x="1032934" y="1773767"/>
                      <a:pt x="1032934" y="1905000"/>
                    </a:cubicBezTo>
                    <a:cubicBezTo>
                      <a:pt x="1032934" y="2036233"/>
                      <a:pt x="1039989" y="1975555"/>
                      <a:pt x="1041400" y="2048933"/>
                    </a:cubicBezTo>
                    <a:cubicBezTo>
                      <a:pt x="1042811" y="2122311"/>
                      <a:pt x="1045633" y="2271889"/>
                      <a:pt x="1041400" y="2345267"/>
                    </a:cubicBezTo>
                    <a:cubicBezTo>
                      <a:pt x="1037167" y="2418645"/>
                      <a:pt x="1030111" y="2504722"/>
                      <a:pt x="1016000" y="2489200"/>
                    </a:cubicBezTo>
                    <a:cubicBezTo>
                      <a:pt x="1001889" y="2473678"/>
                      <a:pt x="975078" y="2365022"/>
                      <a:pt x="956734" y="2252133"/>
                    </a:cubicBezTo>
                    <a:cubicBezTo>
                      <a:pt x="938390" y="2139244"/>
                      <a:pt x="917223" y="1916289"/>
                      <a:pt x="905934" y="1811867"/>
                    </a:cubicBezTo>
                    <a:cubicBezTo>
                      <a:pt x="894645" y="1707445"/>
                      <a:pt x="904522" y="1722967"/>
                      <a:pt x="889000" y="1625600"/>
                    </a:cubicBezTo>
                    <a:cubicBezTo>
                      <a:pt x="873478" y="1528233"/>
                      <a:pt x="831144" y="1351845"/>
                      <a:pt x="812800" y="1227667"/>
                    </a:cubicBezTo>
                    <a:cubicBezTo>
                      <a:pt x="794456" y="1103489"/>
                      <a:pt x="780345" y="966611"/>
                      <a:pt x="778934" y="880533"/>
                    </a:cubicBezTo>
                    <a:cubicBezTo>
                      <a:pt x="777523" y="794455"/>
                      <a:pt x="804334" y="771878"/>
                      <a:pt x="804334" y="711200"/>
                    </a:cubicBezTo>
                    <a:cubicBezTo>
                      <a:pt x="804334" y="650522"/>
                      <a:pt x="778934" y="587022"/>
                      <a:pt x="778934" y="516467"/>
                    </a:cubicBezTo>
                    <a:cubicBezTo>
                      <a:pt x="778934" y="445912"/>
                      <a:pt x="825501" y="330200"/>
                      <a:pt x="804334" y="287867"/>
                    </a:cubicBezTo>
                    <a:cubicBezTo>
                      <a:pt x="783167" y="245534"/>
                      <a:pt x="677334" y="242712"/>
                      <a:pt x="651934" y="262467"/>
                    </a:cubicBezTo>
                    <a:cubicBezTo>
                      <a:pt x="626534" y="282223"/>
                      <a:pt x="651934" y="406400"/>
                      <a:pt x="651934" y="406400"/>
                    </a:cubicBezTo>
                    <a:cubicBezTo>
                      <a:pt x="651934" y="472722"/>
                      <a:pt x="647701" y="567267"/>
                      <a:pt x="651934" y="660400"/>
                    </a:cubicBezTo>
                    <a:cubicBezTo>
                      <a:pt x="656167" y="753533"/>
                      <a:pt x="664634" y="843845"/>
                      <a:pt x="677334" y="965200"/>
                    </a:cubicBezTo>
                    <a:cubicBezTo>
                      <a:pt x="690034" y="1086555"/>
                      <a:pt x="701323" y="1214966"/>
                      <a:pt x="728134" y="1388533"/>
                    </a:cubicBezTo>
                    <a:cubicBezTo>
                      <a:pt x="754945" y="1562100"/>
                      <a:pt x="807156" y="1834444"/>
                      <a:pt x="838200" y="2006600"/>
                    </a:cubicBezTo>
                    <a:cubicBezTo>
                      <a:pt x="869244" y="2178756"/>
                      <a:pt x="898878" y="2324100"/>
                      <a:pt x="914400" y="2421467"/>
                    </a:cubicBezTo>
                    <a:cubicBezTo>
                      <a:pt x="929922" y="2518834"/>
                      <a:pt x="944034" y="2580922"/>
                      <a:pt x="931334" y="2590800"/>
                    </a:cubicBezTo>
                    <a:cubicBezTo>
                      <a:pt x="918634" y="2600678"/>
                      <a:pt x="886178" y="2568222"/>
                      <a:pt x="838200" y="2480733"/>
                    </a:cubicBezTo>
                    <a:cubicBezTo>
                      <a:pt x="790222" y="2393244"/>
                      <a:pt x="699911" y="2219678"/>
                      <a:pt x="643467" y="2065867"/>
                    </a:cubicBezTo>
                    <a:cubicBezTo>
                      <a:pt x="587023" y="1912056"/>
                      <a:pt x="530578" y="1725789"/>
                      <a:pt x="499534" y="1557867"/>
                    </a:cubicBezTo>
                    <a:cubicBezTo>
                      <a:pt x="468490" y="1389945"/>
                      <a:pt x="458611" y="1190977"/>
                      <a:pt x="457200" y="1058333"/>
                    </a:cubicBezTo>
                    <a:cubicBezTo>
                      <a:pt x="455789" y="925689"/>
                      <a:pt x="476956" y="843844"/>
                      <a:pt x="491067" y="762000"/>
                    </a:cubicBezTo>
                    <a:cubicBezTo>
                      <a:pt x="505178" y="680156"/>
                      <a:pt x="554567" y="608189"/>
                      <a:pt x="541867" y="567267"/>
                    </a:cubicBezTo>
                    <a:cubicBezTo>
                      <a:pt x="529167" y="526345"/>
                      <a:pt x="445912" y="510823"/>
                      <a:pt x="414867" y="516467"/>
                    </a:cubicBezTo>
                    <a:cubicBezTo>
                      <a:pt x="383823" y="522111"/>
                      <a:pt x="361244" y="492478"/>
                      <a:pt x="355600" y="601133"/>
                    </a:cubicBezTo>
                    <a:cubicBezTo>
                      <a:pt x="349956" y="709788"/>
                      <a:pt x="366889" y="982133"/>
                      <a:pt x="381000" y="1168400"/>
                    </a:cubicBezTo>
                    <a:cubicBezTo>
                      <a:pt x="395111" y="1354667"/>
                      <a:pt x="406400" y="1560688"/>
                      <a:pt x="440267" y="1718733"/>
                    </a:cubicBezTo>
                    <a:cubicBezTo>
                      <a:pt x="474134" y="1876778"/>
                      <a:pt x="539045" y="1984023"/>
                      <a:pt x="584200" y="2116667"/>
                    </a:cubicBezTo>
                    <a:cubicBezTo>
                      <a:pt x="629356" y="2249312"/>
                      <a:pt x="682978" y="2422878"/>
                      <a:pt x="711200" y="2514600"/>
                    </a:cubicBezTo>
                    <a:cubicBezTo>
                      <a:pt x="739422" y="2606322"/>
                      <a:pt x="763412" y="2645833"/>
                      <a:pt x="753534" y="2667000"/>
                    </a:cubicBezTo>
                    <a:cubicBezTo>
                      <a:pt x="743656" y="2688167"/>
                      <a:pt x="697090" y="2686755"/>
                      <a:pt x="651934" y="2641600"/>
                    </a:cubicBezTo>
                    <a:cubicBezTo>
                      <a:pt x="606778" y="2596445"/>
                      <a:pt x="539045" y="2482145"/>
                      <a:pt x="482600" y="2396067"/>
                    </a:cubicBezTo>
                    <a:cubicBezTo>
                      <a:pt x="426156" y="2309989"/>
                      <a:pt x="358422" y="2208389"/>
                      <a:pt x="313267" y="2125133"/>
                    </a:cubicBezTo>
                    <a:cubicBezTo>
                      <a:pt x="268112" y="2041877"/>
                      <a:pt x="244123" y="1989666"/>
                      <a:pt x="211667" y="1896533"/>
                    </a:cubicBezTo>
                    <a:cubicBezTo>
                      <a:pt x="179212" y="1803400"/>
                      <a:pt x="135467" y="1669344"/>
                      <a:pt x="118534" y="1566333"/>
                    </a:cubicBezTo>
                    <a:cubicBezTo>
                      <a:pt x="101601" y="1463322"/>
                      <a:pt x="103012" y="1360311"/>
                      <a:pt x="110067" y="1278467"/>
                    </a:cubicBezTo>
                    <a:cubicBezTo>
                      <a:pt x="117123" y="1196623"/>
                      <a:pt x="146756" y="1124656"/>
                      <a:pt x="160867" y="1075267"/>
                    </a:cubicBezTo>
                    <a:cubicBezTo>
                      <a:pt x="174978" y="1025878"/>
                      <a:pt x="210256" y="1004711"/>
                      <a:pt x="194734" y="982133"/>
                    </a:cubicBezTo>
                    <a:cubicBezTo>
                      <a:pt x="179212" y="959555"/>
                      <a:pt x="94545" y="924278"/>
                      <a:pt x="67734" y="939800"/>
                    </a:cubicBezTo>
                    <a:cubicBezTo>
                      <a:pt x="40923" y="955322"/>
                      <a:pt x="45156" y="1025878"/>
                      <a:pt x="33867" y="1075267"/>
                    </a:cubicBezTo>
                    <a:cubicBezTo>
                      <a:pt x="22578" y="1124656"/>
                      <a:pt x="0" y="1150055"/>
                      <a:pt x="0" y="1236133"/>
                    </a:cubicBezTo>
                    <a:cubicBezTo>
                      <a:pt x="0" y="1322211"/>
                      <a:pt x="2823" y="1466144"/>
                      <a:pt x="33867" y="1591733"/>
                    </a:cubicBezTo>
                    <a:cubicBezTo>
                      <a:pt x="64912" y="1717322"/>
                      <a:pt x="114300" y="1837267"/>
                      <a:pt x="186267" y="1989667"/>
                    </a:cubicBezTo>
                    <a:cubicBezTo>
                      <a:pt x="258234" y="2142067"/>
                      <a:pt x="362656" y="2335389"/>
                      <a:pt x="465667" y="2506133"/>
                    </a:cubicBezTo>
                    <a:cubicBezTo>
                      <a:pt x="568678" y="2676877"/>
                      <a:pt x="697090" y="2837744"/>
                      <a:pt x="804334" y="3014133"/>
                    </a:cubicBezTo>
                    <a:cubicBezTo>
                      <a:pt x="911578" y="3190522"/>
                      <a:pt x="1025879" y="3396545"/>
                      <a:pt x="1109134" y="3564467"/>
                    </a:cubicBezTo>
                    <a:cubicBezTo>
                      <a:pt x="1192389" y="3732389"/>
                      <a:pt x="1251656" y="3852334"/>
                      <a:pt x="1303867" y="4021667"/>
                    </a:cubicBezTo>
                    <a:cubicBezTo>
                      <a:pt x="1356078" y="4191000"/>
                      <a:pt x="1388533" y="4409723"/>
                      <a:pt x="1422400" y="4580467"/>
                    </a:cubicBezTo>
                    <a:cubicBezTo>
                      <a:pt x="1456267" y="4751211"/>
                      <a:pt x="1490134" y="4929011"/>
                      <a:pt x="1507067" y="5046133"/>
                    </a:cubicBezTo>
                    <a:cubicBezTo>
                      <a:pt x="1524000" y="5163255"/>
                      <a:pt x="1512711" y="5253567"/>
                      <a:pt x="1524000" y="5283200"/>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7" name="Group 36"/>
              <p:cNvGrpSpPr/>
              <p:nvPr/>
            </p:nvGrpSpPr>
            <p:grpSpPr>
              <a:xfrm>
                <a:off x="5943308" y="3729531"/>
                <a:ext cx="651733" cy="1154568"/>
                <a:chOff x="7247467" y="1247775"/>
                <a:chExt cx="1111779" cy="1969558"/>
              </a:xfrm>
              <a:grpFill/>
            </p:grpSpPr>
            <p:sp>
              <p:nvSpPr>
                <p:cNvPr id="38" name="Freeform 37"/>
                <p:cNvSpPr/>
                <p:nvPr/>
              </p:nvSpPr>
              <p:spPr>
                <a:xfrm>
                  <a:off x="8123767" y="1247775"/>
                  <a:ext cx="235479" cy="1969558"/>
                </a:xfrm>
                <a:custGeom>
                  <a:avLst/>
                  <a:gdLst>
                    <a:gd name="connsiteX0" fmla="*/ 99483 w 235479"/>
                    <a:gd name="connsiteY0" fmla="*/ 1968500 h 1969558"/>
                    <a:gd name="connsiteX1" fmla="*/ 115358 w 235479"/>
                    <a:gd name="connsiteY1" fmla="*/ 1790700 h 1969558"/>
                    <a:gd name="connsiteX2" fmla="*/ 118533 w 235479"/>
                    <a:gd name="connsiteY2" fmla="*/ 1631950 h 1969558"/>
                    <a:gd name="connsiteX3" fmla="*/ 109008 w 235479"/>
                    <a:gd name="connsiteY3" fmla="*/ 1492250 h 1969558"/>
                    <a:gd name="connsiteX4" fmla="*/ 128058 w 235479"/>
                    <a:gd name="connsiteY4" fmla="*/ 1311275 h 1969558"/>
                    <a:gd name="connsiteX5" fmla="*/ 124883 w 235479"/>
                    <a:gd name="connsiteY5" fmla="*/ 1120775 h 1969558"/>
                    <a:gd name="connsiteX6" fmla="*/ 137583 w 235479"/>
                    <a:gd name="connsiteY6" fmla="*/ 958850 h 1969558"/>
                    <a:gd name="connsiteX7" fmla="*/ 185208 w 235479"/>
                    <a:gd name="connsiteY7" fmla="*/ 727075 h 1969558"/>
                    <a:gd name="connsiteX8" fmla="*/ 207433 w 235479"/>
                    <a:gd name="connsiteY8" fmla="*/ 492125 h 1969558"/>
                    <a:gd name="connsiteX9" fmla="*/ 226483 w 235479"/>
                    <a:gd name="connsiteY9" fmla="*/ 200025 h 1969558"/>
                    <a:gd name="connsiteX10" fmla="*/ 232833 w 235479"/>
                    <a:gd name="connsiteY10" fmla="*/ 47625 h 1969558"/>
                    <a:gd name="connsiteX11" fmla="*/ 210608 w 235479"/>
                    <a:gd name="connsiteY11" fmla="*/ 9525 h 1969558"/>
                    <a:gd name="connsiteX12" fmla="*/ 207433 w 235479"/>
                    <a:gd name="connsiteY12" fmla="*/ 104775 h 1969558"/>
                    <a:gd name="connsiteX13" fmla="*/ 178858 w 235479"/>
                    <a:gd name="connsiteY13" fmla="*/ 295275 h 1969558"/>
                    <a:gd name="connsiteX14" fmla="*/ 112183 w 235479"/>
                    <a:gd name="connsiteY14" fmla="*/ 530225 h 1969558"/>
                    <a:gd name="connsiteX15" fmla="*/ 32808 w 235479"/>
                    <a:gd name="connsiteY15" fmla="*/ 698500 h 1969558"/>
                    <a:gd name="connsiteX16" fmla="*/ 13758 w 235479"/>
                    <a:gd name="connsiteY16" fmla="*/ 841375 h 1969558"/>
                    <a:gd name="connsiteX17" fmla="*/ 1058 w 235479"/>
                    <a:gd name="connsiteY17" fmla="*/ 1079500 h 1969558"/>
                    <a:gd name="connsiteX18" fmla="*/ 7408 w 235479"/>
                    <a:gd name="connsiteY18" fmla="*/ 1387475 h 1969558"/>
                    <a:gd name="connsiteX19" fmla="*/ 7408 w 235479"/>
                    <a:gd name="connsiteY19" fmla="*/ 1593850 h 1969558"/>
                    <a:gd name="connsiteX20" fmla="*/ 39158 w 235479"/>
                    <a:gd name="connsiteY20" fmla="*/ 1784350 h 1969558"/>
                    <a:gd name="connsiteX21" fmla="*/ 99483 w 235479"/>
                    <a:gd name="connsiteY21" fmla="*/ 1968500 h 196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5479" h="1969558">
                      <a:moveTo>
                        <a:pt x="99483" y="1968500"/>
                      </a:moveTo>
                      <a:cubicBezTo>
                        <a:pt x="112183" y="1969558"/>
                        <a:pt x="112183" y="1846792"/>
                        <a:pt x="115358" y="1790700"/>
                      </a:cubicBezTo>
                      <a:cubicBezTo>
                        <a:pt x="118533" y="1734608"/>
                        <a:pt x="119591" y="1681692"/>
                        <a:pt x="118533" y="1631950"/>
                      </a:cubicBezTo>
                      <a:cubicBezTo>
                        <a:pt x="117475" y="1582208"/>
                        <a:pt x="107421" y="1545696"/>
                        <a:pt x="109008" y="1492250"/>
                      </a:cubicBezTo>
                      <a:cubicBezTo>
                        <a:pt x="110595" y="1438804"/>
                        <a:pt x="125412" y="1373187"/>
                        <a:pt x="128058" y="1311275"/>
                      </a:cubicBezTo>
                      <a:cubicBezTo>
                        <a:pt x="130704" y="1249363"/>
                        <a:pt x="123296" y="1179512"/>
                        <a:pt x="124883" y="1120775"/>
                      </a:cubicBezTo>
                      <a:cubicBezTo>
                        <a:pt x="126470" y="1062038"/>
                        <a:pt x="127529" y="1024467"/>
                        <a:pt x="137583" y="958850"/>
                      </a:cubicBezTo>
                      <a:cubicBezTo>
                        <a:pt x="147637" y="893233"/>
                        <a:pt x="173566" y="804862"/>
                        <a:pt x="185208" y="727075"/>
                      </a:cubicBezTo>
                      <a:cubicBezTo>
                        <a:pt x="196850" y="649288"/>
                        <a:pt x="200554" y="579967"/>
                        <a:pt x="207433" y="492125"/>
                      </a:cubicBezTo>
                      <a:cubicBezTo>
                        <a:pt x="214312" y="404283"/>
                        <a:pt x="222250" y="274108"/>
                        <a:pt x="226483" y="200025"/>
                      </a:cubicBezTo>
                      <a:cubicBezTo>
                        <a:pt x="230716" y="125942"/>
                        <a:pt x="235479" y="79375"/>
                        <a:pt x="232833" y="47625"/>
                      </a:cubicBezTo>
                      <a:cubicBezTo>
                        <a:pt x="230187" y="15875"/>
                        <a:pt x="214841" y="0"/>
                        <a:pt x="210608" y="9525"/>
                      </a:cubicBezTo>
                      <a:cubicBezTo>
                        <a:pt x="206375" y="19050"/>
                        <a:pt x="212725" y="57150"/>
                        <a:pt x="207433" y="104775"/>
                      </a:cubicBezTo>
                      <a:cubicBezTo>
                        <a:pt x="202141" y="152400"/>
                        <a:pt x="194733" y="224367"/>
                        <a:pt x="178858" y="295275"/>
                      </a:cubicBezTo>
                      <a:cubicBezTo>
                        <a:pt x="162983" y="366183"/>
                        <a:pt x="136525" y="463021"/>
                        <a:pt x="112183" y="530225"/>
                      </a:cubicBezTo>
                      <a:cubicBezTo>
                        <a:pt x="87841" y="597429"/>
                        <a:pt x="49212" y="646642"/>
                        <a:pt x="32808" y="698500"/>
                      </a:cubicBezTo>
                      <a:cubicBezTo>
                        <a:pt x="16404" y="750358"/>
                        <a:pt x="19050" y="777875"/>
                        <a:pt x="13758" y="841375"/>
                      </a:cubicBezTo>
                      <a:cubicBezTo>
                        <a:pt x="8466" y="904875"/>
                        <a:pt x="2116" y="988483"/>
                        <a:pt x="1058" y="1079500"/>
                      </a:cubicBezTo>
                      <a:cubicBezTo>
                        <a:pt x="0" y="1170517"/>
                        <a:pt x="6350" y="1301750"/>
                        <a:pt x="7408" y="1387475"/>
                      </a:cubicBezTo>
                      <a:cubicBezTo>
                        <a:pt x="8466" y="1473200"/>
                        <a:pt x="2116" y="1527704"/>
                        <a:pt x="7408" y="1593850"/>
                      </a:cubicBezTo>
                      <a:cubicBezTo>
                        <a:pt x="12700" y="1659996"/>
                        <a:pt x="27516" y="1721379"/>
                        <a:pt x="39158" y="1784350"/>
                      </a:cubicBezTo>
                      <a:cubicBezTo>
                        <a:pt x="50800" y="1847321"/>
                        <a:pt x="86783" y="1967442"/>
                        <a:pt x="99483" y="1968500"/>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913688" y="1297517"/>
                  <a:ext cx="152929" cy="1293812"/>
                </a:xfrm>
                <a:custGeom>
                  <a:avLst/>
                  <a:gdLst>
                    <a:gd name="connsiteX0" fmla="*/ 131762 w 152929"/>
                    <a:gd name="connsiteY0" fmla="*/ 1286933 h 1293812"/>
                    <a:gd name="connsiteX1" fmla="*/ 150812 w 152929"/>
                    <a:gd name="connsiteY1" fmla="*/ 1147233 h 1293812"/>
                    <a:gd name="connsiteX2" fmla="*/ 144462 w 152929"/>
                    <a:gd name="connsiteY2" fmla="*/ 871008 h 1293812"/>
                    <a:gd name="connsiteX3" fmla="*/ 131762 w 152929"/>
                    <a:gd name="connsiteY3" fmla="*/ 693208 h 1293812"/>
                    <a:gd name="connsiteX4" fmla="*/ 100012 w 152929"/>
                    <a:gd name="connsiteY4" fmla="*/ 556683 h 1293812"/>
                    <a:gd name="connsiteX5" fmla="*/ 80962 w 152929"/>
                    <a:gd name="connsiteY5" fmla="*/ 448733 h 1293812"/>
                    <a:gd name="connsiteX6" fmla="*/ 84137 w 152929"/>
                    <a:gd name="connsiteY6" fmla="*/ 340783 h 1293812"/>
                    <a:gd name="connsiteX7" fmla="*/ 74612 w 152929"/>
                    <a:gd name="connsiteY7" fmla="*/ 207433 h 1293812"/>
                    <a:gd name="connsiteX8" fmla="*/ 42862 w 152929"/>
                    <a:gd name="connsiteY8" fmla="*/ 45508 h 1293812"/>
                    <a:gd name="connsiteX9" fmla="*/ 23812 w 152929"/>
                    <a:gd name="connsiteY9" fmla="*/ 16933 h 1293812"/>
                    <a:gd name="connsiteX10" fmla="*/ 1587 w 152929"/>
                    <a:gd name="connsiteY10" fmla="*/ 16933 h 1293812"/>
                    <a:gd name="connsiteX11" fmla="*/ 33337 w 152929"/>
                    <a:gd name="connsiteY11" fmla="*/ 118533 h 1293812"/>
                    <a:gd name="connsiteX12" fmla="*/ 39687 w 152929"/>
                    <a:gd name="connsiteY12" fmla="*/ 242358 h 1293812"/>
                    <a:gd name="connsiteX13" fmla="*/ 30162 w 152929"/>
                    <a:gd name="connsiteY13" fmla="*/ 394758 h 1293812"/>
                    <a:gd name="connsiteX14" fmla="*/ 7937 w 152929"/>
                    <a:gd name="connsiteY14" fmla="*/ 502708 h 1293812"/>
                    <a:gd name="connsiteX15" fmla="*/ 30162 w 152929"/>
                    <a:gd name="connsiteY15" fmla="*/ 712258 h 1293812"/>
                    <a:gd name="connsiteX16" fmla="*/ 55562 w 152929"/>
                    <a:gd name="connsiteY16" fmla="*/ 940858 h 1293812"/>
                    <a:gd name="connsiteX17" fmla="*/ 93662 w 152929"/>
                    <a:gd name="connsiteY17" fmla="*/ 1188508 h 1293812"/>
                    <a:gd name="connsiteX18" fmla="*/ 131762 w 152929"/>
                    <a:gd name="connsiteY18" fmla="*/ 1286933 h 129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929" h="1293812">
                      <a:moveTo>
                        <a:pt x="131762" y="1286933"/>
                      </a:moveTo>
                      <a:cubicBezTo>
                        <a:pt x="141287" y="1280054"/>
                        <a:pt x="148695" y="1216554"/>
                        <a:pt x="150812" y="1147233"/>
                      </a:cubicBezTo>
                      <a:cubicBezTo>
                        <a:pt x="152929" y="1077912"/>
                        <a:pt x="147637" y="946679"/>
                        <a:pt x="144462" y="871008"/>
                      </a:cubicBezTo>
                      <a:cubicBezTo>
                        <a:pt x="141287" y="795337"/>
                        <a:pt x="139170" y="745596"/>
                        <a:pt x="131762" y="693208"/>
                      </a:cubicBezTo>
                      <a:cubicBezTo>
                        <a:pt x="124354" y="640821"/>
                        <a:pt x="108479" y="597429"/>
                        <a:pt x="100012" y="556683"/>
                      </a:cubicBezTo>
                      <a:cubicBezTo>
                        <a:pt x="91545" y="515937"/>
                        <a:pt x="83608" y="484716"/>
                        <a:pt x="80962" y="448733"/>
                      </a:cubicBezTo>
                      <a:cubicBezTo>
                        <a:pt x="78316" y="412750"/>
                        <a:pt x="85195" y="381000"/>
                        <a:pt x="84137" y="340783"/>
                      </a:cubicBezTo>
                      <a:cubicBezTo>
                        <a:pt x="83079" y="300566"/>
                        <a:pt x="81491" y="256645"/>
                        <a:pt x="74612" y="207433"/>
                      </a:cubicBezTo>
                      <a:cubicBezTo>
                        <a:pt x="67733" y="158221"/>
                        <a:pt x="51329" y="77258"/>
                        <a:pt x="42862" y="45508"/>
                      </a:cubicBezTo>
                      <a:cubicBezTo>
                        <a:pt x="34395" y="13758"/>
                        <a:pt x="30691" y="21695"/>
                        <a:pt x="23812" y="16933"/>
                      </a:cubicBezTo>
                      <a:cubicBezTo>
                        <a:pt x="16933" y="12171"/>
                        <a:pt x="0" y="0"/>
                        <a:pt x="1587" y="16933"/>
                      </a:cubicBezTo>
                      <a:cubicBezTo>
                        <a:pt x="3175" y="33866"/>
                        <a:pt x="26987" y="80962"/>
                        <a:pt x="33337" y="118533"/>
                      </a:cubicBezTo>
                      <a:cubicBezTo>
                        <a:pt x="39687" y="156104"/>
                        <a:pt x="40216" y="196321"/>
                        <a:pt x="39687" y="242358"/>
                      </a:cubicBezTo>
                      <a:cubicBezTo>
                        <a:pt x="39158" y="288395"/>
                        <a:pt x="35454" y="351366"/>
                        <a:pt x="30162" y="394758"/>
                      </a:cubicBezTo>
                      <a:cubicBezTo>
                        <a:pt x="24870" y="438150"/>
                        <a:pt x="7937" y="449791"/>
                        <a:pt x="7937" y="502708"/>
                      </a:cubicBezTo>
                      <a:cubicBezTo>
                        <a:pt x="7937" y="555625"/>
                        <a:pt x="22225" y="639233"/>
                        <a:pt x="30162" y="712258"/>
                      </a:cubicBezTo>
                      <a:cubicBezTo>
                        <a:pt x="38099" y="785283"/>
                        <a:pt x="44979" y="861483"/>
                        <a:pt x="55562" y="940858"/>
                      </a:cubicBezTo>
                      <a:cubicBezTo>
                        <a:pt x="66145" y="1020233"/>
                        <a:pt x="82550" y="1130300"/>
                        <a:pt x="93662" y="1188508"/>
                      </a:cubicBezTo>
                      <a:cubicBezTo>
                        <a:pt x="104775" y="1246716"/>
                        <a:pt x="122237" y="1293812"/>
                        <a:pt x="131762" y="1286933"/>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596188" y="1452563"/>
                  <a:ext cx="380470" cy="1244599"/>
                </a:xfrm>
                <a:custGeom>
                  <a:avLst/>
                  <a:gdLst>
                    <a:gd name="connsiteX0" fmla="*/ 363537 w 380470"/>
                    <a:gd name="connsiteY0" fmla="*/ 1239837 h 1244599"/>
                    <a:gd name="connsiteX1" fmla="*/ 360362 w 380470"/>
                    <a:gd name="connsiteY1" fmla="*/ 1138237 h 1244599"/>
                    <a:gd name="connsiteX2" fmla="*/ 303212 w 380470"/>
                    <a:gd name="connsiteY2" fmla="*/ 877887 h 1244599"/>
                    <a:gd name="connsiteX3" fmla="*/ 242887 w 380470"/>
                    <a:gd name="connsiteY3" fmla="*/ 677862 h 1244599"/>
                    <a:gd name="connsiteX4" fmla="*/ 169862 w 380470"/>
                    <a:gd name="connsiteY4" fmla="*/ 547687 h 1244599"/>
                    <a:gd name="connsiteX5" fmla="*/ 115887 w 380470"/>
                    <a:gd name="connsiteY5" fmla="*/ 458787 h 1244599"/>
                    <a:gd name="connsiteX6" fmla="*/ 100012 w 380470"/>
                    <a:gd name="connsiteY6" fmla="*/ 357187 h 1244599"/>
                    <a:gd name="connsiteX7" fmla="*/ 61912 w 380470"/>
                    <a:gd name="connsiteY7" fmla="*/ 207962 h 1244599"/>
                    <a:gd name="connsiteX8" fmla="*/ 30162 w 380470"/>
                    <a:gd name="connsiteY8" fmla="*/ 30162 h 1244599"/>
                    <a:gd name="connsiteX9" fmla="*/ 1587 w 380470"/>
                    <a:gd name="connsiteY9" fmla="*/ 26987 h 1244599"/>
                    <a:gd name="connsiteX10" fmla="*/ 20637 w 380470"/>
                    <a:gd name="connsiteY10" fmla="*/ 96837 h 1244599"/>
                    <a:gd name="connsiteX11" fmla="*/ 36512 w 380470"/>
                    <a:gd name="connsiteY11" fmla="*/ 284162 h 1244599"/>
                    <a:gd name="connsiteX12" fmla="*/ 46037 w 380470"/>
                    <a:gd name="connsiteY12" fmla="*/ 455612 h 1244599"/>
                    <a:gd name="connsiteX13" fmla="*/ 46037 w 380470"/>
                    <a:gd name="connsiteY13" fmla="*/ 595312 h 1244599"/>
                    <a:gd name="connsiteX14" fmla="*/ 87312 w 380470"/>
                    <a:gd name="connsiteY14" fmla="*/ 744537 h 1244599"/>
                    <a:gd name="connsiteX15" fmla="*/ 182562 w 380470"/>
                    <a:gd name="connsiteY15" fmla="*/ 960437 h 1244599"/>
                    <a:gd name="connsiteX16" fmla="*/ 258762 w 380470"/>
                    <a:gd name="connsiteY16" fmla="*/ 1109662 h 1244599"/>
                    <a:gd name="connsiteX17" fmla="*/ 363537 w 380470"/>
                    <a:gd name="connsiteY17" fmla="*/ 1239837 h 124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0470" h="1244599">
                      <a:moveTo>
                        <a:pt x="363537" y="1239837"/>
                      </a:moveTo>
                      <a:cubicBezTo>
                        <a:pt x="380470" y="1244599"/>
                        <a:pt x="370416" y="1198562"/>
                        <a:pt x="360362" y="1138237"/>
                      </a:cubicBezTo>
                      <a:cubicBezTo>
                        <a:pt x="350308" y="1077912"/>
                        <a:pt x="322791" y="954616"/>
                        <a:pt x="303212" y="877887"/>
                      </a:cubicBezTo>
                      <a:cubicBezTo>
                        <a:pt x="283633" y="801158"/>
                        <a:pt x="265112" y="732895"/>
                        <a:pt x="242887" y="677862"/>
                      </a:cubicBezTo>
                      <a:cubicBezTo>
                        <a:pt x="220662" y="622829"/>
                        <a:pt x="191029" y="584199"/>
                        <a:pt x="169862" y="547687"/>
                      </a:cubicBezTo>
                      <a:cubicBezTo>
                        <a:pt x="148695" y="511175"/>
                        <a:pt x="127529" y="490537"/>
                        <a:pt x="115887" y="458787"/>
                      </a:cubicBezTo>
                      <a:cubicBezTo>
                        <a:pt x="104245" y="427037"/>
                        <a:pt x="109008" y="398991"/>
                        <a:pt x="100012" y="357187"/>
                      </a:cubicBezTo>
                      <a:cubicBezTo>
                        <a:pt x="91016" y="315383"/>
                        <a:pt x="73554" y="262466"/>
                        <a:pt x="61912" y="207962"/>
                      </a:cubicBezTo>
                      <a:cubicBezTo>
                        <a:pt x="50270" y="153458"/>
                        <a:pt x="40216" y="60324"/>
                        <a:pt x="30162" y="30162"/>
                      </a:cubicBezTo>
                      <a:cubicBezTo>
                        <a:pt x="20108" y="0"/>
                        <a:pt x="3174" y="15875"/>
                        <a:pt x="1587" y="26987"/>
                      </a:cubicBezTo>
                      <a:cubicBezTo>
                        <a:pt x="0" y="38099"/>
                        <a:pt x="14816" y="53975"/>
                        <a:pt x="20637" y="96837"/>
                      </a:cubicBezTo>
                      <a:cubicBezTo>
                        <a:pt x="26458" y="139700"/>
                        <a:pt x="32279" y="224366"/>
                        <a:pt x="36512" y="284162"/>
                      </a:cubicBezTo>
                      <a:cubicBezTo>
                        <a:pt x="40745" y="343958"/>
                        <a:pt x="44450" y="403754"/>
                        <a:pt x="46037" y="455612"/>
                      </a:cubicBezTo>
                      <a:cubicBezTo>
                        <a:pt x="47625" y="507470"/>
                        <a:pt x="39158" y="547158"/>
                        <a:pt x="46037" y="595312"/>
                      </a:cubicBezTo>
                      <a:cubicBezTo>
                        <a:pt x="52916" y="643466"/>
                        <a:pt x="64558" y="683683"/>
                        <a:pt x="87312" y="744537"/>
                      </a:cubicBezTo>
                      <a:cubicBezTo>
                        <a:pt x="110066" y="805391"/>
                        <a:pt x="153987" y="899583"/>
                        <a:pt x="182562" y="960437"/>
                      </a:cubicBezTo>
                      <a:cubicBezTo>
                        <a:pt x="211137" y="1021291"/>
                        <a:pt x="233891" y="1063095"/>
                        <a:pt x="258762" y="1109662"/>
                      </a:cubicBezTo>
                      <a:cubicBezTo>
                        <a:pt x="283633" y="1156229"/>
                        <a:pt x="346604" y="1235075"/>
                        <a:pt x="363537" y="1239837"/>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7247467" y="1685396"/>
                  <a:ext cx="542396" cy="1094846"/>
                </a:xfrm>
                <a:custGeom>
                  <a:avLst/>
                  <a:gdLst>
                    <a:gd name="connsiteX0" fmla="*/ 524933 w 542396"/>
                    <a:gd name="connsiteY0" fmla="*/ 1083204 h 1094846"/>
                    <a:gd name="connsiteX1" fmla="*/ 531283 w 542396"/>
                    <a:gd name="connsiteY1" fmla="*/ 994304 h 1094846"/>
                    <a:gd name="connsiteX2" fmla="*/ 458258 w 542396"/>
                    <a:gd name="connsiteY2" fmla="*/ 845079 h 1094846"/>
                    <a:gd name="connsiteX3" fmla="*/ 378883 w 542396"/>
                    <a:gd name="connsiteY3" fmla="*/ 727604 h 1094846"/>
                    <a:gd name="connsiteX4" fmla="*/ 283633 w 542396"/>
                    <a:gd name="connsiteY4" fmla="*/ 568854 h 1094846"/>
                    <a:gd name="connsiteX5" fmla="*/ 191558 w 542396"/>
                    <a:gd name="connsiteY5" fmla="*/ 441854 h 1094846"/>
                    <a:gd name="connsiteX6" fmla="*/ 131233 w 542396"/>
                    <a:gd name="connsiteY6" fmla="*/ 352954 h 1094846"/>
                    <a:gd name="connsiteX7" fmla="*/ 89958 w 542396"/>
                    <a:gd name="connsiteY7" fmla="*/ 194204 h 1094846"/>
                    <a:gd name="connsiteX8" fmla="*/ 32808 w 542396"/>
                    <a:gd name="connsiteY8" fmla="*/ 38629 h 1094846"/>
                    <a:gd name="connsiteX9" fmla="*/ 1058 w 542396"/>
                    <a:gd name="connsiteY9" fmla="*/ 6879 h 1094846"/>
                    <a:gd name="connsiteX10" fmla="*/ 26458 w 542396"/>
                    <a:gd name="connsiteY10" fmla="*/ 79904 h 1094846"/>
                    <a:gd name="connsiteX11" fmla="*/ 67733 w 542396"/>
                    <a:gd name="connsiteY11" fmla="*/ 238654 h 1094846"/>
                    <a:gd name="connsiteX12" fmla="*/ 93133 w 542396"/>
                    <a:gd name="connsiteY12" fmla="*/ 419629 h 1094846"/>
                    <a:gd name="connsiteX13" fmla="*/ 128058 w 542396"/>
                    <a:gd name="connsiteY13" fmla="*/ 572029 h 1094846"/>
                    <a:gd name="connsiteX14" fmla="*/ 220133 w 542396"/>
                    <a:gd name="connsiteY14" fmla="*/ 724429 h 1094846"/>
                    <a:gd name="connsiteX15" fmla="*/ 350308 w 542396"/>
                    <a:gd name="connsiteY15" fmla="*/ 927629 h 1094846"/>
                    <a:gd name="connsiteX16" fmla="*/ 436033 w 542396"/>
                    <a:gd name="connsiteY16" fmla="*/ 1064154 h 1094846"/>
                    <a:gd name="connsiteX17" fmla="*/ 524933 w 542396"/>
                    <a:gd name="connsiteY17" fmla="*/ 1083204 h 1094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2396" h="1094846">
                      <a:moveTo>
                        <a:pt x="524933" y="1083204"/>
                      </a:moveTo>
                      <a:cubicBezTo>
                        <a:pt x="540808" y="1071562"/>
                        <a:pt x="542396" y="1033992"/>
                        <a:pt x="531283" y="994304"/>
                      </a:cubicBezTo>
                      <a:cubicBezTo>
                        <a:pt x="520171" y="954617"/>
                        <a:pt x="483658" y="889529"/>
                        <a:pt x="458258" y="845079"/>
                      </a:cubicBezTo>
                      <a:cubicBezTo>
                        <a:pt x="432858" y="800629"/>
                        <a:pt x="407987" y="773642"/>
                        <a:pt x="378883" y="727604"/>
                      </a:cubicBezTo>
                      <a:cubicBezTo>
                        <a:pt x="349779" y="681566"/>
                        <a:pt x="314854" y="616479"/>
                        <a:pt x="283633" y="568854"/>
                      </a:cubicBezTo>
                      <a:cubicBezTo>
                        <a:pt x="252412" y="521229"/>
                        <a:pt x="216958" y="477837"/>
                        <a:pt x="191558" y="441854"/>
                      </a:cubicBezTo>
                      <a:cubicBezTo>
                        <a:pt x="166158" y="405871"/>
                        <a:pt x="148166" y="394229"/>
                        <a:pt x="131233" y="352954"/>
                      </a:cubicBezTo>
                      <a:cubicBezTo>
                        <a:pt x="114300" y="311679"/>
                        <a:pt x="106362" y="246592"/>
                        <a:pt x="89958" y="194204"/>
                      </a:cubicBezTo>
                      <a:cubicBezTo>
                        <a:pt x="73554" y="141816"/>
                        <a:pt x="47625" y="69850"/>
                        <a:pt x="32808" y="38629"/>
                      </a:cubicBezTo>
                      <a:cubicBezTo>
                        <a:pt x="17991" y="7408"/>
                        <a:pt x="2116" y="0"/>
                        <a:pt x="1058" y="6879"/>
                      </a:cubicBezTo>
                      <a:cubicBezTo>
                        <a:pt x="0" y="13758"/>
                        <a:pt x="15346" y="41275"/>
                        <a:pt x="26458" y="79904"/>
                      </a:cubicBezTo>
                      <a:cubicBezTo>
                        <a:pt x="37570" y="118533"/>
                        <a:pt x="56621" y="182033"/>
                        <a:pt x="67733" y="238654"/>
                      </a:cubicBezTo>
                      <a:cubicBezTo>
                        <a:pt x="78845" y="295275"/>
                        <a:pt x="83079" y="364067"/>
                        <a:pt x="93133" y="419629"/>
                      </a:cubicBezTo>
                      <a:cubicBezTo>
                        <a:pt x="103187" y="475192"/>
                        <a:pt x="106891" y="521229"/>
                        <a:pt x="128058" y="572029"/>
                      </a:cubicBezTo>
                      <a:cubicBezTo>
                        <a:pt x="149225" y="622829"/>
                        <a:pt x="183091" y="665162"/>
                        <a:pt x="220133" y="724429"/>
                      </a:cubicBezTo>
                      <a:cubicBezTo>
                        <a:pt x="257175" y="783696"/>
                        <a:pt x="314325" y="871008"/>
                        <a:pt x="350308" y="927629"/>
                      </a:cubicBezTo>
                      <a:cubicBezTo>
                        <a:pt x="386291" y="984250"/>
                        <a:pt x="412221" y="1036637"/>
                        <a:pt x="436033" y="1064154"/>
                      </a:cubicBezTo>
                      <a:cubicBezTo>
                        <a:pt x="459845" y="1091671"/>
                        <a:pt x="509058" y="1094846"/>
                        <a:pt x="524933" y="1083204"/>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2" name="Freeform 41"/>
              <p:cNvSpPr/>
              <p:nvPr/>
            </p:nvSpPr>
            <p:spPr>
              <a:xfrm>
                <a:off x="5962541" y="4658893"/>
                <a:ext cx="637153" cy="1592572"/>
              </a:xfrm>
              <a:custGeom>
                <a:avLst/>
                <a:gdLst>
                  <a:gd name="connsiteX0" fmla="*/ 892175 w 1086908"/>
                  <a:gd name="connsiteY0" fmla="*/ 2691342 h 2716742"/>
                  <a:gd name="connsiteX1" fmla="*/ 911225 w 1086908"/>
                  <a:gd name="connsiteY1" fmla="*/ 2430992 h 2716742"/>
                  <a:gd name="connsiteX2" fmla="*/ 962025 w 1086908"/>
                  <a:gd name="connsiteY2" fmla="*/ 2094442 h 2716742"/>
                  <a:gd name="connsiteX3" fmla="*/ 1031875 w 1086908"/>
                  <a:gd name="connsiteY3" fmla="*/ 1719792 h 2716742"/>
                  <a:gd name="connsiteX4" fmla="*/ 1082675 w 1086908"/>
                  <a:gd name="connsiteY4" fmla="*/ 1446742 h 2716742"/>
                  <a:gd name="connsiteX5" fmla="*/ 1006475 w 1086908"/>
                  <a:gd name="connsiteY5" fmla="*/ 1167342 h 2716742"/>
                  <a:gd name="connsiteX6" fmla="*/ 860425 w 1086908"/>
                  <a:gd name="connsiteY6" fmla="*/ 875242 h 2716742"/>
                  <a:gd name="connsiteX7" fmla="*/ 663575 w 1086908"/>
                  <a:gd name="connsiteY7" fmla="*/ 462492 h 2716742"/>
                  <a:gd name="connsiteX8" fmla="*/ 434975 w 1086908"/>
                  <a:gd name="connsiteY8" fmla="*/ 113242 h 2716742"/>
                  <a:gd name="connsiteX9" fmla="*/ 358775 w 1086908"/>
                  <a:gd name="connsiteY9" fmla="*/ 5292 h 2716742"/>
                  <a:gd name="connsiteX10" fmla="*/ 365125 w 1086908"/>
                  <a:gd name="connsiteY10" fmla="*/ 144992 h 2716742"/>
                  <a:gd name="connsiteX11" fmla="*/ 314325 w 1086908"/>
                  <a:gd name="connsiteY11" fmla="*/ 487892 h 2716742"/>
                  <a:gd name="connsiteX12" fmla="*/ 244475 w 1086908"/>
                  <a:gd name="connsiteY12" fmla="*/ 989542 h 2716742"/>
                  <a:gd name="connsiteX13" fmla="*/ 269875 w 1086908"/>
                  <a:gd name="connsiteY13" fmla="*/ 1338792 h 2716742"/>
                  <a:gd name="connsiteX14" fmla="*/ 200025 w 1086908"/>
                  <a:gd name="connsiteY14" fmla="*/ 1694392 h 2716742"/>
                  <a:gd name="connsiteX15" fmla="*/ 117475 w 1086908"/>
                  <a:gd name="connsiteY15" fmla="*/ 2018242 h 2716742"/>
                  <a:gd name="connsiteX16" fmla="*/ 9525 w 1086908"/>
                  <a:gd name="connsiteY16" fmla="*/ 2475442 h 2716742"/>
                  <a:gd name="connsiteX17" fmla="*/ 60325 w 1086908"/>
                  <a:gd name="connsiteY17" fmla="*/ 2532592 h 2716742"/>
                  <a:gd name="connsiteX18" fmla="*/ 130175 w 1086908"/>
                  <a:gd name="connsiteY18" fmla="*/ 2697692 h 2716742"/>
                  <a:gd name="connsiteX19" fmla="*/ 212725 w 1086908"/>
                  <a:gd name="connsiteY19" fmla="*/ 2602442 h 2716742"/>
                  <a:gd name="connsiteX20" fmla="*/ 320675 w 1086908"/>
                  <a:gd name="connsiteY20" fmla="*/ 2373842 h 2716742"/>
                  <a:gd name="connsiteX21" fmla="*/ 358775 w 1086908"/>
                  <a:gd name="connsiteY21" fmla="*/ 2145242 h 2716742"/>
                  <a:gd name="connsiteX22" fmla="*/ 415925 w 1086908"/>
                  <a:gd name="connsiteY22" fmla="*/ 1827742 h 2716742"/>
                  <a:gd name="connsiteX23" fmla="*/ 530225 w 1086908"/>
                  <a:gd name="connsiteY23" fmla="*/ 1694392 h 2716742"/>
                  <a:gd name="connsiteX24" fmla="*/ 574675 w 1086908"/>
                  <a:gd name="connsiteY24" fmla="*/ 1859492 h 2716742"/>
                  <a:gd name="connsiteX25" fmla="*/ 619125 w 1086908"/>
                  <a:gd name="connsiteY25" fmla="*/ 2069042 h 2716742"/>
                  <a:gd name="connsiteX26" fmla="*/ 695325 w 1086908"/>
                  <a:gd name="connsiteY26" fmla="*/ 2081742 h 2716742"/>
                  <a:gd name="connsiteX27" fmla="*/ 854075 w 1086908"/>
                  <a:gd name="connsiteY27" fmla="*/ 2081742 h 2716742"/>
                  <a:gd name="connsiteX28" fmla="*/ 879475 w 1086908"/>
                  <a:gd name="connsiteY28" fmla="*/ 2100792 h 2716742"/>
                  <a:gd name="connsiteX29" fmla="*/ 866775 w 1086908"/>
                  <a:gd name="connsiteY29" fmla="*/ 2253192 h 2716742"/>
                  <a:gd name="connsiteX30" fmla="*/ 860425 w 1086908"/>
                  <a:gd name="connsiteY30" fmla="*/ 2583392 h 2716742"/>
                  <a:gd name="connsiteX31" fmla="*/ 892175 w 1086908"/>
                  <a:gd name="connsiteY31" fmla="*/ 2691342 h 271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6908" h="2716742">
                    <a:moveTo>
                      <a:pt x="892175" y="2691342"/>
                    </a:moveTo>
                    <a:cubicBezTo>
                      <a:pt x="900642" y="2665942"/>
                      <a:pt x="899583" y="2530475"/>
                      <a:pt x="911225" y="2430992"/>
                    </a:cubicBezTo>
                    <a:cubicBezTo>
                      <a:pt x="922867" y="2331509"/>
                      <a:pt x="941917" y="2212975"/>
                      <a:pt x="962025" y="2094442"/>
                    </a:cubicBezTo>
                    <a:cubicBezTo>
                      <a:pt x="982133" y="1975909"/>
                      <a:pt x="1031875" y="1719792"/>
                      <a:pt x="1031875" y="1719792"/>
                    </a:cubicBezTo>
                    <a:cubicBezTo>
                      <a:pt x="1051983" y="1611842"/>
                      <a:pt x="1086908" y="1538817"/>
                      <a:pt x="1082675" y="1446742"/>
                    </a:cubicBezTo>
                    <a:cubicBezTo>
                      <a:pt x="1078442" y="1354667"/>
                      <a:pt x="1043517" y="1262592"/>
                      <a:pt x="1006475" y="1167342"/>
                    </a:cubicBezTo>
                    <a:cubicBezTo>
                      <a:pt x="969433" y="1072092"/>
                      <a:pt x="917575" y="992717"/>
                      <a:pt x="860425" y="875242"/>
                    </a:cubicBezTo>
                    <a:cubicBezTo>
                      <a:pt x="803275" y="757767"/>
                      <a:pt x="734483" y="589492"/>
                      <a:pt x="663575" y="462492"/>
                    </a:cubicBezTo>
                    <a:cubicBezTo>
                      <a:pt x="592667" y="335492"/>
                      <a:pt x="485775" y="189442"/>
                      <a:pt x="434975" y="113242"/>
                    </a:cubicBezTo>
                    <a:cubicBezTo>
                      <a:pt x="384175" y="37042"/>
                      <a:pt x="370417" y="0"/>
                      <a:pt x="358775" y="5292"/>
                    </a:cubicBezTo>
                    <a:cubicBezTo>
                      <a:pt x="347133" y="10584"/>
                      <a:pt x="372533" y="64559"/>
                      <a:pt x="365125" y="144992"/>
                    </a:cubicBezTo>
                    <a:cubicBezTo>
                      <a:pt x="357717" y="225425"/>
                      <a:pt x="334433" y="347134"/>
                      <a:pt x="314325" y="487892"/>
                    </a:cubicBezTo>
                    <a:cubicBezTo>
                      <a:pt x="294217" y="628650"/>
                      <a:pt x="251883" y="847725"/>
                      <a:pt x="244475" y="989542"/>
                    </a:cubicBezTo>
                    <a:cubicBezTo>
                      <a:pt x="237067" y="1131359"/>
                      <a:pt x="277283" y="1221317"/>
                      <a:pt x="269875" y="1338792"/>
                    </a:cubicBezTo>
                    <a:cubicBezTo>
                      <a:pt x="262467" y="1456267"/>
                      <a:pt x="225425" y="1581150"/>
                      <a:pt x="200025" y="1694392"/>
                    </a:cubicBezTo>
                    <a:cubicBezTo>
                      <a:pt x="174625" y="1807634"/>
                      <a:pt x="149225" y="1888067"/>
                      <a:pt x="117475" y="2018242"/>
                    </a:cubicBezTo>
                    <a:cubicBezTo>
                      <a:pt x="85725" y="2148417"/>
                      <a:pt x="19050" y="2389717"/>
                      <a:pt x="9525" y="2475442"/>
                    </a:cubicBezTo>
                    <a:cubicBezTo>
                      <a:pt x="0" y="2561167"/>
                      <a:pt x="40217" y="2495550"/>
                      <a:pt x="60325" y="2532592"/>
                    </a:cubicBezTo>
                    <a:cubicBezTo>
                      <a:pt x="80433" y="2569634"/>
                      <a:pt x="104775" y="2686050"/>
                      <a:pt x="130175" y="2697692"/>
                    </a:cubicBezTo>
                    <a:cubicBezTo>
                      <a:pt x="155575" y="2709334"/>
                      <a:pt x="180975" y="2656417"/>
                      <a:pt x="212725" y="2602442"/>
                    </a:cubicBezTo>
                    <a:cubicBezTo>
                      <a:pt x="244475" y="2548467"/>
                      <a:pt x="296333" y="2450042"/>
                      <a:pt x="320675" y="2373842"/>
                    </a:cubicBezTo>
                    <a:cubicBezTo>
                      <a:pt x="345017" y="2297642"/>
                      <a:pt x="342900" y="2236259"/>
                      <a:pt x="358775" y="2145242"/>
                    </a:cubicBezTo>
                    <a:cubicBezTo>
                      <a:pt x="374650" y="2054225"/>
                      <a:pt x="387350" y="1902884"/>
                      <a:pt x="415925" y="1827742"/>
                    </a:cubicBezTo>
                    <a:cubicBezTo>
                      <a:pt x="444500" y="1752600"/>
                      <a:pt x="503767" y="1689100"/>
                      <a:pt x="530225" y="1694392"/>
                    </a:cubicBezTo>
                    <a:cubicBezTo>
                      <a:pt x="556683" y="1699684"/>
                      <a:pt x="559858" y="1797050"/>
                      <a:pt x="574675" y="1859492"/>
                    </a:cubicBezTo>
                    <a:cubicBezTo>
                      <a:pt x="589492" y="1921934"/>
                      <a:pt x="599017" y="2032000"/>
                      <a:pt x="619125" y="2069042"/>
                    </a:cubicBezTo>
                    <a:cubicBezTo>
                      <a:pt x="639233" y="2106084"/>
                      <a:pt x="656167" y="2079625"/>
                      <a:pt x="695325" y="2081742"/>
                    </a:cubicBezTo>
                    <a:cubicBezTo>
                      <a:pt x="734483" y="2083859"/>
                      <a:pt x="823383" y="2078567"/>
                      <a:pt x="854075" y="2081742"/>
                    </a:cubicBezTo>
                    <a:cubicBezTo>
                      <a:pt x="884767" y="2084917"/>
                      <a:pt x="877358" y="2072217"/>
                      <a:pt x="879475" y="2100792"/>
                    </a:cubicBezTo>
                    <a:cubicBezTo>
                      <a:pt x="881592" y="2129367"/>
                      <a:pt x="869950" y="2172759"/>
                      <a:pt x="866775" y="2253192"/>
                    </a:cubicBezTo>
                    <a:cubicBezTo>
                      <a:pt x="863600" y="2333625"/>
                      <a:pt x="857250" y="2505075"/>
                      <a:pt x="860425" y="2583392"/>
                    </a:cubicBezTo>
                    <a:cubicBezTo>
                      <a:pt x="863600" y="2661709"/>
                      <a:pt x="883708" y="2716742"/>
                      <a:pt x="892175" y="2691342"/>
                    </a:cubicBezTo>
                    <a:close/>
                  </a:path>
                </a:pathLst>
              </a:custGeom>
              <a:grpFill/>
              <a:ln w="25400">
                <a:no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52" name="Group 51"/>
            <p:cNvGrpSpPr/>
            <p:nvPr/>
          </p:nvGrpSpPr>
          <p:grpSpPr>
            <a:xfrm>
              <a:off x="7500481" y="4183117"/>
              <a:ext cx="1126651" cy="1990251"/>
              <a:chOff x="7500481" y="4183117"/>
              <a:chExt cx="1126651" cy="1990251"/>
            </a:xfrm>
            <a:solidFill>
              <a:srgbClr val="FFFF00">
                <a:alpha val="30000"/>
              </a:srgbClr>
            </a:solidFill>
          </p:grpSpPr>
          <p:sp>
            <p:nvSpPr>
              <p:cNvPr id="45" name="Freeform 44"/>
              <p:cNvSpPr/>
              <p:nvPr/>
            </p:nvSpPr>
            <p:spPr>
              <a:xfrm>
                <a:off x="8222009" y="4475947"/>
                <a:ext cx="405123" cy="1697421"/>
              </a:xfrm>
              <a:custGeom>
                <a:avLst/>
                <a:gdLst>
                  <a:gd name="connsiteX0" fmla="*/ 675217 w 691092"/>
                  <a:gd name="connsiteY0" fmla="*/ 40217 h 2895600"/>
                  <a:gd name="connsiteX1" fmla="*/ 675217 w 691092"/>
                  <a:gd name="connsiteY1" fmla="*/ 611717 h 2895600"/>
                  <a:gd name="connsiteX2" fmla="*/ 662517 w 691092"/>
                  <a:gd name="connsiteY2" fmla="*/ 1087967 h 2895600"/>
                  <a:gd name="connsiteX3" fmla="*/ 681567 w 691092"/>
                  <a:gd name="connsiteY3" fmla="*/ 1424517 h 2895600"/>
                  <a:gd name="connsiteX4" fmla="*/ 605367 w 691092"/>
                  <a:gd name="connsiteY4" fmla="*/ 1672167 h 2895600"/>
                  <a:gd name="connsiteX5" fmla="*/ 516467 w 691092"/>
                  <a:gd name="connsiteY5" fmla="*/ 2084917 h 2895600"/>
                  <a:gd name="connsiteX6" fmla="*/ 370417 w 691092"/>
                  <a:gd name="connsiteY6" fmla="*/ 2421467 h 2895600"/>
                  <a:gd name="connsiteX7" fmla="*/ 91017 w 691092"/>
                  <a:gd name="connsiteY7" fmla="*/ 2834217 h 2895600"/>
                  <a:gd name="connsiteX8" fmla="*/ 52917 w 691092"/>
                  <a:gd name="connsiteY8" fmla="*/ 2789767 h 2895600"/>
                  <a:gd name="connsiteX9" fmla="*/ 21167 w 691092"/>
                  <a:gd name="connsiteY9" fmla="*/ 2618317 h 2895600"/>
                  <a:gd name="connsiteX10" fmla="*/ 33867 w 691092"/>
                  <a:gd name="connsiteY10" fmla="*/ 2554817 h 2895600"/>
                  <a:gd name="connsiteX11" fmla="*/ 14817 w 691092"/>
                  <a:gd name="connsiteY11" fmla="*/ 2542117 h 2895600"/>
                  <a:gd name="connsiteX12" fmla="*/ 8467 w 691092"/>
                  <a:gd name="connsiteY12" fmla="*/ 2357967 h 2895600"/>
                  <a:gd name="connsiteX13" fmla="*/ 65617 w 691092"/>
                  <a:gd name="connsiteY13" fmla="*/ 2078567 h 2895600"/>
                  <a:gd name="connsiteX14" fmla="*/ 135467 w 691092"/>
                  <a:gd name="connsiteY14" fmla="*/ 1703917 h 2895600"/>
                  <a:gd name="connsiteX15" fmla="*/ 154517 w 691092"/>
                  <a:gd name="connsiteY15" fmla="*/ 1443567 h 2895600"/>
                  <a:gd name="connsiteX16" fmla="*/ 218017 w 691092"/>
                  <a:gd name="connsiteY16" fmla="*/ 1138767 h 2895600"/>
                  <a:gd name="connsiteX17" fmla="*/ 376767 w 691092"/>
                  <a:gd name="connsiteY17" fmla="*/ 853017 h 2895600"/>
                  <a:gd name="connsiteX18" fmla="*/ 560917 w 691092"/>
                  <a:gd name="connsiteY18" fmla="*/ 694267 h 2895600"/>
                  <a:gd name="connsiteX19" fmla="*/ 656167 w 691092"/>
                  <a:gd name="connsiteY19" fmla="*/ 370417 h 2895600"/>
                  <a:gd name="connsiteX20" fmla="*/ 675217 w 691092"/>
                  <a:gd name="connsiteY20" fmla="*/ 40217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092" h="2895600">
                    <a:moveTo>
                      <a:pt x="675217" y="40217"/>
                    </a:moveTo>
                    <a:cubicBezTo>
                      <a:pt x="678392" y="80434"/>
                      <a:pt x="677334" y="437092"/>
                      <a:pt x="675217" y="611717"/>
                    </a:cubicBezTo>
                    <a:cubicBezTo>
                      <a:pt x="673100" y="786342"/>
                      <a:pt x="661459" y="952500"/>
                      <a:pt x="662517" y="1087967"/>
                    </a:cubicBezTo>
                    <a:cubicBezTo>
                      <a:pt x="663575" y="1223434"/>
                      <a:pt x="691092" y="1327150"/>
                      <a:pt x="681567" y="1424517"/>
                    </a:cubicBezTo>
                    <a:cubicBezTo>
                      <a:pt x="672042" y="1521884"/>
                      <a:pt x="632884" y="1562100"/>
                      <a:pt x="605367" y="1672167"/>
                    </a:cubicBezTo>
                    <a:cubicBezTo>
                      <a:pt x="577850" y="1782234"/>
                      <a:pt x="555625" y="1960034"/>
                      <a:pt x="516467" y="2084917"/>
                    </a:cubicBezTo>
                    <a:cubicBezTo>
                      <a:pt x="477309" y="2209800"/>
                      <a:pt x="441325" y="2296584"/>
                      <a:pt x="370417" y="2421467"/>
                    </a:cubicBezTo>
                    <a:cubicBezTo>
                      <a:pt x="299509" y="2546350"/>
                      <a:pt x="143934" y="2772834"/>
                      <a:pt x="91017" y="2834217"/>
                    </a:cubicBezTo>
                    <a:cubicBezTo>
                      <a:pt x="38100" y="2895600"/>
                      <a:pt x="64559" y="2825750"/>
                      <a:pt x="52917" y="2789767"/>
                    </a:cubicBezTo>
                    <a:cubicBezTo>
                      <a:pt x="41275" y="2753784"/>
                      <a:pt x="24342" y="2657475"/>
                      <a:pt x="21167" y="2618317"/>
                    </a:cubicBezTo>
                    <a:cubicBezTo>
                      <a:pt x="17992" y="2579159"/>
                      <a:pt x="34925" y="2567517"/>
                      <a:pt x="33867" y="2554817"/>
                    </a:cubicBezTo>
                    <a:cubicBezTo>
                      <a:pt x="32809" y="2542117"/>
                      <a:pt x="19050" y="2574925"/>
                      <a:pt x="14817" y="2542117"/>
                    </a:cubicBezTo>
                    <a:cubicBezTo>
                      <a:pt x="10584" y="2509309"/>
                      <a:pt x="0" y="2435225"/>
                      <a:pt x="8467" y="2357967"/>
                    </a:cubicBezTo>
                    <a:cubicBezTo>
                      <a:pt x="16934" y="2280709"/>
                      <a:pt x="44450" y="2187575"/>
                      <a:pt x="65617" y="2078567"/>
                    </a:cubicBezTo>
                    <a:cubicBezTo>
                      <a:pt x="86784" y="1969559"/>
                      <a:pt x="120650" y="1809750"/>
                      <a:pt x="135467" y="1703917"/>
                    </a:cubicBezTo>
                    <a:cubicBezTo>
                      <a:pt x="150284" y="1598084"/>
                      <a:pt x="140759" y="1537759"/>
                      <a:pt x="154517" y="1443567"/>
                    </a:cubicBezTo>
                    <a:cubicBezTo>
                      <a:pt x="168275" y="1349375"/>
                      <a:pt x="180975" y="1237192"/>
                      <a:pt x="218017" y="1138767"/>
                    </a:cubicBezTo>
                    <a:cubicBezTo>
                      <a:pt x="255059" y="1040342"/>
                      <a:pt x="319617" y="927100"/>
                      <a:pt x="376767" y="853017"/>
                    </a:cubicBezTo>
                    <a:cubicBezTo>
                      <a:pt x="433917" y="778934"/>
                      <a:pt x="514350" y="774700"/>
                      <a:pt x="560917" y="694267"/>
                    </a:cubicBezTo>
                    <a:cubicBezTo>
                      <a:pt x="607484" y="613834"/>
                      <a:pt x="636059" y="474134"/>
                      <a:pt x="656167" y="370417"/>
                    </a:cubicBezTo>
                    <a:cubicBezTo>
                      <a:pt x="676275" y="266700"/>
                      <a:pt x="672042" y="0"/>
                      <a:pt x="675217" y="4021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reeform 45"/>
              <p:cNvSpPr/>
              <p:nvPr/>
            </p:nvSpPr>
            <p:spPr>
              <a:xfrm>
                <a:off x="7780903" y="4241435"/>
                <a:ext cx="532926" cy="1756359"/>
              </a:xfrm>
              <a:custGeom>
                <a:avLst/>
                <a:gdLst>
                  <a:gd name="connsiteX0" fmla="*/ 773642 w 909109"/>
                  <a:gd name="connsiteY0" fmla="*/ 2942167 h 2996142"/>
                  <a:gd name="connsiteX1" fmla="*/ 779992 w 909109"/>
                  <a:gd name="connsiteY1" fmla="*/ 2631017 h 2996142"/>
                  <a:gd name="connsiteX2" fmla="*/ 843492 w 909109"/>
                  <a:gd name="connsiteY2" fmla="*/ 2326217 h 2996142"/>
                  <a:gd name="connsiteX3" fmla="*/ 887942 w 909109"/>
                  <a:gd name="connsiteY3" fmla="*/ 1919817 h 2996142"/>
                  <a:gd name="connsiteX4" fmla="*/ 906992 w 909109"/>
                  <a:gd name="connsiteY4" fmla="*/ 1456267 h 2996142"/>
                  <a:gd name="connsiteX5" fmla="*/ 900642 w 909109"/>
                  <a:gd name="connsiteY5" fmla="*/ 1119717 h 2996142"/>
                  <a:gd name="connsiteX6" fmla="*/ 856192 w 909109"/>
                  <a:gd name="connsiteY6" fmla="*/ 751417 h 2996142"/>
                  <a:gd name="connsiteX7" fmla="*/ 805392 w 909109"/>
                  <a:gd name="connsiteY7" fmla="*/ 275167 h 2996142"/>
                  <a:gd name="connsiteX8" fmla="*/ 684742 w 909109"/>
                  <a:gd name="connsiteY8" fmla="*/ 97367 h 2996142"/>
                  <a:gd name="connsiteX9" fmla="*/ 665692 w 909109"/>
                  <a:gd name="connsiteY9" fmla="*/ 249767 h 2996142"/>
                  <a:gd name="connsiteX10" fmla="*/ 646642 w 909109"/>
                  <a:gd name="connsiteY10" fmla="*/ 389467 h 2996142"/>
                  <a:gd name="connsiteX11" fmla="*/ 576792 w 909109"/>
                  <a:gd name="connsiteY11" fmla="*/ 262467 h 2996142"/>
                  <a:gd name="connsiteX12" fmla="*/ 538692 w 909109"/>
                  <a:gd name="connsiteY12" fmla="*/ 91017 h 2996142"/>
                  <a:gd name="connsiteX13" fmla="*/ 449792 w 909109"/>
                  <a:gd name="connsiteY13" fmla="*/ 27517 h 2996142"/>
                  <a:gd name="connsiteX14" fmla="*/ 449792 w 909109"/>
                  <a:gd name="connsiteY14" fmla="*/ 256117 h 2996142"/>
                  <a:gd name="connsiteX15" fmla="*/ 430742 w 909109"/>
                  <a:gd name="connsiteY15" fmla="*/ 376767 h 2996142"/>
                  <a:gd name="connsiteX16" fmla="*/ 360892 w 909109"/>
                  <a:gd name="connsiteY16" fmla="*/ 300567 h 2996142"/>
                  <a:gd name="connsiteX17" fmla="*/ 259292 w 909109"/>
                  <a:gd name="connsiteY17" fmla="*/ 129117 h 2996142"/>
                  <a:gd name="connsiteX18" fmla="*/ 202142 w 909109"/>
                  <a:gd name="connsiteY18" fmla="*/ 173567 h 2996142"/>
                  <a:gd name="connsiteX19" fmla="*/ 233892 w 909109"/>
                  <a:gd name="connsiteY19" fmla="*/ 306917 h 2996142"/>
                  <a:gd name="connsiteX20" fmla="*/ 284692 w 909109"/>
                  <a:gd name="connsiteY20" fmla="*/ 637117 h 2996142"/>
                  <a:gd name="connsiteX21" fmla="*/ 132292 w 909109"/>
                  <a:gd name="connsiteY21" fmla="*/ 446617 h 2996142"/>
                  <a:gd name="connsiteX22" fmla="*/ 11642 w 909109"/>
                  <a:gd name="connsiteY22" fmla="*/ 306917 h 2996142"/>
                  <a:gd name="connsiteX23" fmla="*/ 62442 w 909109"/>
                  <a:gd name="connsiteY23" fmla="*/ 522817 h 2996142"/>
                  <a:gd name="connsiteX24" fmla="*/ 144992 w 909109"/>
                  <a:gd name="connsiteY24" fmla="*/ 726017 h 2996142"/>
                  <a:gd name="connsiteX25" fmla="*/ 189442 w 909109"/>
                  <a:gd name="connsiteY25" fmla="*/ 1094317 h 2996142"/>
                  <a:gd name="connsiteX26" fmla="*/ 176742 w 909109"/>
                  <a:gd name="connsiteY26" fmla="*/ 1653117 h 2996142"/>
                  <a:gd name="connsiteX27" fmla="*/ 221192 w 909109"/>
                  <a:gd name="connsiteY27" fmla="*/ 2148417 h 2996142"/>
                  <a:gd name="connsiteX28" fmla="*/ 265642 w 909109"/>
                  <a:gd name="connsiteY28" fmla="*/ 2516717 h 2996142"/>
                  <a:gd name="connsiteX29" fmla="*/ 291042 w 909109"/>
                  <a:gd name="connsiteY29" fmla="*/ 2834217 h 2996142"/>
                  <a:gd name="connsiteX30" fmla="*/ 284692 w 909109"/>
                  <a:gd name="connsiteY30" fmla="*/ 2904067 h 2996142"/>
                  <a:gd name="connsiteX31" fmla="*/ 462492 w 909109"/>
                  <a:gd name="connsiteY31" fmla="*/ 2954867 h 2996142"/>
                  <a:gd name="connsiteX32" fmla="*/ 773642 w 909109"/>
                  <a:gd name="connsiteY32" fmla="*/ 2942167 h 299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9109" h="2996142">
                    <a:moveTo>
                      <a:pt x="773642" y="2942167"/>
                    </a:moveTo>
                    <a:cubicBezTo>
                      <a:pt x="826559" y="2888192"/>
                      <a:pt x="768350" y="2733675"/>
                      <a:pt x="779992" y="2631017"/>
                    </a:cubicBezTo>
                    <a:cubicBezTo>
                      <a:pt x="791634" y="2528359"/>
                      <a:pt x="825500" y="2444750"/>
                      <a:pt x="843492" y="2326217"/>
                    </a:cubicBezTo>
                    <a:cubicBezTo>
                      <a:pt x="861484" y="2207684"/>
                      <a:pt x="877359" y="2064809"/>
                      <a:pt x="887942" y="1919817"/>
                    </a:cubicBezTo>
                    <a:cubicBezTo>
                      <a:pt x="898525" y="1774825"/>
                      <a:pt x="904875" y="1589617"/>
                      <a:pt x="906992" y="1456267"/>
                    </a:cubicBezTo>
                    <a:cubicBezTo>
                      <a:pt x="909109" y="1322917"/>
                      <a:pt x="909109" y="1237192"/>
                      <a:pt x="900642" y="1119717"/>
                    </a:cubicBezTo>
                    <a:cubicBezTo>
                      <a:pt x="892175" y="1002242"/>
                      <a:pt x="872067" y="892175"/>
                      <a:pt x="856192" y="751417"/>
                    </a:cubicBezTo>
                    <a:cubicBezTo>
                      <a:pt x="840317" y="610659"/>
                      <a:pt x="833967" y="384175"/>
                      <a:pt x="805392" y="275167"/>
                    </a:cubicBezTo>
                    <a:cubicBezTo>
                      <a:pt x="776817" y="166159"/>
                      <a:pt x="708025" y="101600"/>
                      <a:pt x="684742" y="97367"/>
                    </a:cubicBezTo>
                    <a:cubicBezTo>
                      <a:pt x="661459" y="93134"/>
                      <a:pt x="672042" y="201084"/>
                      <a:pt x="665692" y="249767"/>
                    </a:cubicBezTo>
                    <a:cubicBezTo>
                      <a:pt x="659342" y="298450"/>
                      <a:pt x="661459" y="387350"/>
                      <a:pt x="646642" y="389467"/>
                    </a:cubicBezTo>
                    <a:cubicBezTo>
                      <a:pt x="631825" y="391584"/>
                      <a:pt x="594784" y="312209"/>
                      <a:pt x="576792" y="262467"/>
                    </a:cubicBezTo>
                    <a:cubicBezTo>
                      <a:pt x="558800" y="212725"/>
                      <a:pt x="559859" y="130175"/>
                      <a:pt x="538692" y="91017"/>
                    </a:cubicBezTo>
                    <a:cubicBezTo>
                      <a:pt x="517525" y="51859"/>
                      <a:pt x="464609" y="0"/>
                      <a:pt x="449792" y="27517"/>
                    </a:cubicBezTo>
                    <a:cubicBezTo>
                      <a:pt x="434975" y="55034"/>
                      <a:pt x="452967" y="197909"/>
                      <a:pt x="449792" y="256117"/>
                    </a:cubicBezTo>
                    <a:cubicBezTo>
                      <a:pt x="446617" y="314325"/>
                      <a:pt x="445559" y="369359"/>
                      <a:pt x="430742" y="376767"/>
                    </a:cubicBezTo>
                    <a:cubicBezTo>
                      <a:pt x="415925" y="384175"/>
                      <a:pt x="389467" y="341842"/>
                      <a:pt x="360892" y="300567"/>
                    </a:cubicBezTo>
                    <a:cubicBezTo>
                      <a:pt x="332317" y="259292"/>
                      <a:pt x="285750" y="150284"/>
                      <a:pt x="259292" y="129117"/>
                    </a:cubicBezTo>
                    <a:cubicBezTo>
                      <a:pt x="232834" y="107950"/>
                      <a:pt x="206375" y="143934"/>
                      <a:pt x="202142" y="173567"/>
                    </a:cubicBezTo>
                    <a:cubicBezTo>
                      <a:pt x="197909" y="203200"/>
                      <a:pt x="220134" y="229659"/>
                      <a:pt x="233892" y="306917"/>
                    </a:cubicBezTo>
                    <a:cubicBezTo>
                      <a:pt x="247650" y="384175"/>
                      <a:pt x="301625" y="613834"/>
                      <a:pt x="284692" y="637117"/>
                    </a:cubicBezTo>
                    <a:cubicBezTo>
                      <a:pt x="267759" y="660400"/>
                      <a:pt x="177800" y="501650"/>
                      <a:pt x="132292" y="446617"/>
                    </a:cubicBezTo>
                    <a:cubicBezTo>
                      <a:pt x="86784" y="391584"/>
                      <a:pt x="23284" y="294217"/>
                      <a:pt x="11642" y="306917"/>
                    </a:cubicBezTo>
                    <a:cubicBezTo>
                      <a:pt x="0" y="319617"/>
                      <a:pt x="40217" y="452967"/>
                      <a:pt x="62442" y="522817"/>
                    </a:cubicBezTo>
                    <a:cubicBezTo>
                      <a:pt x="84667" y="592667"/>
                      <a:pt x="123825" y="630767"/>
                      <a:pt x="144992" y="726017"/>
                    </a:cubicBezTo>
                    <a:cubicBezTo>
                      <a:pt x="166159" y="821267"/>
                      <a:pt x="184150" y="939800"/>
                      <a:pt x="189442" y="1094317"/>
                    </a:cubicBezTo>
                    <a:cubicBezTo>
                      <a:pt x="194734" y="1248834"/>
                      <a:pt x="171450" y="1477434"/>
                      <a:pt x="176742" y="1653117"/>
                    </a:cubicBezTo>
                    <a:cubicBezTo>
                      <a:pt x="182034" y="1828800"/>
                      <a:pt x="206375" y="2004484"/>
                      <a:pt x="221192" y="2148417"/>
                    </a:cubicBezTo>
                    <a:cubicBezTo>
                      <a:pt x="236009" y="2292350"/>
                      <a:pt x="254000" y="2402417"/>
                      <a:pt x="265642" y="2516717"/>
                    </a:cubicBezTo>
                    <a:cubicBezTo>
                      <a:pt x="277284" y="2631017"/>
                      <a:pt x="287867" y="2769659"/>
                      <a:pt x="291042" y="2834217"/>
                    </a:cubicBezTo>
                    <a:cubicBezTo>
                      <a:pt x="294217" y="2898775"/>
                      <a:pt x="256117" y="2883959"/>
                      <a:pt x="284692" y="2904067"/>
                    </a:cubicBezTo>
                    <a:cubicBezTo>
                      <a:pt x="313267" y="2924175"/>
                      <a:pt x="382059" y="2948517"/>
                      <a:pt x="462492" y="2954867"/>
                    </a:cubicBezTo>
                    <a:cubicBezTo>
                      <a:pt x="542925" y="2961217"/>
                      <a:pt x="720725" y="2996142"/>
                      <a:pt x="773642" y="294216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46"/>
              <p:cNvSpPr/>
              <p:nvPr/>
            </p:nvSpPr>
            <p:spPr>
              <a:xfrm>
                <a:off x="7500481" y="4183117"/>
                <a:ext cx="454755" cy="1902153"/>
              </a:xfrm>
              <a:custGeom>
                <a:avLst/>
                <a:gdLst>
                  <a:gd name="connsiteX0" fmla="*/ 70908 w 775758"/>
                  <a:gd name="connsiteY0" fmla="*/ 38100 h 3244850"/>
                  <a:gd name="connsiteX1" fmla="*/ 13758 w 775758"/>
                  <a:gd name="connsiteY1" fmla="*/ 88900 h 3244850"/>
                  <a:gd name="connsiteX2" fmla="*/ 13758 w 775758"/>
                  <a:gd name="connsiteY2" fmla="*/ 273050 h 3244850"/>
                  <a:gd name="connsiteX3" fmla="*/ 1058 w 775758"/>
                  <a:gd name="connsiteY3" fmla="*/ 647700 h 3244850"/>
                  <a:gd name="connsiteX4" fmla="*/ 20108 w 775758"/>
                  <a:gd name="connsiteY4" fmla="*/ 1054100 h 3244850"/>
                  <a:gd name="connsiteX5" fmla="*/ 58208 w 775758"/>
                  <a:gd name="connsiteY5" fmla="*/ 1365250 h 3244850"/>
                  <a:gd name="connsiteX6" fmla="*/ 159808 w 775758"/>
                  <a:gd name="connsiteY6" fmla="*/ 1701800 h 3244850"/>
                  <a:gd name="connsiteX7" fmla="*/ 267758 w 775758"/>
                  <a:gd name="connsiteY7" fmla="*/ 2120900 h 3244850"/>
                  <a:gd name="connsiteX8" fmla="*/ 356658 w 775758"/>
                  <a:gd name="connsiteY8" fmla="*/ 2406650 h 3244850"/>
                  <a:gd name="connsiteX9" fmla="*/ 534458 w 775758"/>
                  <a:gd name="connsiteY9" fmla="*/ 3041650 h 3244850"/>
                  <a:gd name="connsiteX10" fmla="*/ 610658 w 775758"/>
                  <a:gd name="connsiteY10" fmla="*/ 3238500 h 3244850"/>
                  <a:gd name="connsiteX11" fmla="*/ 731308 w 775758"/>
                  <a:gd name="connsiteY11" fmla="*/ 3079750 h 3244850"/>
                  <a:gd name="connsiteX12" fmla="*/ 769408 w 775758"/>
                  <a:gd name="connsiteY12" fmla="*/ 3003550 h 3244850"/>
                  <a:gd name="connsiteX13" fmla="*/ 763058 w 775758"/>
                  <a:gd name="connsiteY13" fmla="*/ 2787650 h 3244850"/>
                  <a:gd name="connsiteX14" fmla="*/ 693208 w 775758"/>
                  <a:gd name="connsiteY14" fmla="*/ 2203450 h 3244850"/>
                  <a:gd name="connsiteX15" fmla="*/ 636058 w 775758"/>
                  <a:gd name="connsiteY15" fmla="*/ 2101850 h 3244850"/>
                  <a:gd name="connsiteX16" fmla="*/ 509058 w 775758"/>
                  <a:gd name="connsiteY16" fmla="*/ 1905000 h 3244850"/>
                  <a:gd name="connsiteX17" fmla="*/ 401108 w 775758"/>
                  <a:gd name="connsiteY17" fmla="*/ 1625600 h 3244850"/>
                  <a:gd name="connsiteX18" fmla="*/ 274108 w 775758"/>
                  <a:gd name="connsiteY18" fmla="*/ 1371600 h 3244850"/>
                  <a:gd name="connsiteX19" fmla="*/ 172508 w 775758"/>
                  <a:gd name="connsiteY19" fmla="*/ 1193800 h 3244850"/>
                  <a:gd name="connsiteX20" fmla="*/ 121708 w 775758"/>
                  <a:gd name="connsiteY20" fmla="*/ 1047750 h 3244850"/>
                  <a:gd name="connsiteX21" fmla="*/ 140758 w 775758"/>
                  <a:gd name="connsiteY21" fmla="*/ 850900 h 3244850"/>
                  <a:gd name="connsiteX22" fmla="*/ 109008 w 775758"/>
                  <a:gd name="connsiteY22" fmla="*/ 317500 h 3244850"/>
                  <a:gd name="connsiteX23" fmla="*/ 70908 w 775758"/>
                  <a:gd name="connsiteY23" fmla="*/ 38100 h 324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5758" h="3244850">
                    <a:moveTo>
                      <a:pt x="70908" y="38100"/>
                    </a:moveTo>
                    <a:cubicBezTo>
                      <a:pt x="55033" y="0"/>
                      <a:pt x="23283" y="49742"/>
                      <a:pt x="13758" y="88900"/>
                    </a:cubicBezTo>
                    <a:cubicBezTo>
                      <a:pt x="4233" y="128058"/>
                      <a:pt x="15875" y="179917"/>
                      <a:pt x="13758" y="273050"/>
                    </a:cubicBezTo>
                    <a:cubicBezTo>
                      <a:pt x="11641" y="366183"/>
                      <a:pt x="0" y="517525"/>
                      <a:pt x="1058" y="647700"/>
                    </a:cubicBezTo>
                    <a:cubicBezTo>
                      <a:pt x="2116" y="777875"/>
                      <a:pt x="10583" y="934508"/>
                      <a:pt x="20108" y="1054100"/>
                    </a:cubicBezTo>
                    <a:cubicBezTo>
                      <a:pt x="29633" y="1173692"/>
                      <a:pt x="34925" y="1257300"/>
                      <a:pt x="58208" y="1365250"/>
                    </a:cubicBezTo>
                    <a:cubicBezTo>
                      <a:pt x="81491" y="1473200"/>
                      <a:pt x="124883" y="1575859"/>
                      <a:pt x="159808" y="1701800"/>
                    </a:cubicBezTo>
                    <a:cubicBezTo>
                      <a:pt x="194733" y="1827741"/>
                      <a:pt x="234950" y="2003425"/>
                      <a:pt x="267758" y="2120900"/>
                    </a:cubicBezTo>
                    <a:cubicBezTo>
                      <a:pt x="300566" y="2238375"/>
                      <a:pt x="312208" y="2253192"/>
                      <a:pt x="356658" y="2406650"/>
                    </a:cubicBezTo>
                    <a:cubicBezTo>
                      <a:pt x="401108" y="2560108"/>
                      <a:pt x="492125" y="2903008"/>
                      <a:pt x="534458" y="3041650"/>
                    </a:cubicBezTo>
                    <a:cubicBezTo>
                      <a:pt x="576791" y="3180292"/>
                      <a:pt x="577850" y="3232150"/>
                      <a:pt x="610658" y="3238500"/>
                    </a:cubicBezTo>
                    <a:cubicBezTo>
                      <a:pt x="643466" y="3244850"/>
                      <a:pt x="704850" y="3118908"/>
                      <a:pt x="731308" y="3079750"/>
                    </a:cubicBezTo>
                    <a:cubicBezTo>
                      <a:pt x="757766" y="3040592"/>
                      <a:pt x="764116" y="3052233"/>
                      <a:pt x="769408" y="3003550"/>
                    </a:cubicBezTo>
                    <a:cubicBezTo>
                      <a:pt x="774700" y="2954867"/>
                      <a:pt x="775758" y="2921000"/>
                      <a:pt x="763058" y="2787650"/>
                    </a:cubicBezTo>
                    <a:cubicBezTo>
                      <a:pt x="750358" y="2654300"/>
                      <a:pt x="714375" y="2317750"/>
                      <a:pt x="693208" y="2203450"/>
                    </a:cubicBezTo>
                    <a:cubicBezTo>
                      <a:pt x="672041" y="2089150"/>
                      <a:pt x="666750" y="2151592"/>
                      <a:pt x="636058" y="2101850"/>
                    </a:cubicBezTo>
                    <a:cubicBezTo>
                      <a:pt x="605366" y="2052108"/>
                      <a:pt x="548216" y="1984375"/>
                      <a:pt x="509058" y="1905000"/>
                    </a:cubicBezTo>
                    <a:cubicBezTo>
                      <a:pt x="469900" y="1825625"/>
                      <a:pt x="440266" y="1714500"/>
                      <a:pt x="401108" y="1625600"/>
                    </a:cubicBezTo>
                    <a:cubicBezTo>
                      <a:pt x="361950" y="1536700"/>
                      <a:pt x="312208" y="1443567"/>
                      <a:pt x="274108" y="1371600"/>
                    </a:cubicBezTo>
                    <a:cubicBezTo>
                      <a:pt x="236008" y="1299633"/>
                      <a:pt x="197908" y="1247775"/>
                      <a:pt x="172508" y="1193800"/>
                    </a:cubicBezTo>
                    <a:cubicBezTo>
                      <a:pt x="147108" y="1139825"/>
                      <a:pt x="127000" y="1104900"/>
                      <a:pt x="121708" y="1047750"/>
                    </a:cubicBezTo>
                    <a:cubicBezTo>
                      <a:pt x="116416" y="990600"/>
                      <a:pt x="142875" y="972608"/>
                      <a:pt x="140758" y="850900"/>
                    </a:cubicBezTo>
                    <a:cubicBezTo>
                      <a:pt x="138641" y="729192"/>
                      <a:pt x="119591" y="452967"/>
                      <a:pt x="109008" y="317500"/>
                    </a:cubicBezTo>
                    <a:cubicBezTo>
                      <a:pt x="98425" y="182033"/>
                      <a:pt x="86783" y="76200"/>
                      <a:pt x="70908" y="3810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49" name="Rectangle 48"/>
          <p:cNvSpPr/>
          <p:nvPr/>
        </p:nvSpPr>
        <p:spPr>
          <a:xfrm>
            <a:off x="2225598" y="1524000"/>
            <a:ext cx="5927802" cy="1015663"/>
          </a:xfrm>
          <a:prstGeom prst="rect">
            <a:avLst/>
          </a:prstGeom>
        </p:spPr>
        <p:txBody>
          <a:bodyPr wrap="square">
            <a:spAutoFit/>
          </a:bodyPr>
          <a:lstStyle/>
          <a:p>
            <a:r>
              <a:rPr lang="en-US" sz="2000" dirty="0" smtClean="0"/>
              <a:t>The </a:t>
            </a:r>
            <a:r>
              <a:rPr lang="en-US" sz="2000" b="1" dirty="0" smtClean="0"/>
              <a:t>lateral </a:t>
            </a:r>
            <a:r>
              <a:rPr lang="en-US" sz="2000" dirty="0" smtClean="0"/>
              <a:t>and </a:t>
            </a:r>
            <a:r>
              <a:rPr lang="en-US" sz="2000" b="1" dirty="0" smtClean="0"/>
              <a:t>medial plantar nerves </a:t>
            </a:r>
            <a:r>
              <a:rPr lang="en-US" sz="2000" dirty="0" smtClean="0"/>
              <a:t>provide innervation to all the muscles of the plantar side of the foot.</a:t>
            </a:r>
          </a:p>
        </p:txBody>
      </p:sp>
      <p:grpSp>
        <p:nvGrpSpPr>
          <p:cNvPr id="62" name="Group 61"/>
          <p:cNvGrpSpPr/>
          <p:nvPr/>
        </p:nvGrpSpPr>
        <p:grpSpPr>
          <a:xfrm>
            <a:off x="895350" y="3779770"/>
            <a:ext cx="3219450" cy="2163830"/>
            <a:chOff x="895350" y="3779770"/>
            <a:chExt cx="3219450" cy="2163830"/>
          </a:xfrm>
        </p:grpSpPr>
        <p:cxnSp>
          <p:nvCxnSpPr>
            <p:cNvPr id="55" name="Straight Arrow Connector 54"/>
            <p:cNvCxnSpPr>
              <a:endCxn id="11" idx="4"/>
            </p:cNvCxnSpPr>
            <p:nvPr/>
          </p:nvCxnSpPr>
          <p:spPr>
            <a:xfrm rot="10800000">
              <a:off x="895350" y="5067300"/>
              <a:ext cx="1131062" cy="41910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3" idx="2"/>
            </p:cNvCxnSpPr>
            <p:nvPr/>
          </p:nvCxnSpPr>
          <p:spPr>
            <a:xfrm rot="10800000" flipV="1">
              <a:off x="1162050" y="4241434"/>
              <a:ext cx="1063548" cy="228965"/>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2225598" y="3779770"/>
              <a:ext cx="1447800" cy="923330"/>
            </a:xfrm>
            <a:prstGeom prst="rect">
              <a:avLst/>
            </a:prstGeom>
            <a:noFill/>
          </p:spPr>
          <p:txBody>
            <a:bodyPr wrap="square" rtlCol="0">
              <a:spAutoFit/>
            </a:bodyPr>
            <a:lstStyle/>
            <a:p>
              <a:r>
                <a:rPr lang="en-US" dirty="0" smtClean="0"/>
                <a:t>Medial plantar nerve</a:t>
              </a:r>
              <a:endParaRPr lang="en-US" dirty="0"/>
            </a:p>
          </p:txBody>
        </p:sp>
        <p:sp>
          <p:nvSpPr>
            <p:cNvPr id="61" name="TextBox 60"/>
            <p:cNvSpPr txBox="1"/>
            <p:nvPr/>
          </p:nvSpPr>
          <p:spPr>
            <a:xfrm>
              <a:off x="2026412" y="5297269"/>
              <a:ext cx="2088388" cy="646331"/>
            </a:xfrm>
            <a:prstGeom prst="rect">
              <a:avLst/>
            </a:prstGeom>
            <a:noFill/>
          </p:spPr>
          <p:txBody>
            <a:bodyPr wrap="square" rtlCol="0">
              <a:spAutoFit/>
            </a:bodyPr>
            <a:lstStyle/>
            <a:p>
              <a:r>
                <a:rPr lang="en-US" dirty="0" smtClean="0"/>
                <a:t>Lateral plantar nerve</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2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up)">
                                      <p:cBhvr>
                                        <p:cTn id="17" dur="20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right)">
                                      <p:cBhvr>
                                        <p:cTn id="22"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0" y="0"/>
          <a:ext cx="9144000" cy="6858003"/>
        </p:xfrm>
        <a:graphic>
          <a:graphicData uri="http://schemas.openxmlformats.org/drawingml/2006/table">
            <a:tbl>
              <a:tblPr firstRow="1" bandRow="1">
                <a:tableStyleId>{5C22544A-7EE6-4342-B048-85BDC9FD1C3A}</a:tableStyleId>
              </a:tblPr>
              <a:tblGrid>
                <a:gridCol w="3048000"/>
                <a:gridCol w="3048000"/>
                <a:gridCol w="3048000"/>
              </a:tblGrid>
              <a:tr h="385281">
                <a:tc gridSpan="3">
                  <a:txBody>
                    <a:bodyPr/>
                    <a:lstStyle/>
                    <a:p>
                      <a:pPr algn="ctr"/>
                      <a:r>
                        <a:rPr lang="en-US" dirty="0" smtClean="0"/>
                        <a:t>Muscles of the Foot</a:t>
                      </a:r>
                      <a:endParaRPr lang="en-US" dirty="0"/>
                    </a:p>
                  </a:txBody>
                  <a:tcPr/>
                </a:tc>
                <a:tc hMerge="1">
                  <a:txBody>
                    <a:bodyPr/>
                    <a:lstStyle/>
                    <a:p>
                      <a:endParaRPr lang="en-US" dirty="0"/>
                    </a:p>
                  </a:txBody>
                  <a:tcPr/>
                </a:tc>
                <a:tc hMerge="1">
                  <a:txBody>
                    <a:bodyPr/>
                    <a:lstStyle/>
                    <a:p>
                      <a:endParaRPr lang="en-US" dirty="0"/>
                    </a:p>
                  </a:txBody>
                  <a:tcPr/>
                </a:tc>
              </a:tr>
              <a:tr h="693506">
                <a:tc>
                  <a:txBody>
                    <a:bodyPr/>
                    <a:lstStyle/>
                    <a:p>
                      <a:pPr algn="ctr"/>
                      <a:r>
                        <a:rPr lang="en-US" b="1" dirty="0" smtClean="0"/>
                        <a:t>Muscle</a:t>
                      </a:r>
                      <a:endParaRPr lang="en-US" b="1" dirty="0"/>
                    </a:p>
                  </a:txBody>
                  <a:tcPr/>
                </a:tc>
                <a:tc>
                  <a:txBody>
                    <a:bodyPr/>
                    <a:lstStyle/>
                    <a:p>
                      <a:pPr algn="ctr"/>
                      <a:r>
                        <a:rPr lang="en-US" b="1" dirty="0" smtClean="0"/>
                        <a:t>Proximal Attachment</a:t>
                      </a:r>
                      <a:endParaRPr lang="en-US" b="1" dirty="0"/>
                    </a:p>
                  </a:txBody>
                  <a:tcPr/>
                </a:tc>
                <a:tc>
                  <a:txBody>
                    <a:bodyPr/>
                    <a:lstStyle/>
                    <a:p>
                      <a:pPr algn="ctr"/>
                      <a:r>
                        <a:rPr lang="en-US" b="1" dirty="0" smtClean="0"/>
                        <a:t>Distal Attachment</a:t>
                      </a:r>
                      <a:endParaRPr lang="en-US" b="1" dirty="0"/>
                    </a:p>
                  </a:txBody>
                  <a:tcPr/>
                </a:tc>
              </a:tr>
              <a:tr h="693506">
                <a:tc>
                  <a:txBody>
                    <a:bodyPr/>
                    <a:lstStyle/>
                    <a:p>
                      <a:pPr algn="ctr"/>
                      <a:r>
                        <a:rPr lang="en-US" dirty="0" smtClean="0"/>
                        <a:t>Extensor</a:t>
                      </a:r>
                      <a:r>
                        <a:rPr lang="en-US" baseline="0" dirty="0" smtClean="0"/>
                        <a:t> </a:t>
                      </a:r>
                      <a:r>
                        <a:rPr lang="en-US" baseline="0" dirty="0" err="1" smtClean="0"/>
                        <a:t>digitorum</a:t>
                      </a:r>
                      <a:r>
                        <a:rPr lang="en-US" baseline="0" dirty="0" smtClean="0"/>
                        <a:t> </a:t>
                      </a:r>
                      <a:r>
                        <a:rPr lang="en-US" baseline="0" dirty="0" err="1" smtClean="0"/>
                        <a:t>brevis</a:t>
                      </a:r>
                      <a:endParaRPr lang="en-US" dirty="0"/>
                    </a:p>
                  </a:txBody>
                  <a:tcPr/>
                </a:tc>
                <a:tc rowSpan="2">
                  <a:txBody>
                    <a:bodyPr/>
                    <a:lstStyle/>
                    <a:p>
                      <a:pPr algn="ctr"/>
                      <a:endParaRPr lang="en-US" dirty="0" smtClean="0"/>
                    </a:p>
                    <a:p>
                      <a:pPr algn="ctr"/>
                      <a:endParaRPr lang="en-US" dirty="0" smtClean="0"/>
                    </a:p>
                    <a:p>
                      <a:pPr algn="ctr"/>
                      <a:r>
                        <a:rPr lang="en-US" dirty="0" smtClean="0"/>
                        <a:t>Dorsal</a:t>
                      </a:r>
                      <a:r>
                        <a:rPr lang="en-US" baseline="0" dirty="0" smtClean="0"/>
                        <a:t> surface of </a:t>
                      </a:r>
                      <a:r>
                        <a:rPr lang="en-US" baseline="0" dirty="0" err="1" smtClean="0"/>
                        <a:t>c</a:t>
                      </a:r>
                      <a:r>
                        <a:rPr lang="en-US" dirty="0" err="1" smtClean="0"/>
                        <a:t>alcaneus</a:t>
                      </a:r>
                      <a:endParaRPr lang="en-US" dirty="0"/>
                    </a:p>
                  </a:txBody>
                  <a:tcPr/>
                </a:tc>
                <a:tc>
                  <a:txBody>
                    <a:bodyPr/>
                    <a:lstStyle/>
                    <a:p>
                      <a:pPr algn="ctr"/>
                      <a:r>
                        <a:rPr lang="en-US" dirty="0" smtClean="0"/>
                        <a:t>2</a:t>
                      </a:r>
                      <a:r>
                        <a:rPr lang="en-US" baseline="30000" dirty="0" smtClean="0"/>
                        <a:t>nd</a:t>
                      </a:r>
                      <a:r>
                        <a:rPr lang="en-US" dirty="0" smtClean="0"/>
                        <a:t> to 4</a:t>
                      </a:r>
                      <a:r>
                        <a:rPr lang="en-US" baseline="30000" dirty="0" smtClean="0"/>
                        <a:t>th</a:t>
                      </a:r>
                      <a:r>
                        <a:rPr lang="en-US" dirty="0" smtClean="0"/>
                        <a:t> toes</a:t>
                      </a:r>
                      <a:endParaRPr lang="en-US" dirty="0"/>
                    </a:p>
                  </a:txBody>
                  <a:tcPr/>
                </a:tc>
              </a:tr>
              <a:tr h="693506">
                <a:tc>
                  <a:txBody>
                    <a:bodyPr/>
                    <a:lstStyle/>
                    <a:p>
                      <a:pPr algn="ctr"/>
                      <a:r>
                        <a:rPr lang="en-US" dirty="0" smtClean="0"/>
                        <a:t>Extensor </a:t>
                      </a:r>
                      <a:r>
                        <a:rPr lang="en-US" dirty="0" err="1" smtClean="0"/>
                        <a:t>hallucis</a:t>
                      </a:r>
                      <a:r>
                        <a:rPr lang="en-US" dirty="0" smtClean="0"/>
                        <a:t> </a:t>
                      </a:r>
                      <a:r>
                        <a:rPr lang="en-US" dirty="0" err="1" smtClean="0"/>
                        <a:t>brevis</a:t>
                      </a:r>
                      <a:endParaRPr lang="en-US" dirty="0"/>
                    </a:p>
                  </a:txBody>
                  <a:tcPr/>
                </a:tc>
                <a:tc vMerge="1">
                  <a:txBody>
                    <a:bodyPr/>
                    <a:lstStyle/>
                    <a:p>
                      <a:pPr algn="ctr"/>
                      <a:endParaRPr lang="en-US" dirty="0"/>
                    </a:p>
                  </a:txBody>
                  <a:tcPr/>
                </a:tc>
                <a:tc>
                  <a:txBody>
                    <a:bodyPr/>
                    <a:lstStyle/>
                    <a:p>
                      <a:pPr algn="ctr"/>
                      <a:r>
                        <a:rPr lang="en-US" dirty="0" smtClean="0"/>
                        <a:t>1</a:t>
                      </a:r>
                      <a:r>
                        <a:rPr lang="en-US" baseline="30000" dirty="0" smtClean="0"/>
                        <a:t>st</a:t>
                      </a:r>
                      <a:r>
                        <a:rPr lang="en-US" dirty="0" smtClean="0"/>
                        <a:t> toe</a:t>
                      </a:r>
                      <a:endParaRPr lang="en-US" dirty="0"/>
                    </a:p>
                  </a:txBody>
                  <a:tcPr/>
                </a:tc>
              </a:tr>
              <a:tr h="693506">
                <a:tc>
                  <a:txBody>
                    <a:bodyPr/>
                    <a:lstStyle/>
                    <a:p>
                      <a:pPr algn="ctr"/>
                      <a:r>
                        <a:rPr lang="en-US" dirty="0" smtClean="0"/>
                        <a:t>Abductor </a:t>
                      </a:r>
                      <a:r>
                        <a:rPr lang="en-US" dirty="0" err="1" smtClean="0"/>
                        <a:t>hallucis</a:t>
                      </a:r>
                      <a:endParaRPr lang="en-US" dirty="0"/>
                    </a:p>
                  </a:txBody>
                  <a:tcPr/>
                </a:tc>
                <a:tc>
                  <a:txBody>
                    <a:bodyPr/>
                    <a:lstStyle/>
                    <a:p>
                      <a:pPr algn="ctr"/>
                      <a:r>
                        <a:rPr lang="en-US" dirty="0" smtClean="0"/>
                        <a:t>Medial</a:t>
                      </a:r>
                      <a:r>
                        <a:rPr lang="en-US" baseline="0" dirty="0" smtClean="0"/>
                        <a:t> process of </a:t>
                      </a:r>
                      <a:r>
                        <a:rPr lang="en-US" baseline="0" dirty="0" err="1" smtClean="0"/>
                        <a:t>c</a:t>
                      </a:r>
                      <a:r>
                        <a:rPr lang="en-US" dirty="0" err="1" smtClean="0"/>
                        <a:t>alcaneal</a:t>
                      </a:r>
                      <a:r>
                        <a:rPr lang="en-US" dirty="0" smtClean="0"/>
                        <a:t> </a:t>
                      </a:r>
                      <a:r>
                        <a:rPr lang="en-US" dirty="0" err="1" smtClean="0"/>
                        <a:t>tuberosity</a:t>
                      </a:r>
                      <a:endParaRPr lang="en-US" dirty="0"/>
                    </a:p>
                  </a:txBody>
                  <a:tcPr/>
                </a:tc>
                <a:tc>
                  <a:txBody>
                    <a:bodyPr/>
                    <a:lstStyle/>
                    <a:p>
                      <a:pPr algn="ctr"/>
                      <a:r>
                        <a:rPr lang="en-US" dirty="0" smtClean="0"/>
                        <a:t>1</a:t>
                      </a:r>
                      <a:r>
                        <a:rPr lang="en-US" baseline="30000" dirty="0" smtClean="0"/>
                        <a:t>st</a:t>
                      </a:r>
                      <a:r>
                        <a:rPr lang="en-US" dirty="0" smtClean="0"/>
                        <a:t> toe</a:t>
                      </a:r>
                      <a:endParaRPr lang="en-US" dirty="0"/>
                    </a:p>
                  </a:txBody>
                  <a:tcPr/>
                </a:tc>
              </a:tr>
              <a:tr h="693506">
                <a:tc>
                  <a:txBody>
                    <a:bodyPr/>
                    <a:lstStyle/>
                    <a:p>
                      <a:pPr algn="ctr"/>
                      <a:r>
                        <a:rPr lang="en-US" dirty="0" smtClean="0"/>
                        <a:t>Flexor </a:t>
                      </a:r>
                      <a:r>
                        <a:rPr lang="en-US" dirty="0" err="1" smtClean="0"/>
                        <a:t>digitorum</a:t>
                      </a:r>
                      <a:r>
                        <a:rPr lang="en-US" dirty="0" smtClean="0"/>
                        <a:t> </a:t>
                      </a:r>
                      <a:r>
                        <a:rPr lang="en-US" dirty="0" err="1" smtClean="0"/>
                        <a:t>brevis</a:t>
                      </a:r>
                      <a:endParaRPr lang="en-US" dirty="0"/>
                    </a:p>
                  </a:txBody>
                  <a:tcPr/>
                </a:tc>
                <a:tc rowSpan="2">
                  <a:txBody>
                    <a:bodyPr/>
                    <a:lstStyle/>
                    <a:p>
                      <a:pPr algn="ctr"/>
                      <a:endParaRPr lang="en-US" dirty="0" smtClean="0"/>
                    </a:p>
                    <a:p>
                      <a:pPr algn="ctr"/>
                      <a:r>
                        <a:rPr lang="en-US" dirty="0" smtClean="0"/>
                        <a:t>Medial tubercle of </a:t>
                      </a:r>
                      <a:r>
                        <a:rPr lang="en-US" dirty="0" err="1" smtClean="0"/>
                        <a:t>calcaneal</a:t>
                      </a:r>
                      <a:r>
                        <a:rPr lang="en-US" dirty="0" smtClean="0"/>
                        <a:t> </a:t>
                      </a:r>
                      <a:r>
                        <a:rPr lang="en-US" dirty="0" err="1" smtClean="0"/>
                        <a:t>tuberosity</a:t>
                      </a:r>
                      <a:r>
                        <a:rPr lang="en-US" dirty="0" smtClean="0"/>
                        <a:t>, plantar </a:t>
                      </a:r>
                      <a:r>
                        <a:rPr lang="en-US" dirty="0" err="1" smtClean="0"/>
                        <a:t>aponeurosis</a:t>
                      </a:r>
                      <a:endParaRPr lang="en-US" dirty="0"/>
                    </a:p>
                  </a:txBody>
                  <a:tcPr/>
                </a:tc>
                <a:tc>
                  <a:txBody>
                    <a:bodyPr/>
                    <a:lstStyle/>
                    <a:p>
                      <a:pPr algn="ctr"/>
                      <a:r>
                        <a:rPr lang="en-US" dirty="0" smtClean="0"/>
                        <a:t>2</a:t>
                      </a:r>
                      <a:r>
                        <a:rPr lang="en-US" baseline="30000" dirty="0" smtClean="0"/>
                        <a:t>nd</a:t>
                      </a:r>
                      <a:r>
                        <a:rPr lang="en-US" dirty="0" smtClean="0"/>
                        <a:t> to 5</a:t>
                      </a:r>
                      <a:r>
                        <a:rPr lang="en-US" baseline="30000" dirty="0" smtClean="0"/>
                        <a:t>th</a:t>
                      </a:r>
                      <a:r>
                        <a:rPr lang="en-US" dirty="0" smtClean="0"/>
                        <a:t> toes</a:t>
                      </a:r>
                      <a:endParaRPr lang="en-US" dirty="0"/>
                    </a:p>
                  </a:txBody>
                  <a:tcPr/>
                </a:tc>
              </a:tr>
              <a:tr h="693506">
                <a:tc>
                  <a:txBody>
                    <a:bodyPr/>
                    <a:lstStyle/>
                    <a:p>
                      <a:pPr algn="ctr"/>
                      <a:r>
                        <a:rPr lang="en-US" dirty="0" smtClean="0"/>
                        <a:t>Abductor </a:t>
                      </a:r>
                      <a:r>
                        <a:rPr lang="en-US" dirty="0" err="1" smtClean="0"/>
                        <a:t>digiti</a:t>
                      </a:r>
                      <a:r>
                        <a:rPr lang="en-US" baseline="0" dirty="0" smtClean="0"/>
                        <a:t> </a:t>
                      </a:r>
                      <a:r>
                        <a:rPr lang="en-US" baseline="0" dirty="0" err="1" smtClean="0"/>
                        <a:t>minimi</a:t>
                      </a:r>
                      <a:endParaRPr lang="en-US" dirty="0"/>
                    </a:p>
                  </a:txBody>
                  <a:tcPr/>
                </a:tc>
                <a:tc vMerge="1">
                  <a:txBody>
                    <a:bodyPr/>
                    <a:lstStyle/>
                    <a:p>
                      <a:pPr algn="ctr"/>
                      <a:endParaRPr lang="en-US" dirty="0"/>
                    </a:p>
                  </a:txBody>
                  <a:tcPr/>
                </a:tc>
                <a:tc>
                  <a:txBody>
                    <a:bodyPr/>
                    <a:lstStyle/>
                    <a:p>
                      <a:pPr algn="ctr"/>
                      <a:r>
                        <a:rPr lang="en-US" dirty="0" smtClean="0"/>
                        <a:t>5</a:t>
                      </a:r>
                      <a:r>
                        <a:rPr lang="en-US" baseline="30000" dirty="0" smtClean="0"/>
                        <a:t>th</a:t>
                      </a:r>
                      <a:r>
                        <a:rPr lang="en-US" dirty="0" smtClean="0"/>
                        <a:t> toe, 5</a:t>
                      </a:r>
                      <a:r>
                        <a:rPr lang="en-US" baseline="30000" dirty="0" smtClean="0"/>
                        <a:t>th</a:t>
                      </a:r>
                      <a:r>
                        <a:rPr lang="en-US" dirty="0" smtClean="0"/>
                        <a:t> metatarsal</a:t>
                      </a:r>
                      <a:endParaRPr lang="en-US" dirty="0"/>
                    </a:p>
                  </a:txBody>
                  <a:tcPr/>
                </a:tc>
              </a:tr>
              <a:tr h="693506">
                <a:tc>
                  <a:txBody>
                    <a:bodyPr/>
                    <a:lstStyle/>
                    <a:p>
                      <a:pPr algn="ctr"/>
                      <a:r>
                        <a:rPr lang="en-US" dirty="0" err="1" smtClean="0"/>
                        <a:t>Quadratus</a:t>
                      </a:r>
                      <a:r>
                        <a:rPr lang="en-US" baseline="0" dirty="0" smtClean="0"/>
                        <a:t> </a:t>
                      </a:r>
                      <a:r>
                        <a:rPr lang="en-US" baseline="0" dirty="0" err="1" smtClean="0"/>
                        <a:t>plantae</a:t>
                      </a:r>
                      <a:endParaRPr lang="en-US" dirty="0"/>
                    </a:p>
                  </a:txBody>
                  <a:tcPr/>
                </a:tc>
                <a:tc>
                  <a:txBody>
                    <a:bodyPr/>
                    <a:lstStyle/>
                    <a:p>
                      <a:pPr algn="ctr"/>
                      <a:r>
                        <a:rPr lang="en-US" dirty="0" err="1" smtClean="0"/>
                        <a:t>Calcaneal</a:t>
                      </a:r>
                      <a:r>
                        <a:rPr lang="en-US" dirty="0" smtClean="0"/>
                        <a:t> </a:t>
                      </a:r>
                      <a:r>
                        <a:rPr lang="en-US" dirty="0" err="1" smtClean="0"/>
                        <a:t>tuberosity</a:t>
                      </a:r>
                      <a:endParaRPr lang="en-US" dirty="0"/>
                    </a:p>
                  </a:txBody>
                  <a:tcPr/>
                </a:tc>
                <a:tc>
                  <a:txBody>
                    <a:bodyPr/>
                    <a:lstStyle/>
                    <a:p>
                      <a:pPr algn="ctr"/>
                      <a:r>
                        <a:rPr lang="en-US" dirty="0" smtClean="0"/>
                        <a:t>Flexor </a:t>
                      </a:r>
                      <a:r>
                        <a:rPr lang="en-US" dirty="0" err="1" smtClean="0"/>
                        <a:t>digitorum</a:t>
                      </a:r>
                      <a:r>
                        <a:rPr lang="en-US" baseline="0" dirty="0" smtClean="0"/>
                        <a:t> </a:t>
                      </a:r>
                      <a:r>
                        <a:rPr lang="en-US" baseline="0" dirty="0" err="1" smtClean="0"/>
                        <a:t>longus</a:t>
                      </a:r>
                      <a:r>
                        <a:rPr lang="en-US" baseline="0" dirty="0" smtClean="0"/>
                        <a:t> tendon</a:t>
                      </a:r>
                      <a:endParaRPr lang="en-US" dirty="0"/>
                    </a:p>
                  </a:txBody>
                  <a:tcPr/>
                </a:tc>
              </a:tr>
              <a:tr h="693506">
                <a:tc>
                  <a:txBody>
                    <a:bodyPr/>
                    <a:lstStyle/>
                    <a:p>
                      <a:pPr algn="ctr"/>
                      <a:r>
                        <a:rPr lang="en-US" dirty="0" err="1" smtClean="0"/>
                        <a:t>Lumbricals</a:t>
                      </a:r>
                      <a:r>
                        <a:rPr lang="en-US" dirty="0" smtClean="0"/>
                        <a:t> (four muscles)</a:t>
                      </a:r>
                      <a:endParaRPr lang="en-US" dirty="0"/>
                    </a:p>
                  </a:txBody>
                  <a:tcPr/>
                </a:tc>
                <a:tc>
                  <a:txBody>
                    <a:bodyPr/>
                    <a:lstStyle/>
                    <a:p>
                      <a:pPr algn="ctr"/>
                      <a:r>
                        <a:rPr lang="en-US" dirty="0" smtClean="0"/>
                        <a:t>Flexor </a:t>
                      </a:r>
                      <a:r>
                        <a:rPr lang="en-US" dirty="0" err="1" smtClean="0"/>
                        <a:t>digitorum</a:t>
                      </a:r>
                      <a:r>
                        <a:rPr lang="en-US" dirty="0" smtClean="0"/>
                        <a:t> </a:t>
                      </a:r>
                      <a:r>
                        <a:rPr lang="en-US" dirty="0" err="1" smtClean="0"/>
                        <a:t>longus</a:t>
                      </a:r>
                      <a:r>
                        <a:rPr lang="en-US" dirty="0" smtClean="0"/>
                        <a:t> tendons</a:t>
                      </a:r>
                      <a:endParaRPr lang="en-US" dirty="0"/>
                    </a:p>
                  </a:txBody>
                  <a:tcPr/>
                </a:tc>
                <a:tc>
                  <a:txBody>
                    <a:bodyPr/>
                    <a:lstStyle/>
                    <a:p>
                      <a:pPr algn="ctr"/>
                      <a:r>
                        <a:rPr lang="en-US" dirty="0" smtClean="0"/>
                        <a:t>2</a:t>
                      </a:r>
                      <a:r>
                        <a:rPr lang="en-US" baseline="30000" dirty="0" smtClean="0"/>
                        <a:t>nd</a:t>
                      </a:r>
                      <a:r>
                        <a:rPr lang="en-US" dirty="0" smtClean="0"/>
                        <a:t> to</a:t>
                      </a:r>
                      <a:r>
                        <a:rPr lang="en-US" baseline="0" dirty="0" smtClean="0"/>
                        <a:t> 5</a:t>
                      </a:r>
                      <a:r>
                        <a:rPr lang="en-US" baseline="30000" dirty="0" smtClean="0"/>
                        <a:t>th</a:t>
                      </a:r>
                      <a:r>
                        <a:rPr lang="en-US" baseline="0" dirty="0" smtClean="0"/>
                        <a:t> toes</a:t>
                      </a:r>
                      <a:endParaRPr lang="en-US" dirty="0"/>
                    </a:p>
                  </a:txBody>
                  <a:tcPr/>
                </a:tc>
              </a:tr>
              <a:tr h="924674">
                <a:tc>
                  <a:txBody>
                    <a:bodyPr/>
                    <a:lstStyle/>
                    <a:p>
                      <a:pPr algn="ctr"/>
                      <a:r>
                        <a:rPr lang="en-US" dirty="0" smtClean="0"/>
                        <a:t>Flexor </a:t>
                      </a:r>
                      <a:r>
                        <a:rPr lang="en-US" dirty="0" err="1" smtClean="0"/>
                        <a:t>hallucis</a:t>
                      </a:r>
                      <a:r>
                        <a:rPr lang="en-US" dirty="0" smtClean="0"/>
                        <a:t> </a:t>
                      </a:r>
                      <a:r>
                        <a:rPr lang="en-US" dirty="0" err="1" smtClean="0"/>
                        <a:t>brevis</a:t>
                      </a:r>
                      <a:endParaRPr lang="en-US" dirty="0"/>
                    </a:p>
                  </a:txBody>
                  <a:tcPr/>
                </a:tc>
                <a:tc>
                  <a:txBody>
                    <a:bodyPr/>
                    <a:lstStyle/>
                    <a:p>
                      <a:pPr algn="ctr"/>
                      <a:r>
                        <a:rPr lang="en-US" dirty="0" err="1" smtClean="0"/>
                        <a:t>Cuboid</a:t>
                      </a:r>
                      <a:r>
                        <a:rPr lang="en-US" dirty="0" smtClean="0"/>
                        <a:t>, lateral cuneiforms, and plantar </a:t>
                      </a:r>
                      <a:r>
                        <a:rPr lang="en-US" dirty="0" err="1" smtClean="0"/>
                        <a:t>calcaneocuboid</a:t>
                      </a:r>
                      <a:r>
                        <a:rPr lang="en-US" dirty="0" smtClean="0"/>
                        <a:t> ligament</a:t>
                      </a:r>
                      <a:endParaRPr lang="en-US" dirty="0"/>
                    </a:p>
                  </a:txBody>
                  <a:tcPr/>
                </a:tc>
                <a:tc>
                  <a:txBody>
                    <a:bodyPr/>
                    <a:lstStyle/>
                    <a:p>
                      <a:pPr algn="ctr"/>
                      <a:r>
                        <a:rPr lang="en-US" dirty="0" smtClean="0"/>
                        <a:t>1</a:t>
                      </a:r>
                      <a:r>
                        <a:rPr lang="en-US" baseline="30000" dirty="0" smtClean="0"/>
                        <a:t>st</a:t>
                      </a:r>
                      <a:r>
                        <a:rPr lang="en-US" dirty="0" smtClean="0"/>
                        <a:t> toe</a:t>
                      </a:r>
                      <a:endParaRPr lang="en-US" dirty="0"/>
                    </a:p>
                  </a:txBody>
                  <a:tcPr/>
                </a:tc>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0"/>
          <a:ext cx="9144000" cy="6792711"/>
        </p:xfrm>
        <a:graphic>
          <a:graphicData uri="http://schemas.openxmlformats.org/drawingml/2006/table">
            <a:tbl>
              <a:tblPr firstRow="1" bandRow="1">
                <a:tableStyleId>{5C22544A-7EE6-4342-B048-85BDC9FD1C3A}</a:tableStyleId>
              </a:tblPr>
              <a:tblGrid>
                <a:gridCol w="3048000"/>
                <a:gridCol w="3048000"/>
                <a:gridCol w="3048000"/>
              </a:tblGrid>
              <a:tr h="410725">
                <a:tc gridSpan="3">
                  <a:txBody>
                    <a:bodyPr/>
                    <a:lstStyle/>
                    <a:p>
                      <a:pPr algn="ctr"/>
                      <a:r>
                        <a:rPr lang="en-US" dirty="0" smtClean="0"/>
                        <a:t>Muscles of the Foot (cont.)</a:t>
                      </a:r>
                      <a:endParaRPr lang="en-US" dirty="0"/>
                    </a:p>
                  </a:txBody>
                  <a:tcPr/>
                </a:tc>
                <a:tc hMerge="1">
                  <a:txBody>
                    <a:bodyPr/>
                    <a:lstStyle/>
                    <a:p>
                      <a:endParaRPr lang="en-US" dirty="0"/>
                    </a:p>
                  </a:txBody>
                  <a:tcPr/>
                </a:tc>
                <a:tc hMerge="1">
                  <a:txBody>
                    <a:bodyPr/>
                    <a:lstStyle/>
                    <a:p>
                      <a:endParaRPr lang="en-US" dirty="0"/>
                    </a:p>
                  </a:txBody>
                  <a:tcPr/>
                </a:tc>
              </a:tr>
              <a:tr h="410728">
                <a:tc>
                  <a:txBody>
                    <a:bodyPr/>
                    <a:lstStyle/>
                    <a:p>
                      <a:pPr algn="ctr"/>
                      <a:r>
                        <a:rPr lang="en-US" b="1" dirty="0" smtClean="0"/>
                        <a:t>Muscle</a:t>
                      </a:r>
                      <a:endParaRPr lang="en-US" b="1" dirty="0"/>
                    </a:p>
                  </a:txBody>
                  <a:tcPr/>
                </a:tc>
                <a:tc>
                  <a:txBody>
                    <a:bodyPr/>
                    <a:lstStyle/>
                    <a:p>
                      <a:pPr algn="ctr"/>
                      <a:r>
                        <a:rPr lang="en-US" b="1" dirty="0" smtClean="0"/>
                        <a:t>Proximal Attachment</a:t>
                      </a:r>
                      <a:endParaRPr lang="en-US" b="1" dirty="0"/>
                    </a:p>
                  </a:txBody>
                  <a:tcPr/>
                </a:tc>
                <a:tc>
                  <a:txBody>
                    <a:bodyPr/>
                    <a:lstStyle/>
                    <a:p>
                      <a:pPr algn="ctr"/>
                      <a:r>
                        <a:rPr lang="en-US" b="1" dirty="0" smtClean="0"/>
                        <a:t>Distal Attachment</a:t>
                      </a:r>
                      <a:endParaRPr lang="en-US" b="1" dirty="0"/>
                    </a:p>
                  </a:txBody>
                  <a:tcPr/>
                </a:tc>
              </a:tr>
              <a:tr h="1993401">
                <a:tc>
                  <a:txBody>
                    <a:bodyPr/>
                    <a:lstStyle/>
                    <a:p>
                      <a:pPr algn="ctr"/>
                      <a:r>
                        <a:rPr lang="en-US" dirty="0" smtClean="0"/>
                        <a:t>Adductor </a:t>
                      </a:r>
                      <a:r>
                        <a:rPr lang="en-US" dirty="0" err="1" smtClean="0"/>
                        <a:t>hallucis</a:t>
                      </a:r>
                      <a:endParaRPr lang="en-US" dirty="0"/>
                    </a:p>
                  </a:txBody>
                  <a:tcPr/>
                </a:tc>
                <a:tc>
                  <a:txBody>
                    <a:bodyPr/>
                    <a:lstStyle/>
                    <a:p>
                      <a:pPr algn="ctr"/>
                      <a:r>
                        <a:rPr lang="en-US" dirty="0" smtClean="0"/>
                        <a:t>Oblique head: 2</a:t>
                      </a:r>
                      <a:r>
                        <a:rPr lang="en-US" baseline="30000" dirty="0" smtClean="0"/>
                        <a:t>nd</a:t>
                      </a:r>
                      <a:r>
                        <a:rPr lang="en-US" dirty="0" smtClean="0"/>
                        <a:t> to 4</a:t>
                      </a:r>
                      <a:r>
                        <a:rPr lang="en-US" baseline="30000" dirty="0" smtClean="0"/>
                        <a:t>th</a:t>
                      </a:r>
                      <a:r>
                        <a:rPr lang="en-US" dirty="0" smtClean="0"/>
                        <a:t> metatarsals</a:t>
                      </a:r>
                    </a:p>
                    <a:p>
                      <a:pPr algn="ctr"/>
                      <a:endParaRPr lang="en-US" dirty="0" smtClean="0"/>
                    </a:p>
                    <a:p>
                      <a:pPr algn="ctr"/>
                      <a:r>
                        <a:rPr lang="en-US" dirty="0" smtClean="0"/>
                        <a:t>Transverse</a:t>
                      </a:r>
                      <a:r>
                        <a:rPr lang="en-US" baseline="0" dirty="0" smtClean="0"/>
                        <a:t> head: </a:t>
                      </a:r>
                      <a:r>
                        <a:rPr lang="en-US" baseline="0" dirty="0" err="1" smtClean="0"/>
                        <a:t>MTPs</a:t>
                      </a:r>
                      <a:r>
                        <a:rPr lang="en-US" baseline="0" dirty="0" smtClean="0"/>
                        <a:t> of 3</a:t>
                      </a:r>
                      <a:r>
                        <a:rPr lang="en-US" baseline="30000" dirty="0" smtClean="0"/>
                        <a:t>rd</a:t>
                      </a:r>
                      <a:r>
                        <a:rPr lang="en-US" baseline="0" dirty="0" smtClean="0"/>
                        <a:t> to 5</a:t>
                      </a:r>
                      <a:r>
                        <a:rPr lang="en-US" baseline="30000" dirty="0" smtClean="0"/>
                        <a:t>th</a:t>
                      </a:r>
                      <a:r>
                        <a:rPr lang="en-US" baseline="0" dirty="0" smtClean="0"/>
                        <a:t> toes, deep transverse metatarsal ligament</a:t>
                      </a:r>
                      <a:endParaRPr lang="en-US" dirty="0"/>
                    </a:p>
                  </a:txBody>
                  <a:tcPr/>
                </a:tc>
                <a:tc>
                  <a:txBody>
                    <a:bodyPr/>
                    <a:lstStyle/>
                    <a:p>
                      <a:pPr algn="ctr"/>
                      <a:r>
                        <a:rPr lang="en-US" dirty="0" smtClean="0"/>
                        <a:t>1</a:t>
                      </a:r>
                      <a:r>
                        <a:rPr lang="en-US" baseline="30000" dirty="0" smtClean="0"/>
                        <a:t>st</a:t>
                      </a:r>
                      <a:r>
                        <a:rPr lang="en-US" baseline="0" dirty="0" smtClean="0"/>
                        <a:t> proximal phalanx</a:t>
                      </a:r>
                      <a:endParaRPr lang="en-US" dirty="0"/>
                    </a:p>
                  </a:txBody>
                  <a:tcPr/>
                </a:tc>
              </a:tr>
              <a:tr h="670711">
                <a:tc>
                  <a:txBody>
                    <a:bodyPr/>
                    <a:lstStyle/>
                    <a:p>
                      <a:pPr algn="ctr"/>
                      <a:r>
                        <a:rPr lang="en-US" dirty="0" smtClean="0"/>
                        <a:t>Flexor </a:t>
                      </a:r>
                      <a:r>
                        <a:rPr lang="en-US" dirty="0" err="1" smtClean="0"/>
                        <a:t>digiti</a:t>
                      </a:r>
                      <a:r>
                        <a:rPr lang="en-US" dirty="0" smtClean="0"/>
                        <a:t> </a:t>
                      </a:r>
                      <a:r>
                        <a:rPr lang="en-US" dirty="0" err="1" smtClean="0"/>
                        <a:t>minimi</a:t>
                      </a:r>
                      <a:r>
                        <a:rPr lang="en-US" dirty="0" smtClean="0"/>
                        <a:t> </a:t>
                      </a:r>
                      <a:r>
                        <a:rPr lang="en-US" dirty="0" err="1" smtClean="0"/>
                        <a:t>brevis</a:t>
                      </a:r>
                      <a:endParaRPr lang="en-US" dirty="0"/>
                    </a:p>
                  </a:txBody>
                  <a:tcPr/>
                </a:tc>
                <a:tc>
                  <a:txBody>
                    <a:bodyPr/>
                    <a:lstStyle/>
                    <a:p>
                      <a:pPr algn="ctr"/>
                      <a:r>
                        <a:rPr lang="en-US" dirty="0" smtClean="0"/>
                        <a:t>5</a:t>
                      </a:r>
                      <a:r>
                        <a:rPr lang="en-US" baseline="30000" dirty="0" smtClean="0"/>
                        <a:t>th</a:t>
                      </a:r>
                      <a:r>
                        <a:rPr lang="en-US" dirty="0" smtClean="0"/>
                        <a:t> metatarsal, long plantar</a:t>
                      </a:r>
                      <a:r>
                        <a:rPr lang="en-US" baseline="0" dirty="0" smtClean="0"/>
                        <a:t> ligament</a:t>
                      </a:r>
                      <a:endParaRPr lang="en-US" dirty="0"/>
                    </a:p>
                  </a:txBody>
                  <a:tcPr/>
                </a:tc>
                <a:tc>
                  <a:txBody>
                    <a:bodyPr/>
                    <a:lstStyle/>
                    <a:p>
                      <a:pPr algn="ctr"/>
                      <a:r>
                        <a:rPr lang="en-US" dirty="0" smtClean="0"/>
                        <a:t>5</a:t>
                      </a:r>
                      <a:r>
                        <a:rPr lang="en-US" baseline="30000" dirty="0" smtClean="0"/>
                        <a:t>th</a:t>
                      </a:r>
                      <a:r>
                        <a:rPr lang="en-US" dirty="0" smtClean="0"/>
                        <a:t> toe</a:t>
                      </a:r>
                      <a:endParaRPr lang="en-US" dirty="0"/>
                    </a:p>
                  </a:txBody>
                  <a:tcPr/>
                </a:tc>
              </a:tr>
              <a:tr h="745235">
                <a:tc>
                  <a:txBody>
                    <a:bodyPr/>
                    <a:lstStyle/>
                    <a:p>
                      <a:pPr algn="ctr"/>
                      <a:r>
                        <a:rPr lang="en-US" dirty="0" err="1" smtClean="0"/>
                        <a:t>Opponens</a:t>
                      </a:r>
                      <a:r>
                        <a:rPr lang="en-US" dirty="0" smtClean="0"/>
                        <a:t> </a:t>
                      </a:r>
                      <a:r>
                        <a:rPr lang="en-US" dirty="0" err="1" smtClean="0"/>
                        <a:t>digiti</a:t>
                      </a:r>
                      <a:r>
                        <a:rPr lang="en-US" dirty="0" smtClean="0"/>
                        <a:t> </a:t>
                      </a:r>
                      <a:r>
                        <a:rPr lang="en-US" dirty="0" err="1" smtClean="0"/>
                        <a:t>minimi</a:t>
                      </a:r>
                      <a:endParaRPr lang="en-US" dirty="0"/>
                    </a:p>
                  </a:txBody>
                  <a:tcPr/>
                </a:tc>
                <a:tc>
                  <a:txBody>
                    <a:bodyPr/>
                    <a:lstStyle/>
                    <a:p>
                      <a:pPr algn="ctr"/>
                      <a:r>
                        <a:rPr lang="en-US" dirty="0" smtClean="0"/>
                        <a:t>Long plantar ligament,</a:t>
                      </a:r>
                      <a:r>
                        <a:rPr lang="en-US" baseline="0" dirty="0" smtClean="0"/>
                        <a:t> </a:t>
                      </a:r>
                      <a:r>
                        <a:rPr lang="en-US" baseline="0" dirty="0" err="1" smtClean="0"/>
                        <a:t>fibularis</a:t>
                      </a:r>
                      <a:r>
                        <a:rPr lang="en-US" baseline="0" dirty="0" smtClean="0"/>
                        <a:t> </a:t>
                      </a:r>
                      <a:r>
                        <a:rPr lang="en-US" baseline="0" dirty="0" err="1" smtClean="0"/>
                        <a:t>longus</a:t>
                      </a:r>
                      <a:endParaRPr lang="en-US" dirty="0"/>
                    </a:p>
                  </a:txBody>
                  <a:tcPr/>
                </a:tc>
                <a:tc>
                  <a:txBody>
                    <a:bodyPr/>
                    <a:lstStyle/>
                    <a:p>
                      <a:pPr algn="ctr"/>
                      <a:r>
                        <a:rPr lang="en-US" dirty="0" smtClean="0"/>
                        <a:t>5</a:t>
                      </a:r>
                      <a:r>
                        <a:rPr lang="en-US" baseline="30000" dirty="0" smtClean="0"/>
                        <a:t>th</a:t>
                      </a:r>
                      <a:r>
                        <a:rPr lang="en-US" dirty="0" smtClean="0"/>
                        <a:t> metatarsal</a:t>
                      </a:r>
                      <a:endParaRPr lang="en-US" dirty="0"/>
                    </a:p>
                  </a:txBody>
                  <a:tcPr/>
                </a:tc>
              </a:tr>
              <a:tr h="670711">
                <a:tc>
                  <a:txBody>
                    <a:bodyPr/>
                    <a:lstStyle/>
                    <a:p>
                      <a:pPr algn="ctr"/>
                      <a:r>
                        <a:rPr lang="en-US" dirty="0" smtClean="0"/>
                        <a:t>Plantar </a:t>
                      </a:r>
                      <a:r>
                        <a:rPr lang="en-US" dirty="0" err="1" smtClean="0"/>
                        <a:t>interossei</a:t>
                      </a:r>
                      <a:r>
                        <a:rPr lang="en-US" baseline="0" dirty="0" smtClean="0"/>
                        <a:t> (three muscles)</a:t>
                      </a:r>
                      <a:endParaRPr lang="en-US" dirty="0"/>
                    </a:p>
                  </a:txBody>
                  <a:tcPr/>
                </a:tc>
                <a:tc>
                  <a:txBody>
                    <a:bodyPr/>
                    <a:lstStyle/>
                    <a:p>
                      <a:pPr algn="ctr"/>
                      <a:r>
                        <a:rPr lang="en-US" dirty="0" smtClean="0"/>
                        <a:t>3</a:t>
                      </a:r>
                      <a:r>
                        <a:rPr lang="en-US" baseline="30000" dirty="0" smtClean="0"/>
                        <a:t>rd</a:t>
                      </a:r>
                      <a:r>
                        <a:rPr lang="en-US" dirty="0" smtClean="0"/>
                        <a:t> to 5</a:t>
                      </a:r>
                      <a:r>
                        <a:rPr lang="en-US" baseline="30000" dirty="0" smtClean="0"/>
                        <a:t>th</a:t>
                      </a:r>
                      <a:r>
                        <a:rPr lang="en-US" dirty="0" smtClean="0"/>
                        <a:t> metatarsals</a:t>
                      </a:r>
                      <a:endParaRPr lang="en-US" dirty="0"/>
                    </a:p>
                  </a:txBody>
                  <a:tcPr/>
                </a:tc>
                <a:tc>
                  <a:txBody>
                    <a:bodyPr/>
                    <a:lstStyle/>
                    <a:p>
                      <a:pPr algn="ctr"/>
                      <a:r>
                        <a:rPr lang="en-US" dirty="0" smtClean="0"/>
                        <a:t>3</a:t>
                      </a:r>
                      <a:r>
                        <a:rPr lang="en-US" baseline="30000" dirty="0" smtClean="0"/>
                        <a:t>rd</a:t>
                      </a:r>
                      <a:r>
                        <a:rPr lang="en-US" dirty="0" smtClean="0"/>
                        <a:t> to 5</a:t>
                      </a:r>
                      <a:r>
                        <a:rPr lang="en-US" baseline="30000" dirty="0" smtClean="0"/>
                        <a:t>th</a:t>
                      </a:r>
                      <a:r>
                        <a:rPr lang="en-US" dirty="0" smtClean="0"/>
                        <a:t> toes</a:t>
                      </a:r>
                      <a:endParaRPr lang="en-US" dirty="0"/>
                    </a:p>
                  </a:txBody>
                  <a:tcPr/>
                </a:tc>
              </a:tr>
              <a:tr h="1872922">
                <a:tc>
                  <a:txBody>
                    <a:bodyPr/>
                    <a:lstStyle/>
                    <a:p>
                      <a:pPr algn="ctr"/>
                      <a:r>
                        <a:rPr lang="en-US" dirty="0" smtClean="0"/>
                        <a:t>Dorsal </a:t>
                      </a:r>
                      <a:r>
                        <a:rPr lang="en-US" dirty="0" err="1" smtClean="0"/>
                        <a:t>interossei</a:t>
                      </a:r>
                      <a:r>
                        <a:rPr lang="en-US" dirty="0" smtClean="0"/>
                        <a:t> (four muscles)</a:t>
                      </a:r>
                      <a:endParaRPr lang="en-US" dirty="0"/>
                    </a:p>
                  </a:txBody>
                  <a:tcPr/>
                </a:tc>
                <a:tc>
                  <a:txBody>
                    <a:bodyPr/>
                    <a:lstStyle/>
                    <a:p>
                      <a:pPr algn="ctr"/>
                      <a:r>
                        <a:rPr lang="en-US" dirty="0" smtClean="0"/>
                        <a:t>1</a:t>
                      </a:r>
                      <a:r>
                        <a:rPr lang="en-US" baseline="30000" dirty="0" smtClean="0"/>
                        <a:t>st</a:t>
                      </a:r>
                      <a:r>
                        <a:rPr lang="en-US" dirty="0" smtClean="0"/>
                        <a:t> to 5</a:t>
                      </a:r>
                      <a:r>
                        <a:rPr lang="en-US" baseline="30000" dirty="0" smtClean="0"/>
                        <a:t>th</a:t>
                      </a:r>
                      <a:r>
                        <a:rPr lang="en-US" dirty="0" smtClean="0"/>
                        <a:t> metatarsals (has two heads)</a:t>
                      </a:r>
                      <a:endParaRPr lang="en-US" dirty="0"/>
                    </a:p>
                  </a:txBody>
                  <a:tcPr/>
                </a:tc>
                <a:tc>
                  <a:txBody>
                    <a:bodyPr/>
                    <a:lstStyle/>
                    <a:p>
                      <a:pPr algn="ctr"/>
                      <a:r>
                        <a:rPr lang="en-US" dirty="0" smtClean="0"/>
                        <a:t>1</a:t>
                      </a:r>
                      <a:r>
                        <a:rPr lang="en-US" baseline="30000" dirty="0" smtClean="0"/>
                        <a:t>st</a:t>
                      </a:r>
                      <a:r>
                        <a:rPr lang="en-US" dirty="0" smtClean="0"/>
                        <a:t> </a:t>
                      </a:r>
                      <a:r>
                        <a:rPr lang="en-US" dirty="0" err="1" smtClean="0"/>
                        <a:t>interosseus</a:t>
                      </a:r>
                      <a:r>
                        <a:rPr lang="en-US" dirty="0" smtClean="0"/>
                        <a:t>: 2</a:t>
                      </a:r>
                      <a:r>
                        <a:rPr lang="en-US" baseline="30000" dirty="0" smtClean="0"/>
                        <a:t>nd</a:t>
                      </a:r>
                      <a:r>
                        <a:rPr lang="en-US" dirty="0" smtClean="0"/>
                        <a:t> proximal phalanx</a:t>
                      </a:r>
                    </a:p>
                    <a:p>
                      <a:pPr algn="ctr"/>
                      <a:endParaRPr lang="en-US" dirty="0" smtClean="0"/>
                    </a:p>
                    <a:p>
                      <a:pPr algn="ctr"/>
                      <a:r>
                        <a:rPr lang="en-US" dirty="0" smtClean="0"/>
                        <a:t>2</a:t>
                      </a:r>
                      <a:r>
                        <a:rPr lang="en-US" baseline="30000" dirty="0" smtClean="0"/>
                        <a:t>nd</a:t>
                      </a:r>
                      <a:r>
                        <a:rPr lang="en-US" dirty="0" smtClean="0"/>
                        <a:t> to 4</a:t>
                      </a:r>
                      <a:r>
                        <a:rPr lang="en-US" baseline="30000" dirty="0" smtClean="0"/>
                        <a:t>th</a:t>
                      </a:r>
                      <a:r>
                        <a:rPr lang="en-US" dirty="0" smtClean="0"/>
                        <a:t> </a:t>
                      </a:r>
                      <a:r>
                        <a:rPr lang="en-US" dirty="0" err="1" smtClean="0"/>
                        <a:t>interossei</a:t>
                      </a:r>
                      <a:r>
                        <a:rPr lang="en-US" dirty="0" smtClean="0"/>
                        <a:t>: 2</a:t>
                      </a:r>
                      <a:r>
                        <a:rPr lang="en-US" baseline="30000" dirty="0" smtClean="0"/>
                        <a:t>nd</a:t>
                      </a:r>
                      <a:r>
                        <a:rPr lang="en-US" dirty="0" smtClean="0"/>
                        <a:t> to 4</a:t>
                      </a:r>
                      <a:r>
                        <a:rPr lang="en-US" baseline="30000" dirty="0" smtClean="0"/>
                        <a:t>th</a:t>
                      </a:r>
                      <a:r>
                        <a:rPr lang="en-US" dirty="0" smtClean="0"/>
                        <a:t> proximal phalanges, 2</a:t>
                      </a:r>
                      <a:r>
                        <a:rPr lang="en-US" baseline="30000" dirty="0" smtClean="0"/>
                        <a:t>nd</a:t>
                      </a:r>
                      <a:r>
                        <a:rPr lang="en-US" dirty="0" smtClean="0"/>
                        <a:t> to 4</a:t>
                      </a:r>
                      <a:r>
                        <a:rPr lang="en-US" baseline="30000" dirty="0" smtClean="0"/>
                        <a:t>th</a:t>
                      </a:r>
                      <a:r>
                        <a:rPr lang="en-US" dirty="0" smtClean="0"/>
                        <a:t> toes</a:t>
                      </a:r>
                      <a:endParaRPr lang="en-US" dirty="0"/>
                    </a:p>
                  </a:txBody>
                  <a:tcPr/>
                </a:tc>
              </a:tr>
            </a:tbl>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Fig._27.40_B(4).jpg"/>
          <p:cNvPicPr>
            <a:picLocks noChangeAspect="1"/>
          </p:cNvPicPr>
          <p:nvPr/>
        </p:nvPicPr>
        <p:blipFill>
          <a:blip r:embed="rId2"/>
          <a:srcRect l="34445" r="42222"/>
          <a:stretch>
            <a:fillRect/>
          </a:stretch>
        </p:blipFill>
        <p:spPr>
          <a:xfrm>
            <a:off x="78059" y="0"/>
            <a:ext cx="1600200" cy="6858000"/>
          </a:xfrm>
          <a:prstGeom prst="rect">
            <a:avLst/>
          </a:prstGeom>
        </p:spPr>
      </p:pic>
      <p:pic>
        <p:nvPicPr>
          <p:cNvPr id="4" name="Picture 3" descr="Fig._27.40_A.jpg"/>
          <p:cNvPicPr>
            <a:picLocks noChangeAspect="1"/>
          </p:cNvPicPr>
          <p:nvPr/>
        </p:nvPicPr>
        <p:blipFill>
          <a:blip r:embed="rId3"/>
          <a:srcRect l="31111" t="5556" r="32222" b="3333"/>
          <a:stretch>
            <a:fillRect/>
          </a:stretch>
        </p:blipFill>
        <p:spPr>
          <a:xfrm>
            <a:off x="1602059" y="1295400"/>
            <a:ext cx="2207941" cy="5486400"/>
          </a:xfrm>
          <a:prstGeom prst="rect">
            <a:avLst/>
          </a:prstGeom>
        </p:spPr>
      </p:pic>
      <p:sp>
        <p:nvSpPr>
          <p:cNvPr id="6" name="Title 4"/>
          <p:cNvSpPr txBox="1">
            <a:spLocks/>
          </p:cNvSpPr>
          <p:nvPr/>
        </p:nvSpPr>
        <p:spPr>
          <a:xfrm>
            <a:off x="1143000" y="0"/>
            <a:ext cx="69342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Innervation of the Foot: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Deep Fibular Nerve</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Freeform 6"/>
          <p:cNvSpPr/>
          <p:nvPr/>
        </p:nvSpPr>
        <p:spPr>
          <a:xfrm>
            <a:off x="657225" y="2006600"/>
            <a:ext cx="343958" cy="3296708"/>
          </a:xfrm>
          <a:custGeom>
            <a:avLst/>
            <a:gdLst>
              <a:gd name="connsiteX0" fmla="*/ 9525 w 343958"/>
              <a:gd name="connsiteY0" fmla="*/ 0 h 3296708"/>
              <a:gd name="connsiteX1" fmla="*/ 3175 w 343958"/>
              <a:gd name="connsiteY1" fmla="*/ 222250 h 3296708"/>
              <a:gd name="connsiteX2" fmla="*/ 28575 w 343958"/>
              <a:gd name="connsiteY2" fmla="*/ 546100 h 3296708"/>
              <a:gd name="connsiteX3" fmla="*/ 66675 w 343958"/>
              <a:gd name="connsiteY3" fmla="*/ 825500 h 3296708"/>
              <a:gd name="connsiteX4" fmla="*/ 155575 w 343958"/>
              <a:gd name="connsiteY4" fmla="*/ 1060450 h 3296708"/>
              <a:gd name="connsiteX5" fmla="*/ 161925 w 343958"/>
              <a:gd name="connsiteY5" fmla="*/ 1339850 h 3296708"/>
              <a:gd name="connsiteX6" fmla="*/ 161925 w 343958"/>
              <a:gd name="connsiteY6" fmla="*/ 1555750 h 3296708"/>
              <a:gd name="connsiteX7" fmla="*/ 142875 w 343958"/>
              <a:gd name="connsiteY7" fmla="*/ 1758950 h 3296708"/>
              <a:gd name="connsiteX8" fmla="*/ 174625 w 343958"/>
              <a:gd name="connsiteY8" fmla="*/ 2070100 h 3296708"/>
              <a:gd name="connsiteX9" fmla="*/ 193675 w 343958"/>
              <a:gd name="connsiteY9" fmla="*/ 2406650 h 3296708"/>
              <a:gd name="connsiteX10" fmla="*/ 257175 w 343958"/>
              <a:gd name="connsiteY10" fmla="*/ 2698750 h 3296708"/>
              <a:gd name="connsiteX11" fmla="*/ 307975 w 343958"/>
              <a:gd name="connsiteY11" fmla="*/ 2946400 h 3296708"/>
              <a:gd name="connsiteX12" fmla="*/ 339725 w 343958"/>
              <a:gd name="connsiteY12" fmla="*/ 3238500 h 3296708"/>
              <a:gd name="connsiteX13" fmla="*/ 333375 w 343958"/>
              <a:gd name="connsiteY13" fmla="*/ 3295650 h 3296708"/>
              <a:gd name="connsiteX14" fmla="*/ 333375 w 343958"/>
              <a:gd name="connsiteY14" fmla="*/ 3295650 h 329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3958" h="3296708">
                <a:moveTo>
                  <a:pt x="9525" y="0"/>
                </a:moveTo>
                <a:cubicBezTo>
                  <a:pt x="4762" y="65616"/>
                  <a:pt x="0" y="131233"/>
                  <a:pt x="3175" y="222250"/>
                </a:cubicBezTo>
                <a:cubicBezTo>
                  <a:pt x="6350" y="313267"/>
                  <a:pt x="17992" y="445558"/>
                  <a:pt x="28575" y="546100"/>
                </a:cubicBezTo>
                <a:cubicBezTo>
                  <a:pt x="39158" y="646642"/>
                  <a:pt x="45508" y="739775"/>
                  <a:pt x="66675" y="825500"/>
                </a:cubicBezTo>
                <a:cubicBezTo>
                  <a:pt x="87842" y="911225"/>
                  <a:pt x="139700" y="974725"/>
                  <a:pt x="155575" y="1060450"/>
                </a:cubicBezTo>
                <a:cubicBezTo>
                  <a:pt x="171450" y="1146175"/>
                  <a:pt x="160867" y="1257300"/>
                  <a:pt x="161925" y="1339850"/>
                </a:cubicBezTo>
                <a:cubicBezTo>
                  <a:pt x="162983" y="1422400"/>
                  <a:pt x="165100" y="1485900"/>
                  <a:pt x="161925" y="1555750"/>
                </a:cubicBezTo>
                <a:cubicBezTo>
                  <a:pt x="158750" y="1625600"/>
                  <a:pt x="140758" y="1673225"/>
                  <a:pt x="142875" y="1758950"/>
                </a:cubicBezTo>
                <a:cubicBezTo>
                  <a:pt x="144992" y="1844675"/>
                  <a:pt x="166158" y="1962150"/>
                  <a:pt x="174625" y="2070100"/>
                </a:cubicBezTo>
                <a:cubicBezTo>
                  <a:pt x="183092" y="2178050"/>
                  <a:pt x="179917" y="2301875"/>
                  <a:pt x="193675" y="2406650"/>
                </a:cubicBezTo>
                <a:cubicBezTo>
                  <a:pt x="207433" y="2511425"/>
                  <a:pt x="238125" y="2608792"/>
                  <a:pt x="257175" y="2698750"/>
                </a:cubicBezTo>
                <a:cubicBezTo>
                  <a:pt x="276225" y="2788708"/>
                  <a:pt x="294217" y="2856442"/>
                  <a:pt x="307975" y="2946400"/>
                </a:cubicBezTo>
                <a:cubicBezTo>
                  <a:pt x="321733" y="3036358"/>
                  <a:pt x="335492" y="3180292"/>
                  <a:pt x="339725" y="3238500"/>
                </a:cubicBezTo>
                <a:cubicBezTo>
                  <a:pt x="343958" y="3296708"/>
                  <a:pt x="333375" y="3295650"/>
                  <a:pt x="333375" y="3295650"/>
                </a:cubicBezTo>
                <a:lnTo>
                  <a:pt x="333375" y="3295650"/>
                </a:ln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 name="Group 10"/>
          <p:cNvGrpSpPr/>
          <p:nvPr/>
        </p:nvGrpSpPr>
        <p:grpSpPr>
          <a:xfrm>
            <a:off x="2393950" y="2590800"/>
            <a:ext cx="760942" cy="2286000"/>
            <a:chOff x="2393950" y="2590800"/>
            <a:chExt cx="760942" cy="2286000"/>
          </a:xfrm>
        </p:grpSpPr>
        <p:sp>
          <p:nvSpPr>
            <p:cNvPr id="8" name="Freeform 7"/>
            <p:cNvSpPr/>
            <p:nvPr/>
          </p:nvSpPr>
          <p:spPr>
            <a:xfrm>
              <a:off x="2762250" y="2590800"/>
              <a:ext cx="392642" cy="2286000"/>
            </a:xfrm>
            <a:custGeom>
              <a:avLst/>
              <a:gdLst>
                <a:gd name="connsiteX0" fmla="*/ 0 w 392642"/>
                <a:gd name="connsiteY0" fmla="*/ 0 h 2286000"/>
                <a:gd name="connsiteX1" fmla="*/ 31750 w 392642"/>
                <a:gd name="connsiteY1" fmla="*/ 298450 h 2286000"/>
                <a:gd name="connsiteX2" fmla="*/ 82550 w 392642"/>
                <a:gd name="connsiteY2" fmla="*/ 596900 h 2286000"/>
                <a:gd name="connsiteX3" fmla="*/ 190500 w 392642"/>
                <a:gd name="connsiteY3" fmla="*/ 711200 h 2286000"/>
                <a:gd name="connsiteX4" fmla="*/ 247650 w 392642"/>
                <a:gd name="connsiteY4" fmla="*/ 952500 h 2286000"/>
                <a:gd name="connsiteX5" fmla="*/ 317500 w 392642"/>
                <a:gd name="connsiteY5" fmla="*/ 1181100 h 2286000"/>
                <a:gd name="connsiteX6" fmla="*/ 381000 w 392642"/>
                <a:gd name="connsiteY6" fmla="*/ 1454150 h 2286000"/>
                <a:gd name="connsiteX7" fmla="*/ 381000 w 392642"/>
                <a:gd name="connsiteY7" fmla="*/ 1778000 h 2286000"/>
                <a:gd name="connsiteX8" fmla="*/ 311150 w 392642"/>
                <a:gd name="connsiteY8" fmla="*/ 1981200 h 2286000"/>
                <a:gd name="connsiteX9" fmla="*/ 266700 w 392642"/>
                <a:gd name="connsiteY9" fmla="*/ 2108200 h 2286000"/>
                <a:gd name="connsiteX10" fmla="*/ 279400 w 392642"/>
                <a:gd name="connsiteY10" fmla="*/ 2286000 h 2286000"/>
                <a:gd name="connsiteX11" fmla="*/ 279400 w 392642"/>
                <a:gd name="connsiteY11"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642" h="2286000">
                  <a:moveTo>
                    <a:pt x="0" y="0"/>
                  </a:moveTo>
                  <a:cubicBezTo>
                    <a:pt x="8996" y="99483"/>
                    <a:pt x="17992" y="198967"/>
                    <a:pt x="31750" y="298450"/>
                  </a:cubicBezTo>
                  <a:cubicBezTo>
                    <a:pt x="45508" y="397933"/>
                    <a:pt x="56092" y="528108"/>
                    <a:pt x="82550" y="596900"/>
                  </a:cubicBezTo>
                  <a:cubicBezTo>
                    <a:pt x="109008" y="665692"/>
                    <a:pt x="162983" y="651933"/>
                    <a:pt x="190500" y="711200"/>
                  </a:cubicBezTo>
                  <a:cubicBezTo>
                    <a:pt x="218017" y="770467"/>
                    <a:pt x="226483" y="874183"/>
                    <a:pt x="247650" y="952500"/>
                  </a:cubicBezTo>
                  <a:cubicBezTo>
                    <a:pt x="268817" y="1030817"/>
                    <a:pt x="295275" y="1097492"/>
                    <a:pt x="317500" y="1181100"/>
                  </a:cubicBezTo>
                  <a:cubicBezTo>
                    <a:pt x="339725" y="1264708"/>
                    <a:pt x="370417" y="1354667"/>
                    <a:pt x="381000" y="1454150"/>
                  </a:cubicBezTo>
                  <a:cubicBezTo>
                    <a:pt x="391583" y="1553633"/>
                    <a:pt x="392642" y="1690158"/>
                    <a:pt x="381000" y="1778000"/>
                  </a:cubicBezTo>
                  <a:cubicBezTo>
                    <a:pt x="369358" y="1865842"/>
                    <a:pt x="330200" y="1926167"/>
                    <a:pt x="311150" y="1981200"/>
                  </a:cubicBezTo>
                  <a:cubicBezTo>
                    <a:pt x="292100" y="2036233"/>
                    <a:pt x="271992" y="2057400"/>
                    <a:pt x="266700" y="2108200"/>
                  </a:cubicBezTo>
                  <a:cubicBezTo>
                    <a:pt x="261408" y="2159000"/>
                    <a:pt x="279400" y="2286000"/>
                    <a:pt x="279400" y="2286000"/>
                  </a:cubicBezTo>
                  <a:lnTo>
                    <a:pt x="279400" y="2286000"/>
                  </a:ln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2393950" y="3232150"/>
              <a:ext cx="444500" cy="876300"/>
            </a:xfrm>
            <a:custGeom>
              <a:avLst/>
              <a:gdLst>
                <a:gd name="connsiteX0" fmla="*/ 444500 w 444500"/>
                <a:gd name="connsiteY0" fmla="*/ 0 h 876300"/>
                <a:gd name="connsiteX1" fmla="*/ 406400 w 444500"/>
                <a:gd name="connsiteY1" fmla="*/ 69850 h 876300"/>
                <a:gd name="connsiteX2" fmla="*/ 342900 w 444500"/>
                <a:gd name="connsiteY2" fmla="*/ 146050 h 876300"/>
                <a:gd name="connsiteX3" fmla="*/ 368300 w 444500"/>
                <a:gd name="connsiteY3" fmla="*/ 247650 h 876300"/>
                <a:gd name="connsiteX4" fmla="*/ 336550 w 444500"/>
                <a:gd name="connsiteY4" fmla="*/ 457200 h 876300"/>
                <a:gd name="connsiteX5" fmla="*/ 228600 w 444500"/>
                <a:gd name="connsiteY5" fmla="*/ 628650 h 876300"/>
                <a:gd name="connsiteX6" fmla="*/ 82550 w 444500"/>
                <a:gd name="connsiteY6" fmla="*/ 723900 h 876300"/>
                <a:gd name="connsiteX7" fmla="*/ 0 w 444500"/>
                <a:gd name="connsiteY7" fmla="*/ 87630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876300">
                  <a:moveTo>
                    <a:pt x="444500" y="0"/>
                  </a:moveTo>
                  <a:cubicBezTo>
                    <a:pt x="433916" y="22754"/>
                    <a:pt x="423333" y="45508"/>
                    <a:pt x="406400" y="69850"/>
                  </a:cubicBezTo>
                  <a:cubicBezTo>
                    <a:pt x="389467" y="94192"/>
                    <a:pt x="349250" y="116417"/>
                    <a:pt x="342900" y="146050"/>
                  </a:cubicBezTo>
                  <a:cubicBezTo>
                    <a:pt x="336550" y="175683"/>
                    <a:pt x="369358" y="195792"/>
                    <a:pt x="368300" y="247650"/>
                  </a:cubicBezTo>
                  <a:cubicBezTo>
                    <a:pt x="367242" y="299508"/>
                    <a:pt x="359833" y="393700"/>
                    <a:pt x="336550" y="457200"/>
                  </a:cubicBezTo>
                  <a:cubicBezTo>
                    <a:pt x="313267" y="520700"/>
                    <a:pt x="270933" y="584200"/>
                    <a:pt x="228600" y="628650"/>
                  </a:cubicBezTo>
                  <a:cubicBezTo>
                    <a:pt x="186267" y="673100"/>
                    <a:pt x="120650" y="682625"/>
                    <a:pt x="82550" y="723900"/>
                  </a:cubicBezTo>
                  <a:cubicBezTo>
                    <a:pt x="44450" y="765175"/>
                    <a:pt x="0" y="876300"/>
                    <a:pt x="0" y="876300"/>
                  </a:cubicBez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2667000" y="3416300"/>
              <a:ext cx="38100" cy="95250"/>
            </a:xfrm>
            <a:custGeom>
              <a:avLst/>
              <a:gdLst>
                <a:gd name="connsiteX0" fmla="*/ 38100 w 38100"/>
                <a:gd name="connsiteY0" fmla="*/ 0 h 95250"/>
                <a:gd name="connsiteX1" fmla="*/ 0 w 38100"/>
                <a:gd name="connsiteY1" fmla="*/ 95250 h 95250"/>
                <a:gd name="connsiteX2" fmla="*/ 0 w 38100"/>
                <a:gd name="connsiteY2" fmla="*/ 95250 h 95250"/>
              </a:gdLst>
              <a:ahLst/>
              <a:cxnLst>
                <a:cxn ang="0">
                  <a:pos x="connsiteX0" y="connsiteY0"/>
                </a:cxn>
                <a:cxn ang="0">
                  <a:pos x="connsiteX1" y="connsiteY1"/>
                </a:cxn>
                <a:cxn ang="0">
                  <a:pos x="connsiteX2" y="connsiteY2"/>
                </a:cxn>
              </a:cxnLst>
              <a:rect l="l" t="t" r="r" b="b"/>
              <a:pathLst>
                <a:path w="38100" h="95250">
                  <a:moveTo>
                    <a:pt x="38100" y="0"/>
                  </a:moveTo>
                  <a:lnTo>
                    <a:pt x="0" y="95250"/>
                  </a:lnTo>
                  <a:lnTo>
                    <a:pt x="0" y="95250"/>
                  </a:lnTo>
                </a:path>
              </a:pathLst>
            </a:custGeom>
            <a:ln w="254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2" name="Picture 11" descr="Fig._26.19_B.jpg"/>
          <p:cNvPicPr>
            <a:picLocks noChangeAspect="1"/>
          </p:cNvPicPr>
          <p:nvPr/>
        </p:nvPicPr>
        <p:blipFill>
          <a:blip r:embed="rId4"/>
          <a:srcRect l="27778" r="37778" b="2222"/>
          <a:stretch>
            <a:fillRect/>
          </a:stretch>
        </p:blipFill>
        <p:spPr>
          <a:xfrm>
            <a:off x="7772399" y="2888223"/>
            <a:ext cx="1371601" cy="3893577"/>
          </a:xfrm>
          <a:prstGeom prst="rect">
            <a:avLst/>
          </a:prstGeom>
        </p:spPr>
      </p:pic>
      <p:grpSp>
        <p:nvGrpSpPr>
          <p:cNvPr id="16" name="Group 15"/>
          <p:cNvGrpSpPr/>
          <p:nvPr/>
        </p:nvGrpSpPr>
        <p:grpSpPr>
          <a:xfrm>
            <a:off x="8341266" y="4511951"/>
            <a:ext cx="632776" cy="1223415"/>
            <a:chOff x="8341266" y="4511951"/>
            <a:chExt cx="632776" cy="1223415"/>
          </a:xfrm>
          <a:solidFill>
            <a:srgbClr val="FFFF00">
              <a:alpha val="30000"/>
            </a:srgbClr>
          </a:solidFill>
        </p:grpSpPr>
        <p:sp>
          <p:nvSpPr>
            <p:cNvPr id="13" name="Freeform 12"/>
            <p:cNvSpPr/>
            <p:nvPr/>
          </p:nvSpPr>
          <p:spPr>
            <a:xfrm>
              <a:off x="8568813" y="4511951"/>
              <a:ext cx="405229" cy="1223415"/>
            </a:xfrm>
            <a:custGeom>
              <a:avLst/>
              <a:gdLst>
                <a:gd name="connsiteX0" fmla="*/ 634999 w 697894"/>
                <a:gd name="connsiteY0" fmla="*/ 1946124 h 2106991"/>
                <a:gd name="connsiteX1" fmla="*/ 620485 w 697894"/>
                <a:gd name="connsiteY1" fmla="*/ 1859038 h 2106991"/>
                <a:gd name="connsiteX2" fmla="*/ 649513 w 697894"/>
                <a:gd name="connsiteY2" fmla="*/ 1750181 h 2106991"/>
                <a:gd name="connsiteX3" fmla="*/ 693056 w 697894"/>
                <a:gd name="connsiteY3" fmla="*/ 1409095 h 2106991"/>
                <a:gd name="connsiteX4" fmla="*/ 678542 w 697894"/>
                <a:gd name="connsiteY4" fmla="*/ 893838 h 2106991"/>
                <a:gd name="connsiteX5" fmla="*/ 645885 w 697894"/>
                <a:gd name="connsiteY5" fmla="*/ 603552 h 2106991"/>
                <a:gd name="connsiteX6" fmla="*/ 605970 w 697894"/>
                <a:gd name="connsiteY6" fmla="*/ 462038 h 2106991"/>
                <a:gd name="connsiteX7" fmla="*/ 555170 w 697894"/>
                <a:gd name="connsiteY7" fmla="*/ 280610 h 2106991"/>
                <a:gd name="connsiteX8" fmla="*/ 533399 w 697894"/>
                <a:gd name="connsiteY8" fmla="*/ 135467 h 2106991"/>
                <a:gd name="connsiteX9" fmla="*/ 497113 w 697894"/>
                <a:gd name="connsiteY9" fmla="*/ 70152 h 2106991"/>
                <a:gd name="connsiteX10" fmla="*/ 460828 w 697894"/>
                <a:gd name="connsiteY10" fmla="*/ 226181 h 2106991"/>
                <a:gd name="connsiteX11" fmla="*/ 446313 w 697894"/>
                <a:gd name="connsiteY11" fmla="*/ 462038 h 2106991"/>
                <a:gd name="connsiteX12" fmla="*/ 446313 w 697894"/>
                <a:gd name="connsiteY12" fmla="*/ 596295 h 2106991"/>
                <a:gd name="connsiteX13" fmla="*/ 424542 w 697894"/>
                <a:gd name="connsiteY13" fmla="*/ 480181 h 2106991"/>
                <a:gd name="connsiteX14" fmla="*/ 380999 w 697894"/>
                <a:gd name="connsiteY14" fmla="*/ 258838 h 2106991"/>
                <a:gd name="connsiteX15" fmla="*/ 312056 w 697894"/>
                <a:gd name="connsiteY15" fmla="*/ 81038 h 2106991"/>
                <a:gd name="connsiteX16" fmla="*/ 268513 w 697894"/>
                <a:gd name="connsiteY16" fmla="*/ 15724 h 2106991"/>
                <a:gd name="connsiteX17" fmla="*/ 253999 w 697894"/>
                <a:gd name="connsiteY17" fmla="*/ 175381 h 2106991"/>
                <a:gd name="connsiteX18" fmla="*/ 257628 w 697894"/>
                <a:gd name="connsiteY18" fmla="*/ 364067 h 2106991"/>
                <a:gd name="connsiteX19" fmla="*/ 264885 w 697894"/>
                <a:gd name="connsiteY19" fmla="*/ 596295 h 2106991"/>
                <a:gd name="connsiteX20" fmla="*/ 235856 w 697894"/>
                <a:gd name="connsiteY20" fmla="*/ 491067 h 2106991"/>
                <a:gd name="connsiteX21" fmla="*/ 141513 w 697894"/>
                <a:gd name="connsiteY21" fmla="*/ 302381 h 2106991"/>
                <a:gd name="connsiteX22" fmla="*/ 50799 w 697894"/>
                <a:gd name="connsiteY22" fmla="*/ 142724 h 2106991"/>
                <a:gd name="connsiteX23" fmla="*/ 3628 w 697894"/>
                <a:gd name="connsiteY23" fmla="*/ 200781 h 2106991"/>
                <a:gd name="connsiteX24" fmla="*/ 29028 w 697894"/>
                <a:gd name="connsiteY24" fmla="*/ 396724 h 2106991"/>
                <a:gd name="connsiteX25" fmla="*/ 32656 w 697894"/>
                <a:gd name="connsiteY25" fmla="*/ 563638 h 2106991"/>
                <a:gd name="connsiteX26" fmla="*/ 65313 w 697894"/>
                <a:gd name="connsiteY26" fmla="*/ 726924 h 2106991"/>
                <a:gd name="connsiteX27" fmla="*/ 123370 w 697894"/>
                <a:gd name="connsiteY27" fmla="*/ 930124 h 2106991"/>
                <a:gd name="connsiteX28" fmla="*/ 170542 w 697894"/>
                <a:gd name="connsiteY28" fmla="*/ 1060752 h 2106991"/>
                <a:gd name="connsiteX29" fmla="*/ 253999 w 697894"/>
                <a:gd name="connsiteY29" fmla="*/ 1195010 h 2106991"/>
                <a:gd name="connsiteX30" fmla="*/ 286656 w 697894"/>
                <a:gd name="connsiteY30" fmla="*/ 1314752 h 2106991"/>
                <a:gd name="connsiteX31" fmla="*/ 370113 w 697894"/>
                <a:gd name="connsiteY31" fmla="*/ 1597781 h 2106991"/>
                <a:gd name="connsiteX32" fmla="*/ 435428 w 697894"/>
                <a:gd name="connsiteY32" fmla="*/ 1967895 h 2106991"/>
                <a:gd name="connsiteX33" fmla="*/ 457199 w 697894"/>
                <a:gd name="connsiteY33" fmla="*/ 2091267 h 2106991"/>
                <a:gd name="connsiteX34" fmla="*/ 526142 w 697894"/>
                <a:gd name="connsiteY34" fmla="*/ 2062238 h 2106991"/>
                <a:gd name="connsiteX35" fmla="*/ 634999 w 697894"/>
                <a:gd name="connsiteY35" fmla="*/ 1946124 h 210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7894" h="2106991">
                  <a:moveTo>
                    <a:pt x="634999" y="1946124"/>
                  </a:moveTo>
                  <a:cubicBezTo>
                    <a:pt x="650723" y="1912257"/>
                    <a:pt x="618066" y="1891695"/>
                    <a:pt x="620485" y="1859038"/>
                  </a:cubicBezTo>
                  <a:cubicBezTo>
                    <a:pt x="622904" y="1826381"/>
                    <a:pt x="637418" y="1825172"/>
                    <a:pt x="649513" y="1750181"/>
                  </a:cubicBezTo>
                  <a:cubicBezTo>
                    <a:pt x="661608" y="1675191"/>
                    <a:pt x="688218" y="1551819"/>
                    <a:pt x="693056" y="1409095"/>
                  </a:cubicBezTo>
                  <a:cubicBezTo>
                    <a:pt x="697894" y="1266371"/>
                    <a:pt x="686404" y="1028095"/>
                    <a:pt x="678542" y="893838"/>
                  </a:cubicBezTo>
                  <a:cubicBezTo>
                    <a:pt x="670680" y="759581"/>
                    <a:pt x="657980" y="675519"/>
                    <a:pt x="645885" y="603552"/>
                  </a:cubicBezTo>
                  <a:cubicBezTo>
                    <a:pt x="633790" y="531585"/>
                    <a:pt x="621089" y="515862"/>
                    <a:pt x="605970" y="462038"/>
                  </a:cubicBezTo>
                  <a:cubicBezTo>
                    <a:pt x="590851" y="408214"/>
                    <a:pt x="567265" y="335038"/>
                    <a:pt x="555170" y="280610"/>
                  </a:cubicBezTo>
                  <a:cubicBezTo>
                    <a:pt x="543075" y="226182"/>
                    <a:pt x="543075" y="170543"/>
                    <a:pt x="533399" y="135467"/>
                  </a:cubicBezTo>
                  <a:cubicBezTo>
                    <a:pt x="523723" y="100391"/>
                    <a:pt x="509208" y="55033"/>
                    <a:pt x="497113" y="70152"/>
                  </a:cubicBezTo>
                  <a:cubicBezTo>
                    <a:pt x="485018" y="85271"/>
                    <a:pt x="469295" y="160867"/>
                    <a:pt x="460828" y="226181"/>
                  </a:cubicBezTo>
                  <a:cubicBezTo>
                    <a:pt x="452361" y="291495"/>
                    <a:pt x="448732" y="400352"/>
                    <a:pt x="446313" y="462038"/>
                  </a:cubicBezTo>
                  <a:cubicBezTo>
                    <a:pt x="443894" y="523724"/>
                    <a:pt x="449942" y="593271"/>
                    <a:pt x="446313" y="596295"/>
                  </a:cubicBezTo>
                  <a:cubicBezTo>
                    <a:pt x="442685" y="599319"/>
                    <a:pt x="435428" y="536424"/>
                    <a:pt x="424542" y="480181"/>
                  </a:cubicBezTo>
                  <a:cubicBezTo>
                    <a:pt x="413656" y="423938"/>
                    <a:pt x="399747" y="325362"/>
                    <a:pt x="380999" y="258838"/>
                  </a:cubicBezTo>
                  <a:cubicBezTo>
                    <a:pt x="362251" y="192314"/>
                    <a:pt x="330804" y="121557"/>
                    <a:pt x="312056" y="81038"/>
                  </a:cubicBezTo>
                  <a:cubicBezTo>
                    <a:pt x="293308" y="40519"/>
                    <a:pt x="278189" y="0"/>
                    <a:pt x="268513" y="15724"/>
                  </a:cubicBezTo>
                  <a:cubicBezTo>
                    <a:pt x="258837" y="31448"/>
                    <a:pt x="255813" y="117324"/>
                    <a:pt x="253999" y="175381"/>
                  </a:cubicBezTo>
                  <a:cubicBezTo>
                    <a:pt x="252185" y="233438"/>
                    <a:pt x="255814" y="293915"/>
                    <a:pt x="257628" y="364067"/>
                  </a:cubicBezTo>
                  <a:cubicBezTo>
                    <a:pt x="259442" y="434219"/>
                    <a:pt x="268514" y="575128"/>
                    <a:pt x="264885" y="596295"/>
                  </a:cubicBezTo>
                  <a:cubicBezTo>
                    <a:pt x="261256" y="617462"/>
                    <a:pt x="256418" y="540052"/>
                    <a:pt x="235856" y="491067"/>
                  </a:cubicBezTo>
                  <a:cubicBezTo>
                    <a:pt x="215294" y="442082"/>
                    <a:pt x="172356" y="360438"/>
                    <a:pt x="141513" y="302381"/>
                  </a:cubicBezTo>
                  <a:cubicBezTo>
                    <a:pt x="110670" y="244324"/>
                    <a:pt x="73780" y="159657"/>
                    <a:pt x="50799" y="142724"/>
                  </a:cubicBezTo>
                  <a:cubicBezTo>
                    <a:pt x="27818" y="125791"/>
                    <a:pt x="7256" y="158448"/>
                    <a:pt x="3628" y="200781"/>
                  </a:cubicBezTo>
                  <a:cubicBezTo>
                    <a:pt x="0" y="243114"/>
                    <a:pt x="24190" y="336248"/>
                    <a:pt x="29028" y="396724"/>
                  </a:cubicBezTo>
                  <a:cubicBezTo>
                    <a:pt x="33866" y="457200"/>
                    <a:pt x="26609" y="508605"/>
                    <a:pt x="32656" y="563638"/>
                  </a:cubicBezTo>
                  <a:cubicBezTo>
                    <a:pt x="38703" y="618671"/>
                    <a:pt x="50194" y="665843"/>
                    <a:pt x="65313" y="726924"/>
                  </a:cubicBezTo>
                  <a:cubicBezTo>
                    <a:pt x="80432" y="788005"/>
                    <a:pt x="105832" y="874486"/>
                    <a:pt x="123370" y="930124"/>
                  </a:cubicBezTo>
                  <a:cubicBezTo>
                    <a:pt x="140908" y="985762"/>
                    <a:pt x="148771" y="1016604"/>
                    <a:pt x="170542" y="1060752"/>
                  </a:cubicBezTo>
                  <a:cubicBezTo>
                    <a:pt x="192314" y="1104900"/>
                    <a:pt x="234647" y="1152677"/>
                    <a:pt x="253999" y="1195010"/>
                  </a:cubicBezTo>
                  <a:cubicBezTo>
                    <a:pt x="273351" y="1237343"/>
                    <a:pt x="267304" y="1247624"/>
                    <a:pt x="286656" y="1314752"/>
                  </a:cubicBezTo>
                  <a:cubicBezTo>
                    <a:pt x="306008" y="1381880"/>
                    <a:pt x="345318" y="1488924"/>
                    <a:pt x="370113" y="1597781"/>
                  </a:cubicBezTo>
                  <a:cubicBezTo>
                    <a:pt x="394908" y="1706638"/>
                    <a:pt x="435428" y="1967895"/>
                    <a:pt x="435428" y="1967895"/>
                  </a:cubicBezTo>
                  <a:cubicBezTo>
                    <a:pt x="449942" y="2050143"/>
                    <a:pt x="442080" y="2075543"/>
                    <a:pt x="457199" y="2091267"/>
                  </a:cubicBezTo>
                  <a:cubicBezTo>
                    <a:pt x="472318" y="2106991"/>
                    <a:pt x="497718" y="2082195"/>
                    <a:pt x="526142" y="2062238"/>
                  </a:cubicBezTo>
                  <a:cubicBezTo>
                    <a:pt x="554566" y="2042281"/>
                    <a:pt x="619275" y="1979991"/>
                    <a:pt x="634999" y="1946124"/>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8341266" y="4643282"/>
              <a:ext cx="490209" cy="1091030"/>
            </a:xfrm>
            <a:custGeom>
              <a:avLst/>
              <a:gdLst>
                <a:gd name="connsiteX0" fmla="*/ 834572 w 844248"/>
                <a:gd name="connsiteY0" fmla="*/ 1854200 h 1878995"/>
                <a:gd name="connsiteX1" fmla="*/ 823686 w 844248"/>
                <a:gd name="connsiteY1" fmla="*/ 1705429 h 1878995"/>
                <a:gd name="connsiteX2" fmla="*/ 758372 w 844248"/>
                <a:gd name="connsiteY2" fmla="*/ 1378857 h 1878995"/>
                <a:gd name="connsiteX3" fmla="*/ 674915 w 844248"/>
                <a:gd name="connsiteY3" fmla="*/ 1088571 h 1878995"/>
                <a:gd name="connsiteX4" fmla="*/ 627743 w 844248"/>
                <a:gd name="connsiteY4" fmla="*/ 954314 h 1878995"/>
                <a:gd name="connsiteX5" fmla="*/ 569686 w 844248"/>
                <a:gd name="connsiteY5" fmla="*/ 841829 h 1878995"/>
                <a:gd name="connsiteX6" fmla="*/ 486229 w 844248"/>
                <a:gd name="connsiteY6" fmla="*/ 674914 h 1878995"/>
                <a:gd name="connsiteX7" fmla="*/ 359229 w 844248"/>
                <a:gd name="connsiteY7" fmla="*/ 413657 h 1878995"/>
                <a:gd name="connsiteX8" fmla="*/ 210457 w 844248"/>
                <a:gd name="connsiteY8" fmla="*/ 188686 h 1878995"/>
                <a:gd name="connsiteX9" fmla="*/ 127000 w 844248"/>
                <a:gd name="connsiteY9" fmla="*/ 87086 h 1878995"/>
                <a:gd name="connsiteX10" fmla="*/ 68943 w 844248"/>
                <a:gd name="connsiteY10" fmla="*/ 32657 h 1878995"/>
                <a:gd name="connsiteX11" fmla="*/ 7257 w 844248"/>
                <a:gd name="connsiteY11" fmla="*/ 283029 h 1878995"/>
                <a:gd name="connsiteX12" fmla="*/ 25400 w 844248"/>
                <a:gd name="connsiteY12" fmla="*/ 413657 h 1878995"/>
                <a:gd name="connsiteX13" fmla="*/ 108857 w 844248"/>
                <a:gd name="connsiteY13" fmla="*/ 645886 h 1878995"/>
                <a:gd name="connsiteX14" fmla="*/ 257629 w 844248"/>
                <a:gd name="connsiteY14" fmla="*/ 863600 h 1878995"/>
                <a:gd name="connsiteX15" fmla="*/ 384629 w 844248"/>
                <a:gd name="connsiteY15" fmla="*/ 1012371 h 1878995"/>
                <a:gd name="connsiteX16" fmla="*/ 504372 w 844248"/>
                <a:gd name="connsiteY16" fmla="*/ 1201057 h 1878995"/>
                <a:gd name="connsiteX17" fmla="*/ 605972 w 844248"/>
                <a:gd name="connsiteY17" fmla="*/ 1455057 h 1878995"/>
                <a:gd name="connsiteX18" fmla="*/ 714829 w 844248"/>
                <a:gd name="connsiteY18" fmla="*/ 1719943 h 1878995"/>
                <a:gd name="connsiteX19" fmla="*/ 765629 w 844248"/>
                <a:gd name="connsiteY19" fmla="*/ 1854200 h 1878995"/>
                <a:gd name="connsiteX20" fmla="*/ 834572 w 844248"/>
                <a:gd name="connsiteY20" fmla="*/ 1854200 h 187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4248" h="1878995">
                  <a:moveTo>
                    <a:pt x="834572" y="1854200"/>
                  </a:moveTo>
                  <a:cubicBezTo>
                    <a:pt x="844248" y="1829405"/>
                    <a:pt x="836386" y="1784653"/>
                    <a:pt x="823686" y="1705429"/>
                  </a:cubicBezTo>
                  <a:cubicBezTo>
                    <a:pt x="810986" y="1626205"/>
                    <a:pt x="783167" y="1481667"/>
                    <a:pt x="758372" y="1378857"/>
                  </a:cubicBezTo>
                  <a:cubicBezTo>
                    <a:pt x="733577" y="1276047"/>
                    <a:pt x="696686" y="1159328"/>
                    <a:pt x="674915" y="1088571"/>
                  </a:cubicBezTo>
                  <a:cubicBezTo>
                    <a:pt x="653144" y="1017814"/>
                    <a:pt x="645281" y="995438"/>
                    <a:pt x="627743" y="954314"/>
                  </a:cubicBezTo>
                  <a:cubicBezTo>
                    <a:pt x="610205" y="913190"/>
                    <a:pt x="593272" y="888396"/>
                    <a:pt x="569686" y="841829"/>
                  </a:cubicBezTo>
                  <a:cubicBezTo>
                    <a:pt x="546100" y="795262"/>
                    <a:pt x="521305" y="746276"/>
                    <a:pt x="486229" y="674914"/>
                  </a:cubicBezTo>
                  <a:cubicBezTo>
                    <a:pt x="451153" y="603552"/>
                    <a:pt x="405191" y="494695"/>
                    <a:pt x="359229" y="413657"/>
                  </a:cubicBezTo>
                  <a:cubicBezTo>
                    <a:pt x="313267" y="332619"/>
                    <a:pt x="249162" y="243115"/>
                    <a:pt x="210457" y="188686"/>
                  </a:cubicBezTo>
                  <a:cubicBezTo>
                    <a:pt x="171752" y="134258"/>
                    <a:pt x="150586" y="113091"/>
                    <a:pt x="127000" y="87086"/>
                  </a:cubicBezTo>
                  <a:cubicBezTo>
                    <a:pt x="103414" y="61081"/>
                    <a:pt x="88900" y="0"/>
                    <a:pt x="68943" y="32657"/>
                  </a:cubicBezTo>
                  <a:cubicBezTo>
                    <a:pt x="48986" y="65314"/>
                    <a:pt x="14514" y="219529"/>
                    <a:pt x="7257" y="283029"/>
                  </a:cubicBezTo>
                  <a:cubicBezTo>
                    <a:pt x="0" y="346529"/>
                    <a:pt x="8467" y="353181"/>
                    <a:pt x="25400" y="413657"/>
                  </a:cubicBezTo>
                  <a:cubicBezTo>
                    <a:pt x="42333" y="474133"/>
                    <a:pt x="70152" y="570896"/>
                    <a:pt x="108857" y="645886"/>
                  </a:cubicBezTo>
                  <a:cubicBezTo>
                    <a:pt x="147562" y="720877"/>
                    <a:pt x="211667" y="802519"/>
                    <a:pt x="257629" y="863600"/>
                  </a:cubicBezTo>
                  <a:cubicBezTo>
                    <a:pt x="303591" y="924681"/>
                    <a:pt x="343505" y="956128"/>
                    <a:pt x="384629" y="1012371"/>
                  </a:cubicBezTo>
                  <a:cubicBezTo>
                    <a:pt x="425753" y="1068614"/>
                    <a:pt x="467482" y="1127276"/>
                    <a:pt x="504372" y="1201057"/>
                  </a:cubicBezTo>
                  <a:cubicBezTo>
                    <a:pt x="541263" y="1274838"/>
                    <a:pt x="570896" y="1368576"/>
                    <a:pt x="605972" y="1455057"/>
                  </a:cubicBezTo>
                  <a:cubicBezTo>
                    <a:pt x="641048" y="1541538"/>
                    <a:pt x="688220" y="1653419"/>
                    <a:pt x="714829" y="1719943"/>
                  </a:cubicBezTo>
                  <a:cubicBezTo>
                    <a:pt x="741438" y="1786467"/>
                    <a:pt x="746277" y="1830010"/>
                    <a:pt x="765629" y="1854200"/>
                  </a:cubicBezTo>
                  <a:cubicBezTo>
                    <a:pt x="784981" y="1878390"/>
                    <a:pt x="824896" y="1878995"/>
                    <a:pt x="834572" y="185420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extBox 16"/>
          <p:cNvSpPr txBox="1"/>
          <p:nvPr/>
        </p:nvSpPr>
        <p:spPr>
          <a:xfrm>
            <a:off x="4038599" y="1371600"/>
            <a:ext cx="3733800" cy="2831544"/>
          </a:xfrm>
          <a:prstGeom prst="rect">
            <a:avLst/>
          </a:prstGeom>
          <a:noFill/>
        </p:spPr>
        <p:txBody>
          <a:bodyPr wrap="square" rtlCol="0">
            <a:spAutoFit/>
          </a:bodyPr>
          <a:lstStyle/>
          <a:p>
            <a:r>
              <a:rPr lang="en-US" sz="2000" dirty="0" smtClean="0"/>
              <a:t>The </a:t>
            </a:r>
            <a:r>
              <a:rPr lang="en-US" sz="2000" b="1" dirty="0" smtClean="0"/>
              <a:t>deep fibular nerve</a:t>
            </a:r>
            <a:r>
              <a:rPr lang="en-US" sz="2000" dirty="0" smtClean="0"/>
              <a:t> innervates the two intrinsic muscles of the dorsum.  These muscles include the </a:t>
            </a:r>
            <a:r>
              <a:rPr lang="en-US" sz="2000" b="1" dirty="0" smtClean="0"/>
              <a:t>extensor </a:t>
            </a:r>
            <a:r>
              <a:rPr lang="en-US" sz="2000" b="1" dirty="0" err="1" smtClean="0"/>
              <a:t>digitorum</a:t>
            </a:r>
            <a:r>
              <a:rPr lang="en-US" sz="2000" b="1" dirty="0" smtClean="0"/>
              <a:t> </a:t>
            </a:r>
            <a:r>
              <a:rPr lang="en-US" sz="2000" b="1" dirty="0" err="1" smtClean="0"/>
              <a:t>brevis</a:t>
            </a:r>
            <a:r>
              <a:rPr lang="en-US" sz="2000" b="1" dirty="0" smtClean="0"/>
              <a:t> </a:t>
            </a:r>
            <a:r>
              <a:rPr lang="en-US" sz="2000" dirty="0" smtClean="0"/>
              <a:t>and the </a:t>
            </a:r>
            <a:r>
              <a:rPr lang="en-US" sz="2000" b="1" dirty="0" smtClean="0"/>
              <a:t>extensor </a:t>
            </a:r>
            <a:r>
              <a:rPr lang="en-US" sz="2000" b="1" dirty="0" err="1" smtClean="0"/>
              <a:t>hallucis</a:t>
            </a:r>
            <a:r>
              <a:rPr lang="en-US" sz="2000" b="1" dirty="0" smtClean="0"/>
              <a:t> </a:t>
            </a:r>
            <a:r>
              <a:rPr lang="en-US" sz="2000" b="1" dirty="0" err="1" smtClean="0"/>
              <a:t>brevis</a:t>
            </a:r>
            <a:r>
              <a:rPr lang="en-US" sz="2000" dirty="0" smtClean="0"/>
              <a:t>.</a:t>
            </a:r>
          </a:p>
          <a:p>
            <a:endParaRPr lang="en-US" sz="2000" dirty="0" smtClean="0"/>
          </a:p>
          <a:p>
            <a:endParaRPr lang="en-US" sz="2000" dirty="0" smtClean="0"/>
          </a:p>
          <a:p>
            <a:r>
              <a:rPr lang="en-US"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2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Picture 20.png"/>
          <p:cNvPicPr>
            <a:picLocks noChangeAspect="1"/>
          </p:cNvPicPr>
          <p:nvPr/>
        </p:nvPicPr>
        <p:blipFill>
          <a:blip r:embed="rId2"/>
          <a:stretch>
            <a:fillRect/>
          </a:stretch>
        </p:blipFill>
        <p:spPr>
          <a:xfrm>
            <a:off x="152400" y="-609600"/>
            <a:ext cx="1755775" cy="6858000"/>
          </a:xfrm>
          <a:prstGeom prst="rect">
            <a:avLst/>
          </a:prstGeom>
        </p:spPr>
      </p:pic>
      <p:pic>
        <p:nvPicPr>
          <p:cNvPr id="4" name="Picture 3" descr="Picture 22.png"/>
          <p:cNvPicPr>
            <a:picLocks noChangeAspect="1"/>
          </p:cNvPicPr>
          <p:nvPr/>
        </p:nvPicPr>
        <p:blipFill>
          <a:blip r:embed="rId3"/>
          <a:stretch>
            <a:fillRect/>
          </a:stretch>
        </p:blipFill>
        <p:spPr>
          <a:xfrm>
            <a:off x="7181850" y="-424934"/>
            <a:ext cx="2114550" cy="6858000"/>
          </a:xfrm>
          <a:prstGeom prst="rect">
            <a:avLst/>
          </a:prstGeom>
        </p:spPr>
      </p:pic>
      <p:sp>
        <p:nvSpPr>
          <p:cNvPr id="7" name="Title 4"/>
          <p:cNvSpPr txBox="1">
            <a:spLocks/>
          </p:cNvSpPr>
          <p:nvPr/>
        </p:nvSpPr>
        <p:spPr>
          <a:xfrm>
            <a:off x="1143000" y="0"/>
            <a:ext cx="69342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Innervation of the Foot: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Sensory Distribution</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TextBox 7"/>
          <p:cNvSpPr txBox="1"/>
          <p:nvPr/>
        </p:nvSpPr>
        <p:spPr>
          <a:xfrm>
            <a:off x="2057400" y="1344573"/>
            <a:ext cx="5181600" cy="4370427"/>
          </a:xfrm>
          <a:prstGeom prst="rect">
            <a:avLst/>
          </a:prstGeom>
          <a:noFill/>
        </p:spPr>
        <p:txBody>
          <a:bodyPr wrap="square" rtlCol="0">
            <a:spAutoFit/>
          </a:bodyPr>
          <a:lstStyle/>
          <a:p>
            <a:r>
              <a:rPr lang="en-US" sz="2000" dirty="0" smtClean="0"/>
              <a:t>The sensory receptors of the anterior (top) surface of the foot are </a:t>
            </a:r>
            <a:r>
              <a:rPr lang="en-US" sz="2000" dirty="0" err="1" smtClean="0"/>
              <a:t>primarially</a:t>
            </a:r>
            <a:r>
              <a:rPr lang="en-US" sz="2000" dirty="0" smtClean="0"/>
              <a:t> supplied by the </a:t>
            </a:r>
            <a:r>
              <a:rPr lang="en-US" sz="2000" b="1" dirty="0" smtClean="0"/>
              <a:t>common fibular nerve </a:t>
            </a:r>
            <a:r>
              <a:rPr lang="en-US" sz="2000" dirty="0" smtClean="0"/>
              <a:t>while the </a:t>
            </a:r>
            <a:r>
              <a:rPr lang="en-US" sz="2000" b="1" dirty="0" smtClean="0"/>
              <a:t>tibial nerve </a:t>
            </a:r>
            <a:r>
              <a:rPr lang="en-US" sz="2000" dirty="0" smtClean="0"/>
              <a:t>receives sensory signals from the bottom of the foot.</a:t>
            </a:r>
          </a:p>
          <a:p>
            <a:endParaRPr lang="en-US" sz="2000" dirty="0" smtClean="0"/>
          </a:p>
          <a:p>
            <a:r>
              <a:rPr lang="en-US" sz="2000" dirty="0" smtClean="0"/>
              <a:t>The </a:t>
            </a:r>
            <a:r>
              <a:rPr lang="en-US" sz="2000" b="1" dirty="0" smtClean="0">
                <a:solidFill>
                  <a:schemeClr val="accent6">
                    <a:lumMod val="50000"/>
                  </a:schemeClr>
                </a:solidFill>
              </a:rPr>
              <a:t>superficial fibular nerve </a:t>
            </a:r>
            <a:r>
              <a:rPr lang="en-US" sz="2000" dirty="0" smtClean="0"/>
              <a:t>(medial dorsal </a:t>
            </a:r>
            <a:r>
              <a:rPr lang="en-US" sz="2000" dirty="0" err="1" smtClean="0"/>
              <a:t>cutaneous</a:t>
            </a:r>
            <a:r>
              <a:rPr lang="en-US" sz="2000" dirty="0" smtClean="0"/>
              <a:t> nerve and intermediate dorsal </a:t>
            </a:r>
            <a:r>
              <a:rPr lang="en-US" sz="2000" dirty="0" err="1" smtClean="0"/>
              <a:t>cutaneous</a:t>
            </a:r>
            <a:r>
              <a:rPr lang="en-US" sz="2000" dirty="0" smtClean="0"/>
              <a:t> nerve) receives sensory information for the majority of the dorsal surface of the foot.  The plantar portion of the foot is sensed by the </a:t>
            </a:r>
            <a:r>
              <a:rPr lang="en-US" sz="2000" b="1" dirty="0" smtClean="0">
                <a:solidFill>
                  <a:schemeClr val="accent4">
                    <a:lumMod val="75000"/>
                  </a:schemeClr>
                </a:solidFill>
              </a:rPr>
              <a:t>proper plantar digital nerve</a:t>
            </a:r>
            <a:r>
              <a:rPr lang="en-US" sz="2000" dirty="0" smtClean="0"/>
              <a:t>.  </a:t>
            </a:r>
          </a:p>
          <a:p>
            <a:r>
              <a:rPr lang="en-US" dirty="0" smtClean="0"/>
              <a:t>  </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7.40_A.jpg"/>
          <p:cNvPicPr>
            <a:picLocks noChangeAspect="1"/>
          </p:cNvPicPr>
          <p:nvPr/>
        </p:nvPicPr>
        <p:blipFill>
          <a:blip r:embed="rId2"/>
          <a:srcRect l="31111" t="5556" r="32222" b="3333"/>
          <a:stretch>
            <a:fillRect/>
          </a:stretch>
        </p:blipFill>
        <p:spPr>
          <a:xfrm>
            <a:off x="152400" y="914400"/>
            <a:ext cx="2207941" cy="5486400"/>
          </a:xfrm>
          <a:prstGeom prst="rect">
            <a:avLst/>
          </a:prstGeom>
        </p:spPr>
      </p:pic>
      <p:pic>
        <p:nvPicPr>
          <p:cNvPr id="3" name="Picture 2" descr="Fig._27.2.jpg"/>
          <p:cNvPicPr>
            <a:picLocks noChangeAspect="1"/>
          </p:cNvPicPr>
          <p:nvPr/>
        </p:nvPicPr>
        <p:blipFill>
          <a:blip r:embed="rId3"/>
          <a:srcRect l="25000" t="2222" r="43889" b="4769"/>
          <a:stretch>
            <a:fillRect/>
          </a:stretch>
        </p:blipFill>
        <p:spPr>
          <a:xfrm>
            <a:off x="7010400" y="76200"/>
            <a:ext cx="2133600" cy="6378575"/>
          </a:xfrm>
          <a:prstGeom prst="rect">
            <a:avLst/>
          </a:prstGeom>
        </p:spPr>
      </p:pic>
      <p:sp>
        <p:nvSpPr>
          <p:cNvPr id="4"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Arterial Supply to the Foot</a:t>
            </a:r>
          </a:p>
        </p:txBody>
      </p:sp>
      <p:sp>
        <p:nvSpPr>
          <p:cNvPr id="5" name="TextBox 4"/>
          <p:cNvSpPr txBox="1"/>
          <p:nvPr/>
        </p:nvSpPr>
        <p:spPr>
          <a:xfrm>
            <a:off x="2667000" y="1441479"/>
            <a:ext cx="4038600" cy="3139321"/>
          </a:xfrm>
          <a:prstGeom prst="rect">
            <a:avLst/>
          </a:prstGeom>
          <a:noFill/>
        </p:spPr>
        <p:txBody>
          <a:bodyPr wrap="square" rtlCol="0">
            <a:spAutoFit/>
          </a:bodyPr>
          <a:lstStyle/>
          <a:p>
            <a:r>
              <a:rPr lang="en-US" dirty="0" smtClean="0"/>
              <a:t>The </a:t>
            </a:r>
            <a:r>
              <a:rPr lang="en-US" b="1" dirty="0" smtClean="0"/>
              <a:t>anterior tibial artery </a:t>
            </a:r>
            <a:r>
              <a:rPr lang="en-US" dirty="0" smtClean="0"/>
              <a:t>is the major blood supplier to the dorsal region of the foot. Originating from the anterior tibial artery, traveling through the tarsal tunnel (Tom, Dick And Very Nervous Harry) and terminating at the </a:t>
            </a:r>
            <a:r>
              <a:rPr lang="en-US" b="1" dirty="0" err="1" smtClean="0"/>
              <a:t>dorsalis</a:t>
            </a:r>
            <a:r>
              <a:rPr lang="en-US" b="1" dirty="0" smtClean="0"/>
              <a:t> </a:t>
            </a:r>
            <a:r>
              <a:rPr lang="en-US" b="1" dirty="0" err="1" smtClean="0"/>
              <a:t>pedis</a:t>
            </a:r>
            <a:r>
              <a:rPr lang="en-US" b="1" dirty="0" smtClean="0"/>
              <a:t> artery</a:t>
            </a:r>
            <a:r>
              <a:rPr lang="en-US" dirty="0" smtClean="0"/>
              <a:t>, the </a:t>
            </a:r>
            <a:r>
              <a:rPr lang="en-US" b="1" dirty="0" smtClean="0"/>
              <a:t>lateral </a:t>
            </a:r>
            <a:r>
              <a:rPr lang="en-US" dirty="0" smtClean="0"/>
              <a:t>and </a:t>
            </a:r>
            <a:r>
              <a:rPr lang="en-US" b="1" dirty="0" smtClean="0"/>
              <a:t>medial plantar arteries </a:t>
            </a:r>
            <a:r>
              <a:rPr lang="en-US" dirty="0" smtClean="0"/>
              <a:t>provide sufficient nutrients to the bottom of the foot. </a:t>
            </a:r>
          </a:p>
          <a:p>
            <a:endParaRPr lang="en-US" dirty="0" smtClean="0"/>
          </a:p>
        </p:txBody>
      </p:sp>
      <p:sp>
        <p:nvSpPr>
          <p:cNvPr id="6" name="TextBox 5"/>
          <p:cNvSpPr txBox="1"/>
          <p:nvPr/>
        </p:nvSpPr>
        <p:spPr>
          <a:xfrm>
            <a:off x="-76201" y="6400800"/>
            <a:ext cx="2743201" cy="369332"/>
          </a:xfrm>
          <a:prstGeom prst="rect">
            <a:avLst/>
          </a:prstGeom>
          <a:noFill/>
        </p:spPr>
        <p:txBody>
          <a:bodyPr wrap="square" rtlCol="0">
            <a:spAutoFit/>
          </a:bodyPr>
          <a:lstStyle/>
          <a:p>
            <a:pPr algn="ctr"/>
            <a:r>
              <a:rPr lang="en-US" b="1" dirty="0" smtClean="0"/>
              <a:t>Anterior/Dorsal View</a:t>
            </a:r>
            <a:endParaRPr lang="en-US" b="1" dirty="0"/>
          </a:p>
        </p:txBody>
      </p:sp>
      <p:sp>
        <p:nvSpPr>
          <p:cNvPr id="7" name="TextBox 6"/>
          <p:cNvSpPr txBox="1"/>
          <p:nvPr/>
        </p:nvSpPr>
        <p:spPr>
          <a:xfrm>
            <a:off x="7010400" y="6412468"/>
            <a:ext cx="1905000" cy="369332"/>
          </a:xfrm>
          <a:prstGeom prst="rect">
            <a:avLst/>
          </a:prstGeom>
          <a:noFill/>
        </p:spPr>
        <p:txBody>
          <a:bodyPr wrap="square" rtlCol="0">
            <a:spAutoFit/>
          </a:bodyPr>
          <a:lstStyle/>
          <a:p>
            <a:pPr algn="ctr"/>
            <a:r>
              <a:rPr lang="en-US" b="1" dirty="0" smtClean="0"/>
              <a:t>Plantar View</a:t>
            </a:r>
            <a:endParaRPr lang="en-US" b="1"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Fig._27.6.jpg"/>
          <p:cNvPicPr>
            <a:picLocks noChangeAspect="1"/>
          </p:cNvPicPr>
          <p:nvPr/>
        </p:nvPicPr>
        <p:blipFill>
          <a:blip r:embed="rId2"/>
          <a:srcRect l="35185" r="29259" b="5579"/>
          <a:stretch>
            <a:fillRect/>
          </a:stretch>
        </p:blipFill>
        <p:spPr>
          <a:xfrm>
            <a:off x="0" y="0"/>
            <a:ext cx="2438400" cy="6475412"/>
          </a:xfrm>
          <a:prstGeom prst="rect">
            <a:avLst/>
          </a:prstGeom>
        </p:spPr>
      </p:pic>
      <p:sp>
        <p:nvSpPr>
          <p:cNvPr id="5" name="Title 4"/>
          <p:cNvSpPr txBox="1">
            <a:spLocks/>
          </p:cNvSpPr>
          <p:nvPr/>
        </p:nvSpPr>
        <p:spPr>
          <a:xfrm>
            <a:off x="990600" y="-152400"/>
            <a:ext cx="8153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Venous Drainage of the Foot</a:t>
            </a:r>
          </a:p>
        </p:txBody>
      </p:sp>
      <p:sp>
        <p:nvSpPr>
          <p:cNvPr id="6" name="TextBox 5"/>
          <p:cNvSpPr txBox="1"/>
          <p:nvPr/>
        </p:nvSpPr>
        <p:spPr>
          <a:xfrm>
            <a:off x="4343400" y="920888"/>
            <a:ext cx="3505200" cy="5632312"/>
          </a:xfrm>
          <a:prstGeom prst="rect">
            <a:avLst/>
          </a:prstGeom>
          <a:noFill/>
        </p:spPr>
        <p:txBody>
          <a:bodyPr wrap="square" rtlCol="0">
            <a:spAutoFit/>
          </a:bodyPr>
          <a:lstStyle/>
          <a:p>
            <a:r>
              <a:rPr lang="en-US" dirty="0" smtClean="0"/>
              <a:t>The </a:t>
            </a:r>
            <a:r>
              <a:rPr lang="en-US" b="1" dirty="0" smtClean="0"/>
              <a:t>plantar digital veins </a:t>
            </a:r>
            <a:r>
              <a:rPr lang="en-US" dirty="0" smtClean="0"/>
              <a:t>begin in the toes and run along the lateral side of toes 1-4.  The plantar digital vein of the 5</a:t>
            </a:r>
            <a:r>
              <a:rPr lang="en-US" baseline="30000" dirty="0" smtClean="0"/>
              <a:t>th</a:t>
            </a:r>
            <a:r>
              <a:rPr lang="en-US" dirty="0" smtClean="0"/>
              <a:t> toe is located medially.  The veins continue to follow the metatarsals towards the heel as the </a:t>
            </a:r>
            <a:r>
              <a:rPr lang="en-US" b="1" dirty="0" smtClean="0"/>
              <a:t>plantar metatarsal veins</a:t>
            </a:r>
            <a:r>
              <a:rPr lang="en-US" dirty="0" smtClean="0"/>
              <a:t>.  The veins of digits 2 through 5 converge to form two arches known as the </a:t>
            </a:r>
            <a:r>
              <a:rPr lang="en-US" b="1" dirty="0" smtClean="0"/>
              <a:t>dorsal venous arch </a:t>
            </a:r>
            <a:r>
              <a:rPr lang="en-US" dirty="0" smtClean="0"/>
              <a:t>and </a:t>
            </a:r>
            <a:r>
              <a:rPr lang="en-US" b="1" dirty="0" smtClean="0"/>
              <a:t>plantar venous arch</a:t>
            </a:r>
            <a:r>
              <a:rPr lang="en-US" dirty="0" smtClean="0"/>
              <a:t>.  The </a:t>
            </a:r>
            <a:r>
              <a:rPr lang="en-US" b="1" dirty="0" smtClean="0"/>
              <a:t>dorsal venous arch </a:t>
            </a:r>
            <a:r>
              <a:rPr lang="en-US" dirty="0" smtClean="0"/>
              <a:t>gives rise to the </a:t>
            </a:r>
            <a:r>
              <a:rPr lang="en-US" b="1" dirty="0" smtClean="0"/>
              <a:t>long </a:t>
            </a:r>
            <a:r>
              <a:rPr lang="en-US" dirty="0" smtClean="0"/>
              <a:t>(great) </a:t>
            </a:r>
            <a:r>
              <a:rPr lang="en-US" b="1" dirty="0" smtClean="0"/>
              <a:t>saphenous </a:t>
            </a:r>
            <a:r>
              <a:rPr lang="en-US" dirty="0" smtClean="0"/>
              <a:t>vein. Digit one drains into the </a:t>
            </a:r>
            <a:r>
              <a:rPr lang="en-US" b="1" dirty="0" smtClean="0"/>
              <a:t>medial plantar vein</a:t>
            </a:r>
            <a:r>
              <a:rPr lang="en-US" dirty="0" smtClean="0"/>
              <a:t>.  The </a:t>
            </a:r>
            <a:r>
              <a:rPr lang="en-US" b="1" dirty="0" smtClean="0"/>
              <a:t>short saphenous vein </a:t>
            </a:r>
            <a:r>
              <a:rPr lang="en-US" dirty="0" smtClean="0"/>
              <a:t>supplies drainage laterally to and originates around the 5</a:t>
            </a:r>
            <a:r>
              <a:rPr lang="en-US" baseline="30000" dirty="0" smtClean="0"/>
              <a:t>th</a:t>
            </a:r>
            <a:r>
              <a:rPr lang="en-US" dirty="0" smtClean="0"/>
              <a:t> metatarsal.</a:t>
            </a:r>
          </a:p>
        </p:txBody>
      </p:sp>
      <p:grpSp>
        <p:nvGrpSpPr>
          <p:cNvPr id="93" name="Group 92"/>
          <p:cNvGrpSpPr/>
          <p:nvPr/>
        </p:nvGrpSpPr>
        <p:grpSpPr>
          <a:xfrm>
            <a:off x="238869" y="500988"/>
            <a:ext cx="1708977" cy="5394358"/>
            <a:chOff x="238869" y="500988"/>
            <a:chExt cx="1708977" cy="5394358"/>
          </a:xfrm>
        </p:grpSpPr>
        <p:grpSp>
          <p:nvGrpSpPr>
            <p:cNvPr id="90" name="Group 89"/>
            <p:cNvGrpSpPr/>
            <p:nvPr/>
          </p:nvGrpSpPr>
          <p:grpSpPr>
            <a:xfrm>
              <a:off x="446665" y="500988"/>
              <a:ext cx="1501181" cy="5394358"/>
              <a:chOff x="446665" y="500988"/>
              <a:chExt cx="1501181" cy="5394358"/>
            </a:xfrm>
          </p:grpSpPr>
          <p:sp>
            <p:nvSpPr>
              <p:cNvPr id="7" name="Freeform 6"/>
              <p:cNvSpPr/>
              <p:nvPr/>
            </p:nvSpPr>
            <p:spPr>
              <a:xfrm>
                <a:off x="1468167" y="757307"/>
                <a:ext cx="479679" cy="5138039"/>
              </a:xfrm>
              <a:custGeom>
                <a:avLst/>
                <a:gdLst>
                  <a:gd name="connsiteX0" fmla="*/ 198086 w 479679"/>
                  <a:gd name="connsiteY0" fmla="*/ 0 h 5138039"/>
                  <a:gd name="connsiteX1" fmla="*/ 151477 w 479679"/>
                  <a:gd name="connsiteY1" fmla="*/ 163113 h 5138039"/>
                  <a:gd name="connsiteX2" fmla="*/ 233042 w 479679"/>
                  <a:gd name="connsiteY2" fmla="*/ 326225 h 5138039"/>
                  <a:gd name="connsiteX3" fmla="*/ 267999 w 479679"/>
                  <a:gd name="connsiteY3" fmla="*/ 500988 h 5138039"/>
                  <a:gd name="connsiteX4" fmla="*/ 233042 w 479679"/>
                  <a:gd name="connsiteY4" fmla="*/ 664101 h 5138039"/>
                  <a:gd name="connsiteX5" fmla="*/ 291303 w 479679"/>
                  <a:gd name="connsiteY5" fmla="*/ 768958 h 5138039"/>
                  <a:gd name="connsiteX6" fmla="*/ 361216 w 479679"/>
                  <a:gd name="connsiteY6" fmla="*/ 827213 h 5138039"/>
                  <a:gd name="connsiteX7" fmla="*/ 396172 w 479679"/>
                  <a:gd name="connsiteY7" fmla="*/ 1118485 h 5138039"/>
                  <a:gd name="connsiteX8" fmla="*/ 442780 w 479679"/>
                  <a:gd name="connsiteY8" fmla="*/ 1491313 h 5138039"/>
                  <a:gd name="connsiteX9" fmla="*/ 477737 w 479679"/>
                  <a:gd name="connsiteY9" fmla="*/ 1701029 h 5138039"/>
                  <a:gd name="connsiteX10" fmla="*/ 431128 w 479679"/>
                  <a:gd name="connsiteY10" fmla="*/ 2120461 h 5138039"/>
                  <a:gd name="connsiteX11" fmla="*/ 372868 w 479679"/>
                  <a:gd name="connsiteY11" fmla="*/ 2691354 h 5138039"/>
                  <a:gd name="connsiteX12" fmla="*/ 221390 w 479679"/>
                  <a:gd name="connsiteY12" fmla="*/ 3192342 h 5138039"/>
                  <a:gd name="connsiteX13" fmla="*/ 116521 w 479679"/>
                  <a:gd name="connsiteY13" fmla="*/ 3728282 h 5138039"/>
                  <a:gd name="connsiteX14" fmla="*/ 23304 w 479679"/>
                  <a:gd name="connsiteY14" fmla="*/ 4520542 h 5138039"/>
                  <a:gd name="connsiteX15" fmla="*/ 11652 w 479679"/>
                  <a:gd name="connsiteY15" fmla="*/ 5021530 h 5138039"/>
                  <a:gd name="connsiteX16" fmla="*/ 0 w 479679"/>
                  <a:gd name="connsiteY16" fmla="*/ 5138039 h 513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679" h="5138039">
                    <a:moveTo>
                      <a:pt x="198086" y="0"/>
                    </a:moveTo>
                    <a:cubicBezTo>
                      <a:pt x="171868" y="54371"/>
                      <a:pt x="145651" y="108742"/>
                      <a:pt x="151477" y="163113"/>
                    </a:cubicBezTo>
                    <a:cubicBezTo>
                      <a:pt x="157303" y="217484"/>
                      <a:pt x="213622" y="269913"/>
                      <a:pt x="233042" y="326225"/>
                    </a:cubicBezTo>
                    <a:cubicBezTo>
                      <a:pt x="252462" y="382538"/>
                      <a:pt x="267999" y="444675"/>
                      <a:pt x="267999" y="500988"/>
                    </a:cubicBezTo>
                    <a:cubicBezTo>
                      <a:pt x="267999" y="557301"/>
                      <a:pt x="229158" y="619440"/>
                      <a:pt x="233042" y="664101"/>
                    </a:cubicBezTo>
                    <a:cubicBezTo>
                      <a:pt x="236926" y="708762"/>
                      <a:pt x="269941" y="741773"/>
                      <a:pt x="291303" y="768958"/>
                    </a:cubicBezTo>
                    <a:cubicBezTo>
                      <a:pt x="312665" y="796143"/>
                      <a:pt x="343738" y="768959"/>
                      <a:pt x="361216" y="827213"/>
                    </a:cubicBezTo>
                    <a:cubicBezTo>
                      <a:pt x="378694" y="885468"/>
                      <a:pt x="382578" y="1007802"/>
                      <a:pt x="396172" y="1118485"/>
                    </a:cubicBezTo>
                    <a:cubicBezTo>
                      <a:pt x="409766" y="1229168"/>
                      <a:pt x="429186" y="1394222"/>
                      <a:pt x="442780" y="1491313"/>
                    </a:cubicBezTo>
                    <a:cubicBezTo>
                      <a:pt x="456374" y="1588404"/>
                      <a:pt x="479679" y="1596171"/>
                      <a:pt x="477737" y="1701029"/>
                    </a:cubicBezTo>
                    <a:cubicBezTo>
                      <a:pt x="475795" y="1805887"/>
                      <a:pt x="448606" y="1955407"/>
                      <a:pt x="431128" y="2120461"/>
                    </a:cubicBezTo>
                    <a:cubicBezTo>
                      <a:pt x="413650" y="2285515"/>
                      <a:pt x="407824" y="2512707"/>
                      <a:pt x="372868" y="2691354"/>
                    </a:cubicBezTo>
                    <a:cubicBezTo>
                      <a:pt x="337912" y="2870001"/>
                      <a:pt x="264114" y="3019521"/>
                      <a:pt x="221390" y="3192342"/>
                    </a:cubicBezTo>
                    <a:cubicBezTo>
                      <a:pt x="178666" y="3365163"/>
                      <a:pt x="149535" y="3506916"/>
                      <a:pt x="116521" y="3728282"/>
                    </a:cubicBezTo>
                    <a:cubicBezTo>
                      <a:pt x="83507" y="3949648"/>
                      <a:pt x="40782" y="4305001"/>
                      <a:pt x="23304" y="4520542"/>
                    </a:cubicBezTo>
                    <a:cubicBezTo>
                      <a:pt x="5826" y="4736083"/>
                      <a:pt x="15536" y="4918614"/>
                      <a:pt x="11652" y="5021530"/>
                    </a:cubicBezTo>
                    <a:cubicBezTo>
                      <a:pt x="7768" y="5124446"/>
                      <a:pt x="0" y="5138039"/>
                      <a:pt x="0" y="5138039"/>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1089473" y="500988"/>
                <a:ext cx="196144" cy="2621448"/>
              </a:xfrm>
              <a:custGeom>
                <a:avLst/>
                <a:gdLst>
                  <a:gd name="connsiteX0" fmla="*/ 157304 w 196144"/>
                  <a:gd name="connsiteY0" fmla="*/ 0 h 2621448"/>
                  <a:gd name="connsiteX1" fmla="*/ 133999 w 196144"/>
                  <a:gd name="connsiteY1" fmla="*/ 81556 h 2621448"/>
                  <a:gd name="connsiteX2" fmla="*/ 180608 w 196144"/>
                  <a:gd name="connsiteY2" fmla="*/ 163112 h 2621448"/>
                  <a:gd name="connsiteX3" fmla="*/ 157304 w 196144"/>
                  <a:gd name="connsiteY3" fmla="*/ 279621 h 2621448"/>
                  <a:gd name="connsiteX4" fmla="*/ 192260 w 196144"/>
                  <a:gd name="connsiteY4" fmla="*/ 489337 h 2621448"/>
                  <a:gd name="connsiteX5" fmla="*/ 180608 w 196144"/>
                  <a:gd name="connsiteY5" fmla="*/ 850514 h 2621448"/>
                  <a:gd name="connsiteX6" fmla="*/ 145652 w 196144"/>
                  <a:gd name="connsiteY6" fmla="*/ 1036928 h 2621448"/>
                  <a:gd name="connsiteX7" fmla="*/ 168956 w 196144"/>
                  <a:gd name="connsiteY7" fmla="*/ 1176739 h 2621448"/>
                  <a:gd name="connsiteX8" fmla="*/ 52435 w 196144"/>
                  <a:gd name="connsiteY8" fmla="*/ 1269946 h 2621448"/>
                  <a:gd name="connsiteX9" fmla="*/ 5826 w 196144"/>
                  <a:gd name="connsiteY9" fmla="*/ 1386455 h 2621448"/>
                  <a:gd name="connsiteX10" fmla="*/ 17478 w 196144"/>
                  <a:gd name="connsiteY10" fmla="*/ 1537916 h 2621448"/>
                  <a:gd name="connsiteX11" fmla="*/ 29130 w 196144"/>
                  <a:gd name="connsiteY11" fmla="*/ 1759283 h 2621448"/>
                  <a:gd name="connsiteX12" fmla="*/ 5826 w 196144"/>
                  <a:gd name="connsiteY12" fmla="*/ 2155413 h 2621448"/>
                  <a:gd name="connsiteX13" fmla="*/ 52435 w 196144"/>
                  <a:gd name="connsiteY13" fmla="*/ 2493288 h 2621448"/>
                  <a:gd name="connsiteX14" fmla="*/ 29130 w 196144"/>
                  <a:gd name="connsiteY14" fmla="*/ 2621448 h 262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6144" h="2621448">
                    <a:moveTo>
                      <a:pt x="157304" y="0"/>
                    </a:moveTo>
                    <a:cubicBezTo>
                      <a:pt x="143709" y="27185"/>
                      <a:pt x="130115" y="54371"/>
                      <a:pt x="133999" y="81556"/>
                    </a:cubicBezTo>
                    <a:cubicBezTo>
                      <a:pt x="137883" y="108741"/>
                      <a:pt x="176724" y="130101"/>
                      <a:pt x="180608" y="163112"/>
                    </a:cubicBezTo>
                    <a:cubicBezTo>
                      <a:pt x="184492" y="196123"/>
                      <a:pt x="155362" y="225250"/>
                      <a:pt x="157304" y="279621"/>
                    </a:cubicBezTo>
                    <a:cubicBezTo>
                      <a:pt x="159246" y="333992"/>
                      <a:pt x="188376" y="394188"/>
                      <a:pt x="192260" y="489337"/>
                    </a:cubicBezTo>
                    <a:cubicBezTo>
                      <a:pt x="196144" y="584486"/>
                      <a:pt x="188376" y="759249"/>
                      <a:pt x="180608" y="850514"/>
                    </a:cubicBezTo>
                    <a:cubicBezTo>
                      <a:pt x="172840" y="941779"/>
                      <a:pt x="147594" y="982557"/>
                      <a:pt x="145652" y="1036928"/>
                    </a:cubicBezTo>
                    <a:cubicBezTo>
                      <a:pt x="143710" y="1091299"/>
                      <a:pt x="184492" y="1137903"/>
                      <a:pt x="168956" y="1176739"/>
                    </a:cubicBezTo>
                    <a:cubicBezTo>
                      <a:pt x="153420" y="1215575"/>
                      <a:pt x="79623" y="1234993"/>
                      <a:pt x="52435" y="1269946"/>
                    </a:cubicBezTo>
                    <a:cubicBezTo>
                      <a:pt x="25247" y="1304899"/>
                      <a:pt x="11652" y="1341793"/>
                      <a:pt x="5826" y="1386455"/>
                    </a:cubicBezTo>
                    <a:cubicBezTo>
                      <a:pt x="0" y="1431117"/>
                      <a:pt x="13594" y="1475778"/>
                      <a:pt x="17478" y="1537916"/>
                    </a:cubicBezTo>
                    <a:cubicBezTo>
                      <a:pt x="21362" y="1600054"/>
                      <a:pt x="31072" y="1656367"/>
                      <a:pt x="29130" y="1759283"/>
                    </a:cubicBezTo>
                    <a:cubicBezTo>
                      <a:pt x="27188" y="1862199"/>
                      <a:pt x="1942" y="2033079"/>
                      <a:pt x="5826" y="2155413"/>
                    </a:cubicBezTo>
                    <a:cubicBezTo>
                      <a:pt x="9710" y="2277747"/>
                      <a:pt x="48551" y="2415616"/>
                      <a:pt x="52435" y="2493288"/>
                    </a:cubicBezTo>
                    <a:cubicBezTo>
                      <a:pt x="56319" y="2570961"/>
                      <a:pt x="29130" y="2621448"/>
                      <a:pt x="29130" y="2621448"/>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722431" y="629148"/>
                <a:ext cx="285477" cy="2656401"/>
              </a:xfrm>
              <a:custGeom>
                <a:avLst/>
                <a:gdLst>
                  <a:gd name="connsiteX0" fmla="*/ 233043 w 285477"/>
                  <a:gd name="connsiteY0" fmla="*/ 0 h 2656401"/>
                  <a:gd name="connsiteX1" fmla="*/ 198086 w 285477"/>
                  <a:gd name="connsiteY1" fmla="*/ 69905 h 2656401"/>
                  <a:gd name="connsiteX2" fmla="*/ 233043 w 285477"/>
                  <a:gd name="connsiteY2" fmla="*/ 174763 h 2656401"/>
                  <a:gd name="connsiteX3" fmla="*/ 198086 w 285477"/>
                  <a:gd name="connsiteY3" fmla="*/ 349526 h 2656401"/>
                  <a:gd name="connsiteX4" fmla="*/ 233043 w 285477"/>
                  <a:gd name="connsiteY4" fmla="*/ 547591 h 2656401"/>
                  <a:gd name="connsiteX5" fmla="*/ 256347 w 285477"/>
                  <a:gd name="connsiteY5" fmla="*/ 699052 h 2656401"/>
                  <a:gd name="connsiteX6" fmla="*/ 198086 w 285477"/>
                  <a:gd name="connsiteY6" fmla="*/ 873816 h 2656401"/>
                  <a:gd name="connsiteX7" fmla="*/ 186434 w 285477"/>
                  <a:gd name="connsiteY7" fmla="*/ 978674 h 2656401"/>
                  <a:gd name="connsiteX8" fmla="*/ 221391 w 285477"/>
                  <a:gd name="connsiteY8" fmla="*/ 1106833 h 2656401"/>
                  <a:gd name="connsiteX9" fmla="*/ 267999 w 285477"/>
                  <a:gd name="connsiteY9" fmla="*/ 1223342 h 2656401"/>
                  <a:gd name="connsiteX10" fmla="*/ 116522 w 285477"/>
                  <a:gd name="connsiteY10" fmla="*/ 1339851 h 2656401"/>
                  <a:gd name="connsiteX11" fmla="*/ 69913 w 285477"/>
                  <a:gd name="connsiteY11" fmla="*/ 1456360 h 2656401"/>
                  <a:gd name="connsiteX12" fmla="*/ 81565 w 285477"/>
                  <a:gd name="connsiteY12" fmla="*/ 1607821 h 2656401"/>
                  <a:gd name="connsiteX13" fmla="*/ 46609 w 285477"/>
                  <a:gd name="connsiteY13" fmla="*/ 1794235 h 2656401"/>
                  <a:gd name="connsiteX14" fmla="*/ 0 w 285477"/>
                  <a:gd name="connsiteY14" fmla="*/ 2015602 h 2656401"/>
                  <a:gd name="connsiteX15" fmla="*/ 46609 w 285477"/>
                  <a:gd name="connsiteY15" fmla="*/ 2318525 h 2656401"/>
                  <a:gd name="connsiteX16" fmla="*/ 93217 w 285477"/>
                  <a:gd name="connsiteY16" fmla="*/ 2400081 h 2656401"/>
                  <a:gd name="connsiteX17" fmla="*/ 116522 w 285477"/>
                  <a:gd name="connsiteY17" fmla="*/ 2656401 h 265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477" h="2656401">
                    <a:moveTo>
                      <a:pt x="233043" y="0"/>
                    </a:moveTo>
                    <a:cubicBezTo>
                      <a:pt x="215564" y="20389"/>
                      <a:pt x="198086" y="40778"/>
                      <a:pt x="198086" y="69905"/>
                    </a:cubicBezTo>
                    <a:cubicBezTo>
                      <a:pt x="198086" y="99032"/>
                      <a:pt x="233043" y="128160"/>
                      <a:pt x="233043" y="174763"/>
                    </a:cubicBezTo>
                    <a:cubicBezTo>
                      <a:pt x="233043" y="221366"/>
                      <a:pt x="198086" y="287388"/>
                      <a:pt x="198086" y="349526"/>
                    </a:cubicBezTo>
                    <a:cubicBezTo>
                      <a:pt x="198086" y="411664"/>
                      <a:pt x="223333" y="489337"/>
                      <a:pt x="233043" y="547591"/>
                    </a:cubicBezTo>
                    <a:cubicBezTo>
                      <a:pt x="242753" y="605845"/>
                      <a:pt x="262173" y="644681"/>
                      <a:pt x="256347" y="699052"/>
                    </a:cubicBezTo>
                    <a:cubicBezTo>
                      <a:pt x="250521" y="753423"/>
                      <a:pt x="209738" y="827212"/>
                      <a:pt x="198086" y="873816"/>
                    </a:cubicBezTo>
                    <a:cubicBezTo>
                      <a:pt x="186434" y="920420"/>
                      <a:pt x="182550" y="939838"/>
                      <a:pt x="186434" y="978674"/>
                    </a:cubicBezTo>
                    <a:cubicBezTo>
                      <a:pt x="190318" y="1017510"/>
                      <a:pt x="207797" y="1066055"/>
                      <a:pt x="221391" y="1106833"/>
                    </a:cubicBezTo>
                    <a:cubicBezTo>
                      <a:pt x="234985" y="1147611"/>
                      <a:pt x="285477" y="1184506"/>
                      <a:pt x="267999" y="1223342"/>
                    </a:cubicBezTo>
                    <a:cubicBezTo>
                      <a:pt x="250521" y="1262178"/>
                      <a:pt x="149536" y="1301015"/>
                      <a:pt x="116522" y="1339851"/>
                    </a:cubicBezTo>
                    <a:cubicBezTo>
                      <a:pt x="83508" y="1378687"/>
                      <a:pt x="75739" y="1411698"/>
                      <a:pt x="69913" y="1456360"/>
                    </a:cubicBezTo>
                    <a:cubicBezTo>
                      <a:pt x="64087" y="1501022"/>
                      <a:pt x="85449" y="1551509"/>
                      <a:pt x="81565" y="1607821"/>
                    </a:cubicBezTo>
                    <a:cubicBezTo>
                      <a:pt x="77681" y="1664134"/>
                      <a:pt x="60203" y="1726272"/>
                      <a:pt x="46609" y="1794235"/>
                    </a:cubicBezTo>
                    <a:cubicBezTo>
                      <a:pt x="33015" y="1862198"/>
                      <a:pt x="0" y="1928220"/>
                      <a:pt x="0" y="2015602"/>
                    </a:cubicBezTo>
                    <a:cubicBezTo>
                      <a:pt x="0" y="2102984"/>
                      <a:pt x="31073" y="2254445"/>
                      <a:pt x="46609" y="2318525"/>
                    </a:cubicBezTo>
                    <a:cubicBezTo>
                      <a:pt x="62145" y="2382605"/>
                      <a:pt x="81565" y="2343768"/>
                      <a:pt x="93217" y="2400081"/>
                    </a:cubicBezTo>
                    <a:cubicBezTo>
                      <a:pt x="104869" y="2456394"/>
                      <a:pt x="116522" y="2656401"/>
                      <a:pt x="116522" y="2656401"/>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446665" y="885467"/>
                <a:ext cx="240810" cy="2737957"/>
              </a:xfrm>
              <a:custGeom>
                <a:avLst/>
                <a:gdLst>
                  <a:gd name="connsiteX0" fmla="*/ 240810 w 240810"/>
                  <a:gd name="connsiteY0" fmla="*/ 0 h 2737957"/>
                  <a:gd name="connsiteX1" fmla="*/ 182549 w 240810"/>
                  <a:gd name="connsiteY1" fmla="*/ 116509 h 2737957"/>
                  <a:gd name="connsiteX2" fmla="*/ 217506 w 240810"/>
                  <a:gd name="connsiteY2" fmla="*/ 209716 h 2737957"/>
                  <a:gd name="connsiteX3" fmla="*/ 170897 w 240810"/>
                  <a:gd name="connsiteY3" fmla="*/ 361177 h 2737957"/>
                  <a:gd name="connsiteX4" fmla="*/ 182549 w 240810"/>
                  <a:gd name="connsiteY4" fmla="*/ 582544 h 2737957"/>
                  <a:gd name="connsiteX5" fmla="*/ 159245 w 240810"/>
                  <a:gd name="connsiteY5" fmla="*/ 803911 h 2737957"/>
                  <a:gd name="connsiteX6" fmla="*/ 170897 w 240810"/>
                  <a:gd name="connsiteY6" fmla="*/ 1001976 h 2737957"/>
                  <a:gd name="connsiteX7" fmla="*/ 194202 w 240810"/>
                  <a:gd name="connsiteY7" fmla="*/ 1130135 h 2737957"/>
                  <a:gd name="connsiteX8" fmla="*/ 112637 w 240810"/>
                  <a:gd name="connsiteY8" fmla="*/ 1130135 h 2737957"/>
                  <a:gd name="connsiteX9" fmla="*/ 19420 w 240810"/>
                  <a:gd name="connsiteY9" fmla="*/ 1211692 h 2737957"/>
                  <a:gd name="connsiteX10" fmla="*/ 19420 w 240810"/>
                  <a:gd name="connsiteY10" fmla="*/ 1374804 h 2737957"/>
                  <a:gd name="connsiteX11" fmla="*/ 7768 w 240810"/>
                  <a:gd name="connsiteY11" fmla="*/ 1875792 h 2737957"/>
                  <a:gd name="connsiteX12" fmla="*/ 7768 w 240810"/>
                  <a:gd name="connsiteY12" fmla="*/ 2178715 h 2737957"/>
                  <a:gd name="connsiteX13" fmla="*/ 54376 w 240810"/>
                  <a:gd name="connsiteY13" fmla="*/ 2435034 h 2737957"/>
                  <a:gd name="connsiteX14" fmla="*/ 240810 w 240810"/>
                  <a:gd name="connsiteY14" fmla="*/ 2737957 h 2737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810" h="2737957">
                    <a:moveTo>
                      <a:pt x="240810" y="0"/>
                    </a:moveTo>
                    <a:cubicBezTo>
                      <a:pt x="213621" y="40778"/>
                      <a:pt x="186433" y="81556"/>
                      <a:pt x="182549" y="116509"/>
                    </a:cubicBezTo>
                    <a:cubicBezTo>
                      <a:pt x="178665" y="151462"/>
                      <a:pt x="219448" y="168938"/>
                      <a:pt x="217506" y="209716"/>
                    </a:cubicBezTo>
                    <a:cubicBezTo>
                      <a:pt x="215564" y="250494"/>
                      <a:pt x="176723" y="299039"/>
                      <a:pt x="170897" y="361177"/>
                    </a:cubicBezTo>
                    <a:cubicBezTo>
                      <a:pt x="165071" y="423315"/>
                      <a:pt x="184491" y="508755"/>
                      <a:pt x="182549" y="582544"/>
                    </a:cubicBezTo>
                    <a:cubicBezTo>
                      <a:pt x="180607" y="656333"/>
                      <a:pt x="161187" y="734006"/>
                      <a:pt x="159245" y="803911"/>
                    </a:cubicBezTo>
                    <a:cubicBezTo>
                      <a:pt x="157303" y="873816"/>
                      <a:pt x="165071" y="947605"/>
                      <a:pt x="170897" y="1001976"/>
                    </a:cubicBezTo>
                    <a:cubicBezTo>
                      <a:pt x="176723" y="1056347"/>
                      <a:pt x="203912" y="1108775"/>
                      <a:pt x="194202" y="1130135"/>
                    </a:cubicBezTo>
                    <a:cubicBezTo>
                      <a:pt x="184492" y="1151495"/>
                      <a:pt x="141767" y="1116542"/>
                      <a:pt x="112637" y="1130135"/>
                    </a:cubicBezTo>
                    <a:cubicBezTo>
                      <a:pt x="83507" y="1143728"/>
                      <a:pt x="34956" y="1170914"/>
                      <a:pt x="19420" y="1211692"/>
                    </a:cubicBezTo>
                    <a:cubicBezTo>
                      <a:pt x="3884" y="1252470"/>
                      <a:pt x="21362" y="1264121"/>
                      <a:pt x="19420" y="1374804"/>
                    </a:cubicBezTo>
                    <a:cubicBezTo>
                      <a:pt x="17478" y="1485487"/>
                      <a:pt x="9710" y="1741807"/>
                      <a:pt x="7768" y="1875792"/>
                    </a:cubicBezTo>
                    <a:cubicBezTo>
                      <a:pt x="5826" y="2009777"/>
                      <a:pt x="0" y="2085508"/>
                      <a:pt x="7768" y="2178715"/>
                    </a:cubicBezTo>
                    <a:cubicBezTo>
                      <a:pt x="15536" y="2271922"/>
                      <a:pt x="15536" y="2341827"/>
                      <a:pt x="54376" y="2435034"/>
                    </a:cubicBezTo>
                    <a:cubicBezTo>
                      <a:pt x="93216" y="2528241"/>
                      <a:pt x="240810" y="2737957"/>
                      <a:pt x="240810" y="2737957"/>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 name="Freeform 14"/>
            <p:cNvSpPr/>
            <p:nvPr/>
          </p:nvSpPr>
          <p:spPr>
            <a:xfrm>
              <a:off x="238869" y="1304899"/>
              <a:ext cx="320433" cy="2027253"/>
            </a:xfrm>
            <a:custGeom>
              <a:avLst/>
              <a:gdLst>
                <a:gd name="connsiteX0" fmla="*/ 320433 w 320433"/>
                <a:gd name="connsiteY0" fmla="*/ 0 h 2027253"/>
                <a:gd name="connsiteX1" fmla="*/ 308781 w 320433"/>
                <a:gd name="connsiteY1" fmla="*/ 104858 h 2027253"/>
                <a:gd name="connsiteX2" fmla="*/ 308781 w 320433"/>
                <a:gd name="connsiteY2" fmla="*/ 233017 h 2027253"/>
                <a:gd name="connsiteX3" fmla="*/ 238868 w 320433"/>
                <a:gd name="connsiteY3" fmla="*/ 372828 h 2027253"/>
                <a:gd name="connsiteX4" fmla="*/ 250520 w 320433"/>
                <a:gd name="connsiteY4" fmla="*/ 559242 h 2027253"/>
                <a:gd name="connsiteX5" fmla="*/ 273824 w 320433"/>
                <a:gd name="connsiteY5" fmla="*/ 675751 h 2027253"/>
                <a:gd name="connsiteX6" fmla="*/ 180607 w 320433"/>
                <a:gd name="connsiteY6" fmla="*/ 838863 h 2027253"/>
                <a:gd name="connsiteX7" fmla="*/ 110695 w 320433"/>
                <a:gd name="connsiteY7" fmla="*/ 745656 h 2027253"/>
                <a:gd name="connsiteX8" fmla="*/ 17478 w 320433"/>
                <a:gd name="connsiteY8" fmla="*/ 745656 h 2027253"/>
                <a:gd name="connsiteX9" fmla="*/ 5825 w 320433"/>
                <a:gd name="connsiteY9" fmla="*/ 990325 h 2027253"/>
                <a:gd name="connsiteX10" fmla="*/ 29130 w 320433"/>
                <a:gd name="connsiteY10" fmla="*/ 1421407 h 2027253"/>
                <a:gd name="connsiteX11" fmla="*/ 52434 w 320433"/>
                <a:gd name="connsiteY11" fmla="*/ 1794235 h 2027253"/>
                <a:gd name="connsiteX12" fmla="*/ 75738 w 320433"/>
                <a:gd name="connsiteY12" fmla="*/ 1922395 h 2027253"/>
                <a:gd name="connsiteX13" fmla="*/ 29130 w 320433"/>
                <a:gd name="connsiteY13" fmla="*/ 2027253 h 202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433" h="2027253">
                  <a:moveTo>
                    <a:pt x="320433" y="0"/>
                  </a:moveTo>
                  <a:cubicBezTo>
                    <a:pt x="315578" y="33011"/>
                    <a:pt x="310723" y="66022"/>
                    <a:pt x="308781" y="104858"/>
                  </a:cubicBezTo>
                  <a:cubicBezTo>
                    <a:pt x="306839" y="143694"/>
                    <a:pt x="320433" y="188355"/>
                    <a:pt x="308781" y="233017"/>
                  </a:cubicBezTo>
                  <a:cubicBezTo>
                    <a:pt x="297129" y="277679"/>
                    <a:pt x="248578" y="318457"/>
                    <a:pt x="238868" y="372828"/>
                  </a:cubicBezTo>
                  <a:cubicBezTo>
                    <a:pt x="229158" y="427199"/>
                    <a:pt x="244694" y="508755"/>
                    <a:pt x="250520" y="559242"/>
                  </a:cubicBezTo>
                  <a:cubicBezTo>
                    <a:pt x="256346" y="609729"/>
                    <a:pt x="285476" y="629148"/>
                    <a:pt x="273824" y="675751"/>
                  </a:cubicBezTo>
                  <a:cubicBezTo>
                    <a:pt x="262172" y="722354"/>
                    <a:pt x="207795" y="827212"/>
                    <a:pt x="180607" y="838863"/>
                  </a:cubicBezTo>
                  <a:cubicBezTo>
                    <a:pt x="153419" y="850514"/>
                    <a:pt x="137883" y="761191"/>
                    <a:pt x="110695" y="745656"/>
                  </a:cubicBezTo>
                  <a:cubicBezTo>
                    <a:pt x="83507" y="730122"/>
                    <a:pt x="34956" y="704878"/>
                    <a:pt x="17478" y="745656"/>
                  </a:cubicBezTo>
                  <a:cubicBezTo>
                    <a:pt x="0" y="786434"/>
                    <a:pt x="3883" y="877700"/>
                    <a:pt x="5825" y="990325"/>
                  </a:cubicBezTo>
                  <a:cubicBezTo>
                    <a:pt x="7767" y="1102950"/>
                    <a:pt x="21362" y="1287422"/>
                    <a:pt x="29130" y="1421407"/>
                  </a:cubicBezTo>
                  <a:cubicBezTo>
                    <a:pt x="36898" y="1555392"/>
                    <a:pt x="44666" y="1710737"/>
                    <a:pt x="52434" y="1794235"/>
                  </a:cubicBezTo>
                  <a:cubicBezTo>
                    <a:pt x="60202" y="1877733"/>
                    <a:pt x="79622" y="1883559"/>
                    <a:pt x="75738" y="1922395"/>
                  </a:cubicBezTo>
                  <a:cubicBezTo>
                    <a:pt x="71854" y="1961231"/>
                    <a:pt x="29130" y="2027253"/>
                    <a:pt x="29130" y="2027253"/>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8" name="Group 97"/>
          <p:cNvGrpSpPr/>
          <p:nvPr/>
        </p:nvGrpSpPr>
        <p:grpSpPr>
          <a:xfrm>
            <a:off x="1798310" y="1468011"/>
            <a:ext cx="2621290" cy="4271990"/>
            <a:chOff x="1798310" y="1468011"/>
            <a:chExt cx="2621290" cy="4271990"/>
          </a:xfrm>
        </p:grpSpPr>
        <p:sp>
          <p:nvSpPr>
            <p:cNvPr id="17" name="Freeform 16"/>
            <p:cNvSpPr/>
            <p:nvPr/>
          </p:nvSpPr>
          <p:spPr>
            <a:xfrm>
              <a:off x="1798310" y="1468011"/>
              <a:ext cx="464143" cy="4271990"/>
            </a:xfrm>
            <a:custGeom>
              <a:avLst/>
              <a:gdLst>
                <a:gd name="connsiteX0" fmla="*/ 415593 w 464143"/>
                <a:gd name="connsiteY0" fmla="*/ 0 h 4271990"/>
                <a:gd name="connsiteX1" fmla="*/ 462201 w 464143"/>
                <a:gd name="connsiteY1" fmla="*/ 34953 h 4271990"/>
                <a:gd name="connsiteX2" fmla="*/ 427245 w 464143"/>
                <a:gd name="connsiteY2" fmla="*/ 139811 h 4271990"/>
                <a:gd name="connsiteX3" fmla="*/ 357332 w 464143"/>
                <a:gd name="connsiteY3" fmla="*/ 535941 h 4271990"/>
                <a:gd name="connsiteX4" fmla="*/ 299071 w 464143"/>
                <a:gd name="connsiteY4" fmla="*/ 1071881 h 4271990"/>
                <a:gd name="connsiteX5" fmla="*/ 194202 w 464143"/>
                <a:gd name="connsiteY5" fmla="*/ 1502964 h 4271990"/>
                <a:gd name="connsiteX6" fmla="*/ 100985 w 464143"/>
                <a:gd name="connsiteY6" fmla="*/ 2132111 h 4271990"/>
                <a:gd name="connsiteX7" fmla="*/ 66029 w 464143"/>
                <a:gd name="connsiteY7" fmla="*/ 2679703 h 4271990"/>
                <a:gd name="connsiteX8" fmla="*/ 7768 w 464143"/>
                <a:gd name="connsiteY8" fmla="*/ 3215643 h 4271990"/>
                <a:gd name="connsiteX9" fmla="*/ 19420 w 464143"/>
                <a:gd name="connsiteY9" fmla="*/ 3565170 h 4271990"/>
                <a:gd name="connsiteX10" fmla="*/ 42725 w 464143"/>
                <a:gd name="connsiteY10" fmla="*/ 3926347 h 4271990"/>
                <a:gd name="connsiteX11" fmla="*/ 124290 w 464143"/>
                <a:gd name="connsiteY11" fmla="*/ 4217619 h 4271990"/>
                <a:gd name="connsiteX12" fmla="*/ 194202 w 464143"/>
                <a:gd name="connsiteY12" fmla="*/ 4252572 h 427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4143" h="4271990">
                  <a:moveTo>
                    <a:pt x="415593" y="0"/>
                  </a:moveTo>
                  <a:cubicBezTo>
                    <a:pt x="437926" y="5825"/>
                    <a:pt x="460259" y="11651"/>
                    <a:pt x="462201" y="34953"/>
                  </a:cubicBezTo>
                  <a:cubicBezTo>
                    <a:pt x="464143" y="58255"/>
                    <a:pt x="444723" y="56313"/>
                    <a:pt x="427245" y="139811"/>
                  </a:cubicBezTo>
                  <a:cubicBezTo>
                    <a:pt x="409767" y="223309"/>
                    <a:pt x="378694" y="380596"/>
                    <a:pt x="357332" y="535941"/>
                  </a:cubicBezTo>
                  <a:cubicBezTo>
                    <a:pt x="335970" y="691286"/>
                    <a:pt x="326259" y="910711"/>
                    <a:pt x="299071" y="1071881"/>
                  </a:cubicBezTo>
                  <a:cubicBezTo>
                    <a:pt x="271883" y="1233051"/>
                    <a:pt x="227216" y="1326259"/>
                    <a:pt x="194202" y="1502964"/>
                  </a:cubicBezTo>
                  <a:cubicBezTo>
                    <a:pt x="161188" y="1679669"/>
                    <a:pt x="122347" y="1935988"/>
                    <a:pt x="100985" y="2132111"/>
                  </a:cubicBezTo>
                  <a:cubicBezTo>
                    <a:pt x="79623" y="2328234"/>
                    <a:pt x="81565" y="2499114"/>
                    <a:pt x="66029" y="2679703"/>
                  </a:cubicBezTo>
                  <a:cubicBezTo>
                    <a:pt x="50493" y="2860292"/>
                    <a:pt x="15536" y="3068065"/>
                    <a:pt x="7768" y="3215643"/>
                  </a:cubicBezTo>
                  <a:cubicBezTo>
                    <a:pt x="0" y="3363221"/>
                    <a:pt x="13594" y="3446719"/>
                    <a:pt x="19420" y="3565170"/>
                  </a:cubicBezTo>
                  <a:cubicBezTo>
                    <a:pt x="25246" y="3683621"/>
                    <a:pt x="25247" y="3817606"/>
                    <a:pt x="42725" y="3926347"/>
                  </a:cubicBezTo>
                  <a:cubicBezTo>
                    <a:pt x="60203" y="4035088"/>
                    <a:pt x="99044" y="4163248"/>
                    <a:pt x="124290" y="4217619"/>
                  </a:cubicBezTo>
                  <a:cubicBezTo>
                    <a:pt x="149536" y="4271990"/>
                    <a:pt x="194202" y="4252572"/>
                    <a:pt x="194202" y="4252572"/>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p:cNvCxnSpPr>
              <a:endCxn id="17" idx="10"/>
            </p:cNvCxnSpPr>
            <p:nvPr/>
          </p:nvCxnSpPr>
          <p:spPr>
            <a:xfrm rot="10800000" flipV="1">
              <a:off x="1841036" y="5105400"/>
              <a:ext cx="749765" cy="288958"/>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2590800" y="4748027"/>
              <a:ext cx="1828800" cy="646331"/>
            </a:xfrm>
            <a:prstGeom prst="rect">
              <a:avLst/>
            </a:prstGeom>
            <a:noFill/>
          </p:spPr>
          <p:txBody>
            <a:bodyPr wrap="square" rtlCol="0">
              <a:spAutoFit/>
            </a:bodyPr>
            <a:lstStyle/>
            <a:p>
              <a:r>
                <a:rPr lang="en-US" dirty="0" smtClean="0"/>
                <a:t>Long saphenous vein</a:t>
              </a:r>
              <a:endParaRPr lang="en-US" dirty="0"/>
            </a:p>
          </p:txBody>
        </p:sp>
      </p:grpSp>
      <p:grpSp>
        <p:nvGrpSpPr>
          <p:cNvPr id="92" name="Group 91"/>
          <p:cNvGrpSpPr/>
          <p:nvPr/>
        </p:nvGrpSpPr>
        <p:grpSpPr>
          <a:xfrm>
            <a:off x="769040" y="1811229"/>
            <a:ext cx="3574358" cy="1008172"/>
            <a:chOff x="769040" y="1811229"/>
            <a:chExt cx="3574358" cy="1008172"/>
          </a:xfrm>
        </p:grpSpPr>
        <p:grpSp>
          <p:nvGrpSpPr>
            <p:cNvPr id="70" name="Group 69"/>
            <p:cNvGrpSpPr/>
            <p:nvPr/>
          </p:nvGrpSpPr>
          <p:grpSpPr>
            <a:xfrm>
              <a:off x="769040" y="2134395"/>
              <a:ext cx="1745561" cy="685006"/>
              <a:chOff x="769040" y="2134395"/>
              <a:chExt cx="1745561" cy="685006"/>
            </a:xfrm>
          </p:grpSpPr>
          <p:cxnSp>
            <p:nvCxnSpPr>
              <p:cNvPr id="50" name="Straight Arrow Connector 49"/>
              <p:cNvCxnSpPr>
                <a:endCxn id="13" idx="13"/>
              </p:cNvCxnSpPr>
              <p:nvPr/>
            </p:nvCxnSpPr>
            <p:spPr>
              <a:xfrm rot="16200000" flipV="1">
                <a:off x="605611" y="2586812"/>
                <a:ext cx="396018" cy="6916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12" idx="11"/>
              </p:cNvCxnSpPr>
              <p:nvPr/>
            </p:nvCxnSpPr>
            <p:spPr>
              <a:xfrm rot="5400000" flipH="1" flipV="1">
                <a:off x="877139" y="2501736"/>
                <a:ext cx="482929" cy="1588"/>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16200000" flipV="1">
                <a:off x="1268279" y="2335079"/>
                <a:ext cx="456405" cy="55038"/>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838200" y="2260271"/>
                <a:ext cx="1676401" cy="559130"/>
              </a:xfrm>
              <a:prstGeom prst="line">
                <a:avLst/>
              </a:prstGeom>
              <a:ln w="25400">
                <a:solidFill>
                  <a:schemeClr val="tx1"/>
                </a:solidFill>
                <a:tailEnd type="none"/>
              </a:ln>
            </p:spPr>
            <p:style>
              <a:lnRef idx="2">
                <a:schemeClr val="accent1"/>
              </a:lnRef>
              <a:fillRef idx="0">
                <a:schemeClr val="accent1"/>
              </a:fillRef>
              <a:effectRef idx="1">
                <a:schemeClr val="accent1"/>
              </a:effectRef>
              <a:fontRef idx="minor">
                <a:schemeClr val="tx1"/>
              </a:fontRef>
            </p:style>
          </p:cxnSp>
        </p:grpSp>
        <p:sp>
          <p:nvSpPr>
            <p:cNvPr id="83" name="TextBox 82"/>
            <p:cNvSpPr txBox="1"/>
            <p:nvPr/>
          </p:nvSpPr>
          <p:spPr>
            <a:xfrm>
              <a:off x="2590799" y="1811229"/>
              <a:ext cx="1752599" cy="923330"/>
            </a:xfrm>
            <a:prstGeom prst="rect">
              <a:avLst/>
            </a:prstGeom>
            <a:noFill/>
          </p:spPr>
          <p:txBody>
            <a:bodyPr wrap="square" rtlCol="0">
              <a:spAutoFit/>
            </a:bodyPr>
            <a:lstStyle/>
            <a:p>
              <a:r>
                <a:rPr lang="en-US" dirty="0" smtClean="0"/>
                <a:t>Plantar metatarsal veins</a:t>
              </a:r>
              <a:endParaRPr lang="en-US" dirty="0"/>
            </a:p>
          </p:txBody>
        </p:sp>
      </p:grpSp>
      <p:grpSp>
        <p:nvGrpSpPr>
          <p:cNvPr id="91" name="Group 90"/>
          <p:cNvGrpSpPr/>
          <p:nvPr/>
        </p:nvGrpSpPr>
        <p:grpSpPr>
          <a:xfrm>
            <a:off x="477737" y="838148"/>
            <a:ext cx="3560864" cy="1025993"/>
            <a:chOff x="477737" y="838148"/>
            <a:chExt cx="3560864" cy="1025993"/>
          </a:xfrm>
        </p:grpSpPr>
        <p:grpSp>
          <p:nvGrpSpPr>
            <p:cNvPr id="46" name="Group 45"/>
            <p:cNvGrpSpPr/>
            <p:nvPr/>
          </p:nvGrpSpPr>
          <p:grpSpPr>
            <a:xfrm>
              <a:off x="477737" y="1066800"/>
              <a:ext cx="2113064" cy="797341"/>
              <a:chOff x="477737" y="1066800"/>
              <a:chExt cx="2113064" cy="797341"/>
            </a:xfrm>
          </p:grpSpPr>
          <p:cxnSp>
            <p:nvCxnSpPr>
              <p:cNvPr id="21" name="Straight Arrow Connector 20"/>
              <p:cNvCxnSpPr>
                <a:stCxn id="15" idx="4"/>
                <a:endCxn id="15" idx="3"/>
              </p:cNvCxnSpPr>
              <p:nvPr/>
            </p:nvCxnSpPr>
            <p:spPr>
              <a:xfrm flipH="1" flipV="1">
                <a:off x="477737" y="1677727"/>
                <a:ext cx="11652" cy="186414"/>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endCxn id="14" idx="4"/>
              </p:cNvCxnSpPr>
              <p:nvPr/>
            </p:nvCxnSpPr>
            <p:spPr>
              <a:xfrm rot="16200000" flipV="1">
                <a:off x="448821" y="1648404"/>
                <a:ext cx="360790" cy="3"/>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3" idx="5"/>
              </p:cNvCxnSpPr>
              <p:nvPr/>
            </p:nvCxnSpPr>
            <p:spPr>
              <a:xfrm rot="16200000" flipV="1">
                <a:off x="818579" y="1488399"/>
                <a:ext cx="349528" cy="29130"/>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6200000" flipV="1">
                <a:off x="1098818" y="1405999"/>
                <a:ext cx="381794" cy="8195"/>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5400000" flipH="1" flipV="1">
                <a:off x="1476589" y="1266612"/>
                <a:ext cx="401211" cy="1588"/>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15" idx="4"/>
              </p:cNvCxnSpPr>
              <p:nvPr/>
            </p:nvCxnSpPr>
            <p:spPr>
              <a:xfrm flipV="1">
                <a:off x="489389" y="1143000"/>
                <a:ext cx="2101412" cy="721141"/>
              </a:xfrm>
              <a:prstGeom prst="line">
                <a:avLst/>
              </a:prstGeom>
              <a:ln w="25400">
                <a:solidFill>
                  <a:schemeClr val="tx1"/>
                </a:solidFill>
                <a:tailEnd type="none"/>
              </a:ln>
            </p:spPr>
            <p:style>
              <a:lnRef idx="2">
                <a:schemeClr val="accent1"/>
              </a:lnRef>
              <a:fillRef idx="0">
                <a:schemeClr val="accent1"/>
              </a:fillRef>
              <a:effectRef idx="1">
                <a:schemeClr val="accent1"/>
              </a:effectRef>
              <a:fontRef idx="minor">
                <a:schemeClr val="tx1"/>
              </a:fontRef>
            </p:style>
          </p:cxnSp>
        </p:grpSp>
        <p:sp>
          <p:nvSpPr>
            <p:cNvPr id="84" name="TextBox 83"/>
            <p:cNvSpPr txBox="1"/>
            <p:nvPr/>
          </p:nvSpPr>
          <p:spPr>
            <a:xfrm>
              <a:off x="2590801" y="838148"/>
              <a:ext cx="1447800" cy="646331"/>
            </a:xfrm>
            <a:prstGeom prst="rect">
              <a:avLst/>
            </a:prstGeom>
            <a:noFill/>
          </p:spPr>
          <p:txBody>
            <a:bodyPr wrap="square" rtlCol="0">
              <a:spAutoFit/>
            </a:bodyPr>
            <a:lstStyle/>
            <a:p>
              <a:r>
                <a:rPr lang="en-US" dirty="0" smtClean="0"/>
                <a:t>Plantar digital veins</a:t>
              </a:r>
              <a:endParaRPr lang="en-US" dirty="0"/>
            </a:p>
          </p:txBody>
        </p:sp>
      </p:grpSp>
      <p:grpSp>
        <p:nvGrpSpPr>
          <p:cNvPr id="97" name="Group 96"/>
          <p:cNvGrpSpPr/>
          <p:nvPr/>
        </p:nvGrpSpPr>
        <p:grpSpPr>
          <a:xfrm>
            <a:off x="1002083" y="4881719"/>
            <a:ext cx="2493601" cy="1766046"/>
            <a:chOff x="1002083" y="4881719"/>
            <a:chExt cx="2493601" cy="1766046"/>
          </a:xfrm>
        </p:grpSpPr>
        <p:cxnSp>
          <p:nvCxnSpPr>
            <p:cNvPr id="74" name="Straight Arrow Connector 73"/>
            <p:cNvCxnSpPr>
              <a:endCxn id="8" idx="15"/>
            </p:cNvCxnSpPr>
            <p:nvPr/>
          </p:nvCxnSpPr>
          <p:spPr>
            <a:xfrm rot="16200000" flipV="1">
              <a:off x="803543" y="5080259"/>
              <a:ext cx="1442881" cy="1045802"/>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5" name="TextBox 84"/>
            <p:cNvSpPr txBox="1"/>
            <p:nvPr/>
          </p:nvSpPr>
          <p:spPr>
            <a:xfrm>
              <a:off x="2047884" y="6001434"/>
              <a:ext cx="1447800" cy="646331"/>
            </a:xfrm>
            <a:prstGeom prst="rect">
              <a:avLst/>
            </a:prstGeom>
            <a:noFill/>
          </p:spPr>
          <p:txBody>
            <a:bodyPr wrap="square" rtlCol="0">
              <a:spAutoFit/>
            </a:bodyPr>
            <a:lstStyle/>
            <a:p>
              <a:r>
                <a:rPr lang="en-US" dirty="0" smtClean="0"/>
                <a:t>Lateral plantar vein</a:t>
              </a:r>
              <a:endParaRPr lang="en-US" dirty="0"/>
            </a:p>
          </p:txBody>
        </p:sp>
      </p:grpSp>
      <p:grpSp>
        <p:nvGrpSpPr>
          <p:cNvPr id="96" name="Group 95"/>
          <p:cNvGrpSpPr/>
          <p:nvPr/>
        </p:nvGrpSpPr>
        <p:grpSpPr>
          <a:xfrm>
            <a:off x="2755" y="1514615"/>
            <a:ext cx="4340644" cy="5227716"/>
            <a:chOff x="2755" y="1514615"/>
            <a:chExt cx="4340644" cy="5227716"/>
          </a:xfrm>
        </p:grpSpPr>
        <p:cxnSp>
          <p:nvCxnSpPr>
            <p:cNvPr id="72" name="Straight Arrow Connector 71"/>
            <p:cNvCxnSpPr>
              <a:endCxn id="16" idx="15"/>
            </p:cNvCxnSpPr>
            <p:nvPr/>
          </p:nvCxnSpPr>
          <p:spPr>
            <a:xfrm rot="5400000" flipH="1" flipV="1">
              <a:off x="-186696" y="5384959"/>
              <a:ext cx="1156026" cy="266056"/>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258289" y="1514615"/>
              <a:ext cx="4085110" cy="4171015"/>
              <a:chOff x="258289" y="1514615"/>
              <a:chExt cx="4085110" cy="4171015"/>
            </a:xfrm>
          </p:grpSpPr>
          <p:grpSp>
            <p:nvGrpSpPr>
              <p:cNvPr id="94" name="Group 93"/>
              <p:cNvGrpSpPr/>
              <p:nvPr/>
            </p:nvGrpSpPr>
            <p:grpSpPr>
              <a:xfrm>
                <a:off x="258289" y="1514615"/>
                <a:ext cx="1606050" cy="4171015"/>
                <a:chOff x="258289" y="1514615"/>
                <a:chExt cx="1606050" cy="4171015"/>
              </a:xfrm>
            </p:grpSpPr>
            <p:sp>
              <p:nvSpPr>
                <p:cNvPr id="8" name="Freeform 7"/>
                <p:cNvSpPr/>
                <p:nvPr/>
              </p:nvSpPr>
              <p:spPr>
                <a:xfrm>
                  <a:off x="600084" y="1514615"/>
                  <a:ext cx="1124430" cy="4171015"/>
                </a:xfrm>
                <a:custGeom>
                  <a:avLst/>
                  <a:gdLst>
                    <a:gd name="connsiteX0" fmla="*/ 1124430 w 1124430"/>
                    <a:gd name="connsiteY0" fmla="*/ 0 h 4171015"/>
                    <a:gd name="connsiteX1" fmla="*/ 937996 w 1124430"/>
                    <a:gd name="connsiteY1" fmla="*/ 139810 h 4171015"/>
                    <a:gd name="connsiteX2" fmla="*/ 868083 w 1124430"/>
                    <a:gd name="connsiteY2" fmla="*/ 337875 h 4171015"/>
                    <a:gd name="connsiteX3" fmla="*/ 868083 w 1124430"/>
                    <a:gd name="connsiteY3" fmla="*/ 873816 h 4171015"/>
                    <a:gd name="connsiteX4" fmla="*/ 868083 w 1124430"/>
                    <a:gd name="connsiteY4" fmla="*/ 1176739 h 4171015"/>
                    <a:gd name="connsiteX5" fmla="*/ 868083 w 1124430"/>
                    <a:gd name="connsiteY5" fmla="*/ 1258295 h 4171015"/>
                    <a:gd name="connsiteX6" fmla="*/ 774866 w 1124430"/>
                    <a:gd name="connsiteY6" fmla="*/ 1316549 h 4171015"/>
                    <a:gd name="connsiteX7" fmla="*/ 739910 w 1124430"/>
                    <a:gd name="connsiteY7" fmla="*/ 1433058 h 4171015"/>
                    <a:gd name="connsiteX8" fmla="*/ 588432 w 1124430"/>
                    <a:gd name="connsiteY8" fmla="*/ 1607821 h 4171015"/>
                    <a:gd name="connsiteX9" fmla="*/ 355390 w 1124430"/>
                    <a:gd name="connsiteY9" fmla="*/ 1689377 h 4171015"/>
                    <a:gd name="connsiteX10" fmla="*/ 157304 w 1124430"/>
                    <a:gd name="connsiteY10" fmla="*/ 2003951 h 4171015"/>
                    <a:gd name="connsiteX11" fmla="*/ 17478 w 1124430"/>
                    <a:gd name="connsiteY11" fmla="*/ 2295223 h 4171015"/>
                    <a:gd name="connsiteX12" fmla="*/ 52435 w 1124430"/>
                    <a:gd name="connsiteY12" fmla="*/ 2493288 h 4171015"/>
                    <a:gd name="connsiteX13" fmla="*/ 203912 w 1124430"/>
                    <a:gd name="connsiteY13" fmla="*/ 2586495 h 4171015"/>
                    <a:gd name="connsiteX14" fmla="*/ 367042 w 1124430"/>
                    <a:gd name="connsiteY14" fmla="*/ 3052530 h 4171015"/>
                    <a:gd name="connsiteX15" fmla="*/ 401998 w 1124430"/>
                    <a:gd name="connsiteY15" fmla="*/ 3367104 h 4171015"/>
                    <a:gd name="connsiteX16" fmla="*/ 483563 w 1124430"/>
                    <a:gd name="connsiteY16" fmla="*/ 3518566 h 4171015"/>
                    <a:gd name="connsiteX17" fmla="*/ 553476 w 1124430"/>
                    <a:gd name="connsiteY17" fmla="*/ 3728282 h 4171015"/>
                    <a:gd name="connsiteX18" fmla="*/ 728258 w 1124430"/>
                    <a:gd name="connsiteY18" fmla="*/ 3914696 h 4171015"/>
                    <a:gd name="connsiteX19" fmla="*/ 868083 w 1124430"/>
                    <a:gd name="connsiteY19" fmla="*/ 4171015 h 417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24430" h="4171015">
                      <a:moveTo>
                        <a:pt x="1124430" y="0"/>
                      </a:moveTo>
                      <a:cubicBezTo>
                        <a:pt x="1052575" y="41749"/>
                        <a:pt x="980720" y="83498"/>
                        <a:pt x="937996" y="139810"/>
                      </a:cubicBezTo>
                      <a:cubicBezTo>
                        <a:pt x="895272" y="196122"/>
                        <a:pt x="879735" y="215541"/>
                        <a:pt x="868083" y="337875"/>
                      </a:cubicBezTo>
                      <a:cubicBezTo>
                        <a:pt x="856431" y="460209"/>
                        <a:pt x="868083" y="873816"/>
                        <a:pt x="868083" y="873816"/>
                      </a:cubicBezTo>
                      <a:lnTo>
                        <a:pt x="868083" y="1176739"/>
                      </a:lnTo>
                      <a:cubicBezTo>
                        <a:pt x="868083" y="1240819"/>
                        <a:pt x="883619" y="1234993"/>
                        <a:pt x="868083" y="1258295"/>
                      </a:cubicBezTo>
                      <a:cubicBezTo>
                        <a:pt x="852547" y="1281597"/>
                        <a:pt x="796228" y="1287422"/>
                        <a:pt x="774866" y="1316549"/>
                      </a:cubicBezTo>
                      <a:cubicBezTo>
                        <a:pt x="753504" y="1345676"/>
                        <a:pt x="770982" y="1384513"/>
                        <a:pt x="739910" y="1433058"/>
                      </a:cubicBezTo>
                      <a:cubicBezTo>
                        <a:pt x="708838" y="1481603"/>
                        <a:pt x="652519" y="1565101"/>
                        <a:pt x="588432" y="1607821"/>
                      </a:cubicBezTo>
                      <a:cubicBezTo>
                        <a:pt x="524345" y="1650541"/>
                        <a:pt x="427245" y="1623355"/>
                        <a:pt x="355390" y="1689377"/>
                      </a:cubicBezTo>
                      <a:cubicBezTo>
                        <a:pt x="283535" y="1755399"/>
                        <a:pt x="213623" y="1902977"/>
                        <a:pt x="157304" y="2003951"/>
                      </a:cubicBezTo>
                      <a:cubicBezTo>
                        <a:pt x="100985" y="2104925"/>
                        <a:pt x="34956" y="2213667"/>
                        <a:pt x="17478" y="2295223"/>
                      </a:cubicBezTo>
                      <a:cubicBezTo>
                        <a:pt x="0" y="2376779"/>
                        <a:pt x="21363" y="2444743"/>
                        <a:pt x="52435" y="2493288"/>
                      </a:cubicBezTo>
                      <a:cubicBezTo>
                        <a:pt x="83507" y="2541833"/>
                        <a:pt x="151477" y="2493288"/>
                        <a:pt x="203912" y="2586495"/>
                      </a:cubicBezTo>
                      <a:cubicBezTo>
                        <a:pt x="256347" y="2679702"/>
                        <a:pt x="334028" y="2922429"/>
                        <a:pt x="367042" y="3052530"/>
                      </a:cubicBezTo>
                      <a:cubicBezTo>
                        <a:pt x="400056" y="3182631"/>
                        <a:pt x="382578" y="3289431"/>
                        <a:pt x="401998" y="3367104"/>
                      </a:cubicBezTo>
                      <a:cubicBezTo>
                        <a:pt x="421418" y="3444777"/>
                        <a:pt x="458317" y="3458370"/>
                        <a:pt x="483563" y="3518566"/>
                      </a:cubicBezTo>
                      <a:cubicBezTo>
                        <a:pt x="508809" y="3578762"/>
                        <a:pt x="512694" y="3662260"/>
                        <a:pt x="553476" y="3728282"/>
                      </a:cubicBezTo>
                      <a:cubicBezTo>
                        <a:pt x="594258" y="3794304"/>
                        <a:pt x="675824" y="3840907"/>
                        <a:pt x="728258" y="3914696"/>
                      </a:cubicBezTo>
                      <a:cubicBezTo>
                        <a:pt x="780692" y="3988485"/>
                        <a:pt x="868083" y="4171015"/>
                        <a:pt x="868083" y="4171015"/>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258289" y="2652517"/>
                  <a:ext cx="1606050" cy="2881651"/>
                </a:xfrm>
                <a:custGeom>
                  <a:avLst/>
                  <a:gdLst>
                    <a:gd name="connsiteX0" fmla="*/ 1606050 w 1606050"/>
                    <a:gd name="connsiteY0" fmla="*/ 108742 h 2881651"/>
                    <a:gd name="connsiteX1" fmla="*/ 1489529 w 1606050"/>
                    <a:gd name="connsiteY1" fmla="*/ 3884 h 2881651"/>
                    <a:gd name="connsiteX2" fmla="*/ 1279791 w 1606050"/>
                    <a:gd name="connsiteY2" fmla="*/ 85440 h 2881651"/>
                    <a:gd name="connsiteX3" fmla="*/ 1139965 w 1606050"/>
                    <a:gd name="connsiteY3" fmla="*/ 132044 h 2881651"/>
                    <a:gd name="connsiteX4" fmla="*/ 1093357 w 1606050"/>
                    <a:gd name="connsiteY4" fmla="*/ 201949 h 2881651"/>
                    <a:gd name="connsiteX5" fmla="*/ 1011792 w 1606050"/>
                    <a:gd name="connsiteY5" fmla="*/ 190298 h 2881651"/>
                    <a:gd name="connsiteX6" fmla="*/ 685533 w 1606050"/>
                    <a:gd name="connsiteY6" fmla="*/ 283505 h 2881651"/>
                    <a:gd name="connsiteX7" fmla="*/ 510751 w 1606050"/>
                    <a:gd name="connsiteY7" fmla="*/ 341759 h 2881651"/>
                    <a:gd name="connsiteX8" fmla="*/ 289361 w 1606050"/>
                    <a:gd name="connsiteY8" fmla="*/ 376712 h 2881651"/>
                    <a:gd name="connsiteX9" fmla="*/ 44666 w 1606050"/>
                    <a:gd name="connsiteY9" fmla="*/ 539824 h 2881651"/>
                    <a:gd name="connsiteX10" fmla="*/ 21362 w 1606050"/>
                    <a:gd name="connsiteY10" fmla="*/ 796144 h 2881651"/>
                    <a:gd name="connsiteX11" fmla="*/ 56318 w 1606050"/>
                    <a:gd name="connsiteY11" fmla="*/ 1110718 h 2881651"/>
                    <a:gd name="connsiteX12" fmla="*/ 137883 w 1606050"/>
                    <a:gd name="connsiteY12" fmla="*/ 1425291 h 2881651"/>
                    <a:gd name="connsiteX13" fmla="*/ 231100 w 1606050"/>
                    <a:gd name="connsiteY13" fmla="*/ 1798120 h 2881651"/>
                    <a:gd name="connsiteX14" fmla="*/ 242752 w 1606050"/>
                    <a:gd name="connsiteY14" fmla="*/ 1926279 h 2881651"/>
                    <a:gd name="connsiteX15" fmla="*/ 266056 w 1606050"/>
                    <a:gd name="connsiteY15" fmla="*/ 2287457 h 2881651"/>
                    <a:gd name="connsiteX16" fmla="*/ 277708 w 1606050"/>
                    <a:gd name="connsiteY16" fmla="*/ 2508823 h 2881651"/>
                    <a:gd name="connsiteX17" fmla="*/ 266056 w 1606050"/>
                    <a:gd name="connsiteY17" fmla="*/ 2823397 h 2881651"/>
                    <a:gd name="connsiteX18" fmla="*/ 289361 w 1606050"/>
                    <a:gd name="connsiteY18" fmla="*/ 2858350 h 288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6050" h="2881651">
                      <a:moveTo>
                        <a:pt x="1606050" y="108742"/>
                      </a:moveTo>
                      <a:cubicBezTo>
                        <a:pt x="1574978" y="58255"/>
                        <a:pt x="1543906" y="7768"/>
                        <a:pt x="1489529" y="3884"/>
                      </a:cubicBezTo>
                      <a:cubicBezTo>
                        <a:pt x="1435153" y="0"/>
                        <a:pt x="1338052" y="64080"/>
                        <a:pt x="1279791" y="85440"/>
                      </a:cubicBezTo>
                      <a:cubicBezTo>
                        <a:pt x="1221530" y="106800"/>
                        <a:pt x="1171037" y="112626"/>
                        <a:pt x="1139965" y="132044"/>
                      </a:cubicBezTo>
                      <a:cubicBezTo>
                        <a:pt x="1108893" y="151462"/>
                        <a:pt x="1114719" y="192240"/>
                        <a:pt x="1093357" y="201949"/>
                      </a:cubicBezTo>
                      <a:cubicBezTo>
                        <a:pt x="1071995" y="211658"/>
                        <a:pt x="1079763" y="176705"/>
                        <a:pt x="1011792" y="190298"/>
                      </a:cubicBezTo>
                      <a:cubicBezTo>
                        <a:pt x="943821" y="203891"/>
                        <a:pt x="769040" y="258262"/>
                        <a:pt x="685533" y="283505"/>
                      </a:cubicBezTo>
                      <a:cubicBezTo>
                        <a:pt x="602026" y="308748"/>
                        <a:pt x="576780" y="326225"/>
                        <a:pt x="510751" y="341759"/>
                      </a:cubicBezTo>
                      <a:cubicBezTo>
                        <a:pt x="444722" y="357293"/>
                        <a:pt x="367042" y="343701"/>
                        <a:pt x="289361" y="376712"/>
                      </a:cubicBezTo>
                      <a:cubicBezTo>
                        <a:pt x="211680" y="409723"/>
                        <a:pt x="89332" y="469919"/>
                        <a:pt x="44666" y="539824"/>
                      </a:cubicBezTo>
                      <a:cubicBezTo>
                        <a:pt x="0" y="609729"/>
                        <a:pt x="19420" y="700995"/>
                        <a:pt x="21362" y="796144"/>
                      </a:cubicBezTo>
                      <a:cubicBezTo>
                        <a:pt x="23304" y="891293"/>
                        <a:pt x="36898" y="1005860"/>
                        <a:pt x="56318" y="1110718"/>
                      </a:cubicBezTo>
                      <a:cubicBezTo>
                        <a:pt x="75738" y="1215576"/>
                        <a:pt x="108753" y="1310724"/>
                        <a:pt x="137883" y="1425291"/>
                      </a:cubicBezTo>
                      <a:cubicBezTo>
                        <a:pt x="167013" y="1539858"/>
                        <a:pt x="213622" y="1714622"/>
                        <a:pt x="231100" y="1798120"/>
                      </a:cubicBezTo>
                      <a:cubicBezTo>
                        <a:pt x="248578" y="1881618"/>
                        <a:pt x="236926" y="1844723"/>
                        <a:pt x="242752" y="1926279"/>
                      </a:cubicBezTo>
                      <a:cubicBezTo>
                        <a:pt x="248578" y="2007835"/>
                        <a:pt x="260230" y="2190366"/>
                        <a:pt x="266056" y="2287457"/>
                      </a:cubicBezTo>
                      <a:cubicBezTo>
                        <a:pt x="271882" y="2384548"/>
                        <a:pt x="277708" y="2419500"/>
                        <a:pt x="277708" y="2508823"/>
                      </a:cubicBezTo>
                      <a:cubicBezTo>
                        <a:pt x="277708" y="2598146"/>
                        <a:pt x="264114" y="2765143"/>
                        <a:pt x="266056" y="2823397"/>
                      </a:cubicBezTo>
                      <a:cubicBezTo>
                        <a:pt x="267998" y="2881651"/>
                        <a:pt x="289361" y="2858350"/>
                        <a:pt x="289361" y="2858350"/>
                      </a:cubicBezTo>
                    </a:path>
                  </a:pathLst>
                </a:custGeom>
                <a:ln w="38100">
                  <a:solidFill>
                    <a:schemeClr val="tx2">
                      <a:lumMod val="75000"/>
                    </a:schemeClr>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76" name="Straight Arrow Connector 75"/>
              <p:cNvCxnSpPr/>
              <p:nvPr/>
            </p:nvCxnSpPr>
            <p:spPr>
              <a:xfrm rot="10800000">
                <a:off x="838200" y="3332152"/>
                <a:ext cx="1981200" cy="291272"/>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16" idx="6"/>
              </p:cNvCxnSpPr>
              <p:nvPr/>
            </p:nvCxnSpPr>
            <p:spPr>
              <a:xfrm rot="10800000">
                <a:off x="943823" y="2936022"/>
                <a:ext cx="1570779" cy="186414"/>
              </a:xfrm>
              <a:prstGeom prst="straightConnector1">
                <a:avLst/>
              </a:prstGeom>
              <a:ln w="254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2819400" y="3352800"/>
                <a:ext cx="1447800" cy="646331"/>
              </a:xfrm>
              <a:prstGeom prst="rect">
                <a:avLst/>
              </a:prstGeom>
              <a:noFill/>
            </p:spPr>
            <p:txBody>
              <a:bodyPr wrap="square" rtlCol="0">
                <a:spAutoFit/>
              </a:bodyPr>
              <a:lstStyle/>
              <a:p>
                <a:r>
                  <a:rPr lang="en-US" dirty="0" smtClean="0"/>
                  <a:t>Plantar venous arch</a:t>
                </a:r>
                <a:endParaRPr lang="en-US" dirty="0"/>
              </a:p>
            </p:txBody>
          </p:sp>
          <p:sp>
            <p:nvSpPr>
              <p:cNvPr id="82" name="TextBox 81"/>
              <p:cNvSpPr txBox="1"/>
              <p:nvPr/>
            </p:nvSpPr>
            <p:spPr>
              <a:xfrm>
                <a:off x="2514600" y="2782669"/>
                <a:ext cx="1828799" cy="646331"/>
              </a:xfrm>
              <a:prstGeom prst="rect">
                <a:avLst/>
              </a:prstGeom>
              <a:noFill/>
            </p:spPr>
            <p:txBody>
              <a:bodyPr wrap="square" rtlCol="0">
                <a:spAutoFit/>
              </a:bodyPr>
              <a:lstStyle/>
              <a:p>
                <a:r>
                  <a:rPr lang="en-US" dirty="0" smtClean="0"/>
                  <a:t>Dorsal venous arch</a:t>
                </a:r>
                <a:endParaRPr lang="en-US" dirty="0"/>
              </a:p>
            </p:txBody>
          </p:sp>
        </p:grpSp>
        <p:sp>
          <p:nvSpPr>
            <p:cNvPr id="87" name="TextBox 86"/>
            <p:cNvSpPr txBox="1"/>
            <p:nvPr/>
          </p:nvSpPr>
          <p:spPr>
            <a:xfrm>
              <a:off x="2755" y="6096000"/>
              <a:ext cx="1978445" cy="646331"/>
            </a:xfrm>
            <a:prstGeom prst="rect">
              <a:avLst/>
            </a:prstGeom>
            <a:noFill/>
          </p:spPr>
          <p:txBody>
            <a:bodyPr wrap="square" rtlCol="0">
              <a:spAutoFit/>
            </a:bodyPr>
            <a:lstStyle/>
            <a:p>
              <a:r>
                <a:rPr lang="en-US" dirty="0" smtClean="0"/>
                <a:t>Short saphenous vein</a:t>
              </a:r>
              <a:endParaRPr lang="en-US" dirty="0"/>
            </a:p>
          </p:txBody>
        </p:sp>
      </p:grpSp>
      <p:pic>
        <p:nvPicPr>
          <p:cNvPr id="99" name="Picture 98" descr="Picture 8.png"/>
          <p:cNvPicPr>
            <a:picLocks noChangeAspect="1"/>
          </p:cNvPicPr>
          <p:nvPr/>
        </p:nvPicPr>
        <p:blipFill>
          <a:blip r:embed="rId3"/>
          <a:srcRect l="37931" r="13793"/>
          <a:stretch>
            <a:fillRect/>
          </a:stretch>
        </p:blipFill>
        <p:spPr>
          <a:xfrm>
            <a:off x="7924800" y="1143000"/>
            <a:ext cx="1066800" cy="3380147"/>
          </a:xfrm>
          <a:prstGeom prst="rect">
            <a:avLst/>
          </a:prstGeom>
        </p:spPr>
      </p:pic>
      <p:sp>
        <p:nvSpPr>
          <p:cNvPr id="100" name="TextBox 99"/>
          <p:cNvSpPr txBox="1"/>
          <p:nvPr/>
        </p:nvSpPr>
        <p:spPr>
          <a:xfrm>
            <a:off x="7696200" y="4419600"/>
            <a:ext cx="1447800" cy="2031325"/>
          </a:xfrm>
          <a:prstGeom prst="rect">
            <a:avLst/>
          </a:prstGeom>
          <a:noFill/>
        </p:spPr>
        <p:txBody>
          <a:bodyPr wrap="square" rtlCol="0">
            <a:spAutoFit/>
          </a:bodyPr>
          <a:lstStyle/>
          <a:p>
            <a:r>
              <a:rPr lang="en-US" sz="1400" dirty="0" smtClean="0"/>
              <a:t>The network of veins located on the top of the foot are known collectively as </a:t>
            </a:r>
            <a:r>
              <a:rPr lang="en-US" sz="1400" b="1" dirty="0" smtClean="0"/>
              <a:t>the dorsal venous network.</a:t>
            </a:r>
            <a:endParaRPr lang="en-US" sz="1400" dirty="0" smtClean="0"/>
          </a:p>
        </p:txBody>
      </p:sp>
      <p:sp>
        <p:nvSpPr>
          <p:cNvPr id="101" name="TextBox 100"/>
          <p:cNvSpPr txBox="1"/>
          <p:nvPr/>
        </p:nvSpPr>
        <p:spPr>
          <a:xfrm>
            <a:off x="-152400" y="131656"/>
            <a:ext cx="1340556" cy="369332"/>
          </a:xfrm>
          <a:prstGeom prst="rect">
            <a:avLst/>
          </a:prstGeom>
          <a:noFill/>
        </p:spPr>
        <p:txBody>
          <a:bodyPr wrap="square" rtlCol="0">
            <a:spAutoFit/>
          </a:bodyPr>
          <a:lstStyle/>
          <a:p>
            <a:pPr algn="ctr"/>
            <a:r>
              <a:rPr lang="en-US" b="1" dirty="0" smtClean="0"/>
              <a:t>Deep</a:t>
            </a:r>
            <a:endParaRPr lang="en-US" b="1" dirty="0"/>
          </a:p>
        </p:txBody>
      </p:sp>
      <p:sp>
        <p:nvSpPr>
          <p:cNvPr id="102" name="TextBox 101"/>
          <p:cNvSpPr txBox="1"/>
          <p:nvPr/>
        </p:nvSpPr>
        <p:spPr>
          <a:xfrm>
            <a:off x="7543800" y="533400"/>
            <a:ext cx="1600200" cy="369332"/>
          </a:xfrm>
          <a:prstGeom prst="rect">
            <a:avLst/>
          </a:prstGeom>
          <a:noFill/>
        </p:spPr>
        <p:txBody>
          <a:bodyPr wrap="square" rtlCol="0">
            <a:spAutoFit/>
          </a:bodyPr>
          <a:lstStyle/>
          <a:p>
            <a:pPr algn="ctr"/>
            <a:r>
              <a:rPr lang="en-US" b="1" dirty="0" smtClean="0"/>
              <a:t>Superficial</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up)">
                                      <p:cBhvr>
                                        <p:cTn id="7" dur="20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right)">
                                      <p:cBhvr>
                                        <p:cTn id="12" dur="20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right)">
                                      <p:cBhvr>
                                        <p:cTn id="17" dur="20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wipe(up)">
                                      <p:cBhvr>
                                        <p:cTn id="22" dur="2000"/>
                                        <p:tgtEl>
                                          <p:spTgt spid="96"/>
                                        </p:tgtEl>
                                      </p:cBhvr>
                                    </p:animEffect>
                                  </p:childTnLst>
                                </p:cTn>
                              </p:par>
                              <p:par>
                                <p:cTn id="23" presetID="22" presetClass="entr" presetSubtype="1"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wipe(up)">
                                      <p:cBhvr>
                                        <p:cTn id="25" dur="1000"/>
                                        <p:tgtEl>
                                          <p:spTgt spid="9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wipe(up)">
                                      <p:cBhvr>
                                        <p:cTn id="30" dur="2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Picture 16.png"/>
          <p:cNvPicPr>
            <a:picLocks noChangeAspect="1"/>
          </p:cNvPicPr>
          <p:nvPr/>
        </p:nvPicPr>
        <p:blipFill>
          <a:blip r:embed="rId2"/>
          <a:stretch>
            <a:fillRect/>
          </a:stretch>
        </p:blipFill>
        <p:spPr>
          <a:xfrm>
            <a:off x="76200" y="0"/>
            <a:ext cx="2096487" cy="6324600"/>
          </a:xfrm>
          <a:prstGeom prst="rect">
            <a:avLst/>
          </a:prstGeom>
        </p:spPr>
      </p:pic>
      <p:pic>
        <p:nvPicPr>
          <p:cNvPr id="3" name="Picture 2" descr="Picture 18.png"/>
          <p:cNvPicPr>
            <a:picLocks noChangeAspect="1"/>
          </p:cNvPicPr>
          <p:nvPr/>
        </p:nvPicPr>
        <p:blipFill>
          <a:blip r:embed="rId3"/>
          <a:stretch>
            <a:fillRect/>
          </a:stretch>
        </p:blipFill>
        <p:spPr>
          <a:xfrm>
            <a:off x="6877684" y="0"/>
            <a:ext cx="2266315" cy="6324600"/>
          </a:xfrm>
          <a:prstGeom prst="rect">
            <a:avLst/>
          </a:prstGeom>
        </p:spPr>
      </p:pic>
      <p:sp>
        <p:nvSpPr>
          <p:cNvPr id="4" name="Title 4"/>
          <p:cNvSpPr txBox="1">
            <a:spLocks/>
          </p:cNvSpPr>
          <p:nvPr/>
        </p:nvSpPr>
        <p:spPr>
          <a:xfrm>
            <a:off x="0" y="0"/>
            <a:ext cx="8763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Venous Drainage of the Foot: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Superficial Veins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TextBox 4"/>
          <p:cNvSpPr txBox="1"/>
          <p:nvPr/>
        </p:nvSpPr>
        <p:spPr>
          <a:xfrm>
            <a:off x="2374334" y="1441479"/>
            <a:ext cx="4312216" cy="2585323"/>
          </a:xfrm>
          <a:prstGeom prst="rect">
            <a:avLst/>
          </a:prstGeom>
          <a:noFill/>
        </p:spPr>
        <p:txBody>
          <a:bodyPr wrap="square" rtlCol="0">
            <a:spAutoFit/>
          </a:bodyPr>
          <a:lstStyle/>
          <a:p>
            <a:r>
              <a:rPr lang="en-US" dirty="0" smtClean="0"/>
              <a:t>The blood flows….</a:t>
            </a:r>
          </a:p>
          <a:p>
            <a:endParaRPr lang="en-US" dirty="0" smtClean="0"/>
          </a:p>
          <a:p>
            <a:endParaRPr lang="en-US" dirty="0" smtClean="0"/>
          </a:p>
          <a:p>
            <a:r>
              <a:rPr lang="en-US" dirty="0" smtClean="0"/>
              <a:t>Notice the lack of superficial veins on the bottom of the foot…pressure…</a:t>
            </a:r>
          </a:p>
          <a:p>
            <a:endParaRPr lang="en-US" dirty="0" smtClean="0"/>
          </a:p>
          <a:p>
            <a:r>
              <a:rPr lang="en-US" dirty="0" smtClean="0"/>
              <a:t>Differentiate small saphenous and great saphenous.</a:t>
            </a:r>
          </a:p>
          <a:p>
            <a:endParaRPr lang="en-US" dirty="0" smtClean="0"/>
          </a:p>
        </p:txBody>
      </p:sp>
      <p:sp>
        <p:nvSpPr>
          <p:cNvPr id="6" name="TextBox 5"/>
          <p:cNvSpPr txBox="1"/>
          <p:nvPr/>
        </p:nvSpPr>
        <p:spPr>
          <a:xfrm>
            <a:off x="152400" y="6324600"/>
            <a:ext cx="1905000" cy="369332"/>
          </a:xfrm>
          <a:prstGeom prst="rect">
            <a:avLst/>
          </a:prstGeom>
          <a:noFill/>
        </p:spPr>
        <p:txBody>
          <a:bodyPr wrap="square" rtlCol="0">
            <a:spAutoFit/>
          </a:bodyPr>
          <a:lstStyle/>
          <a:p>
            <a:pPr algn="ctr"/>
            <a:r>
              <a:rPr lang="en-US" b="1" dirty="0" smtClean="0"/>
              <a:t>Anterior</a:t>
            </a:r>
            <a:endParaRPr lang="en-US" b="1" dirty="0"/>
          </a:p>
        </p:txBody>
      </p:sp>
      <p:sp>
        <p:nvSpPr>
          <p:cNvPr id="7" name="TextBox 6"/>
          <p:cNvSpPr txBox="1"/>
          <p:nvPr/>
        </p:nvSpPr>
        <p:spPr>
          <a:xfrm>
            <a:off x="6858000" y="6336268"/>
            <a:ext cx="1905000" cy="369332"/>
          </a:xfrm>
          <a:prstGeom prst="rect">
            <a:avLst/>
          </a:prstGeom>
          <a:noFill/>
        </p:spPr>
        <p:txBody>
          <a:bodyPr wrap="square" rtlCol="0">
            <a:spAutoFit/>
          </a:bodyPr>
          <a:lstStyle/>
          <a:p>
            <a:pPr algn="ctr"/>
            <a:r>
              <a:rPr lang="en-US" b="1" dirty="0" smtClean="0"/>
              <a:t>Posterior</a:t>
            </a:r>
            <a:endParaRPr lang="en-US" b="1"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Fig._27.9_B(2).jpg"/>
          <p:cNvPicPr>
            <a:picLocks noChangeAspect="1"/>
          </p:cNvPicPr>
          <p:nvPr/>
        </p:nvPicPr>
        <p:blipFill>
          <a:blip r:embed="rId2"/>
          <a:srcRect l="38889" t="17778" r="38889"/>
          <a:stretch>
            <a:fillRect/>
          </a:stretch>
        </p:blipFill>
        <p:spPr>
          <a:xfrm>
            <a:off x="152400" y="685800"/>
            <a:ext cx="1524000" cy="5638800"/>
          </a:xfrm>
          <a:prstGeom prst="rect">
            <a:avLst/>
          </a:prstGeom>
        </p:spPr>
      </p:pic>
      <p:pic>
        <p:nvPicPr>
          <p:cNvPr id="2" name="Picture 1" descr="Fig._27.9_A.jpg"/>
          <p:cNvPicPr>
            <a:picLocks noChangeAspect="1"/>
          </p:cNvPicPr>
          <p:nvPr/>
        </p:nvPicPr>
        <p:blipFill>
          <a:blip r:embed="rId3">
            <a:clrChange>
              <a:clrFrom>
                <a:srgbClr val="FFFFFF"/>
              </a:clrFrom>
              <a:clrTo>
                <a:srgbClr val="FFFFFF">
                  <a:alpha val="0"/>
                </a:srgbClr>
              </a:clrTo>
            </a:clrChange>
          </a:blip>
          <a:srcRect l="34444" t="64445" r="45556" b="2222"/>
          <a:stretch>
            <a:fillRect/>
          </a:stretch>
        </p:blipFill>
        <p:spPr>
          <a:xfrm>
            <a:off x="1143000" y="1828800"/>
            <a:ext cx="2286000" cy="3810000"/>
          </a:xfrm>
          <a:prstGeom prst="rect">
            <a:avLst/>
          </a:prstGeom>
        </p:spPr>
      </p:pic>
      <p:sp>
        <p:nvSpPr>
          <p:cNvPr id="4" name="Title 4"/>
          <p:cNvSpPr txBox="1">
            <a:spLocks/>
          </p:cNvSpPr>
          <p:nvPr/>
        </p:nvSpPr>
        <p:spPr>
          <a:xfrm>
            <a:off x="1143000" y="0"/>
            <a:ext cx="69342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Lymphatic Drainage of the Foot</a:t>
            </a:r>
          </a:p>
        </p:txBody>
      </p:sp>
      <p:sp>
        <p:nvSpPr>
          <p:cNvPr id="5" name="TextBox 4"/>
          <p:cNvSpPr txBox="1"/>
          <p:nvPr/>
        </p:nvSpPr>
        <p:spPr>
          <a:xfrm>
            <a:off x="0" y="6433066"/>
            <a:ext cx="1447800" cy="369332"/>
          </a:xfrm>
          <a:prstGeom prst="rect">
            <a:avLst/>
          </a:prstGeom>
          <a:noFill/>
        </p:spPr>
        <p:txBody>
          <a:bodyPr wrap="square" rtlCol="0">
            <a:spAutoFit/>
          </a:bodyPr>
          <a:lstStyle/>
          <a:p>
            <a:pPr algn="ctr"/>
            <a:r>
              <a:rPr lang="en-US" b="1" dirty="0" smtClean="0"/>
              <a:t>Posterior</a:t>
            </a:r>
            <a:endParaRPr lang="en-US" b="1" dirty="0"/>
          </a:p>
        </p:txBody>
      </p:sp>
      <p:sp>
        <p:nvSpPr>
          <p:cNvPr id="6" name="TextBox 5"/>
          <p:cNvSpPr txBox="1"/>
          <p:nvPr/>
        </p:nvSpPr>
        <p:spPr>
          <a:xfrm>
            <a:off x="1524000" y="5650468"/>
            <a:ext cx="1447800" cy="369332"/>
          </a:xfrm>
          <a:prstGeom prst="rect">
            <a:avLst/>
          </a:prstGeom>
          <a:noFill/>
        </p:spPr>
        <p:txBody>
          <a:bodyPr wrap="square" rtlCol="0">
            <a:spAutoFit/>
          </a:bodyPr>
          <a:lstStyle/>
          <a:p>
            <a:pPr algn="ctr"/>
            <a:r>
              <a:rPr lang="en-US" b="1" dirty="0" smtClean="0"/>
              <a:t>Anterior</a:t>
            </a:r>
            <a:endParaRPr lang="en-US" b="1" dirty="0"/>
          </a:p>
        </p:txBody>
      </p:sp>
      <p:sp>
        <p:nvSpPr>
          <p:cNvPr id="7" name="TextBox 6"/>
          <p:cNvSpPr txBox="1"/>
          <p:nvPr/>
        </p:nvSpPr>
        <p:spPr>
          <a:xfrm>
            <a:off x="4038600" y="1441479"/>
            <a:ext cx="4312216" cy="2862322"/>
          </a:xfrm>
          <a:prstGeom prst="rect">
            <a:avLst/>
          </a:prstGeom>
          <a:noFill/>
        </p:spPr>
        <p:txBody>
          <a:bodyPr wrap="square" rtlCol="0">
            <a:spAutoFit/>
          </a:bodyPr>
          <a:lstStyle/>
          <a:p>
            <a:r>
              <a:rPr lang="en-US" sz="2000" dirty="0" smtClean="0"/>
              <a:t>The lymph of the foot travels from the plantar region to the anterior region of the foot then upwards towards the lower leg and into the popliteal lymph nodes.  </a:t>
            </a:r>
          </a:p>
          <a:p>
            <a:endParaRPr lang="en-US" sz="2000" dirty="0" smtClean="0"/>
          </a:p>
          <a:p>
            <a:r>
              <a:rPr lang="en-US" sz="2000" dirty="0" smtClean="0"/>
              <a:t>As with the rest of the body, the lymph follows the general venous flow of the foot.  </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2819400" y="5334000"/>
            <a:ext cx="6324600" cy="923330"/>
          </a:xfrm>
          <a:prstGeom prst="rect">
            <a:avLst/>
          </a:prstGeom>
          <a:noFill/>
        </p:spPr>
        <p:txBody>
          <a:bodyPr wrap="square" rtlCol="0">
            <a:spAutoFit/>
          </a:bodyPr>
          <a:lstStyle/>
          <a:p>
            <a:r>
              <a:rPr lang="en-US" b="1" dirty="0" smtClean="0"/>
              <a:t>For extra visual practice check out:</a:t>
            </a:r>
          </a:p>
          <a:p>
            <a:r>
              <a:rPr lang="en-US" dirty="0" smtClean="0">
                <a:hlinkClick r:id="rId2"/>
              </a:rPr>
              <a:t>http://www.getbodysmart.com/index.htm</a:t>
            </a:r>
            <a:endParaRPr lang="en-US" dirty="0" smtClean="0"/>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4480729" y="914400"/>
            <a:ext cx="4510871" cy="2031325"/>
          </a:xfrm>
          <a:prstGeom prst="rect">
            <a:avLst/>
          </a:prstGeom>
          <a:noFill/>
        </p:spPr>
        <p:txBody>
          <a:bodyPr wrap="square" rtlCol="0">
            <a:spAutoFit/>
          </a:bodyPr>
          <a:lstStyle/>
          <a:p>
            <a:r>
              <a:rPr lang="en-US" dirty="0" smtClean="0"/>
              <a:t>The </a:t>
            </a:r>
            <a:r>
              <a:rPr lang="en-US" dirty="0" err="1" smtClean="0"/>
              <a:t>acetabulum</a:t>
            </a:r>
            <a:r>
              <a:rPr lang="en-US" dirty="0" smtClean="0"/>
              <a:t> is located at the intersection of three bones that fuse between the ages of 14 to 16.  These three bones include the</a:t>
            </a:r>
            <a:r>
              <a:rPr lang="en-US" dirty="0" smtClean="0">
                <a:solidFill>
                  <a:srgbClr val="008000"/>
                </a:solidFill>
              </a:rPr>
              <a:t> </a:t>
            </a:r>
            <a:r>
              <a:rPr lang="en-US" b="1" dirty="0" err="1" smtClean="0">
                <a:solidFill>
                  <a:srgbClr val="008000"/>
                </a:solidFill>
              </a:rPr>
              <a:t>illium</a:t>
            </a:r>
            <a:r>
              <a:rPr lang="en-US" dirty="0" smtClean="0"/>
              <a:t>, </a:t>
            </a:r>
            <a:r>
              <a:rPr lang="en-US" b="1" dirty="0" err="1" smtClean="0">
                <a:solidFill>
                  <a:srgbClr val="CD5350"/>
                </a:solidFill>
              </a:rPr>
              <a:t>ischium</a:t>
            </a:r>
            <a:r>
              <a:rPr lang="en-US" dirty="0" smtClean="0"/>
              <a:t> and </a:t>
            </a:r>
            <a:r>
              <a:rPr lang="en-US" b="1" dirty="0" smtClean="0">
                <a:solidFill>
                  <a:srgbClr val="4C1FB0"/>
                </a:solidFill>
              </a:rPr>
              <a:t>pubis</a:t>
            </a:r>
            <a:r>
              <a:rPr lang="en-US" dirty="0" smtClean="0"/>
              <a:t>. It is at this point that the femur articulates with the hip and is connected by multiple ligaments</a:t>
            </a:r>
            <a:endParaRPr lang="en-US" dirty="0"/>
          </a:p>
        </p:txBody>
      </p:sp>
      <p:pic>
        <p:nvPicPr>
          <p:cNvPr id="4" name="Picture 3" descr="Fig._24.6_A.jpg"/>
          <p:cNvPicPr>
            <a:picLocks noChangeAspect="1"/>
          </p:cNvPicPr>
          <p:nvPr/>
        </p:nvPicPr>
        <p:blipFill>
          <a:blip r:embed="rId3"/>
          <a:srcRect l="18889" r="24444" b="22222"/>
          <a:stretch>
            <a:fillRect/>
          </a:stretch>
        </p:blipFill>
        <p:spPr>
          <a:xfrm>
            <a:off x="533400" y="395979"/>
            <a:ext cx="3886200" cy="5334000"/>
          </a:xfrm>
          <a:prstGeom prst="rect">
            <a:avLst/>
          </a:prstGeom>
        </p:spPr>
      </p:pic>
      <p:pic>
        <p:nvPicPr>
          <p:cNvPr id="5" name="Picture 4" descr="Fig._24.6_B.jpg"/>
          <p:cNvPicPr>
            <a:picLocks noChangeAspect="1"/>
          </p:cNvPicPr>
          <p:nvPr/>
        </p:nvPicPr>
        <p:blipFill>
          <a:blip r:embed="rId4"/>
          <a:srcRect l="16667" t="15556" r="16667" b="18889"/>
          <a:stretch>
            <a:fillRect/>
          </a:stretch>
        </p:blipFill>
        <p:spPr>
          <a:xfrm>
            <a:off x="165100" y="4823883"/>
            <a:ext cx="1600200" cy="1573530"/>
          </a:xfrm>
          <a:prstGeom prst="rect">
            <a:avLst/>
          </a:prstGeom>
        </p:spPr>
      </p:pic>
      <p:sp>
        <p:nvSpPr>
          <p:cNvPr id="9" name="Freeform 8"/>
          <p:cNvSpPr/>
          <p:nvPr/>
        </p:nvSpPr>
        <p:spPr>
          <a:xfrm>
            <a:off x="1044575" y="5319183"/>
            <a:ext cx="723900" cy="1098550"/>
          </a:xfrm>
          <a:custGeom>
            <a:avLst/>
            <a:gdLst>
              <a:gd name="connsiteX0" fmla="*/ 428625 w 723900"/>
              <a:gd name="connsiteY0" fmla="*/ 31750 h 1098550"/>
              <a:gd name="connsiteX1" fmla="*/ 327025 w 723900"/>
              <a:gd name="connsiteY1" fmla="*/ 12700 h 1098550"/>
              <a:gd name="connsiteX2" fmla="*/ 187325 w 723900"/>
              <a:gd name="connsiteY2" fmla="*/ 107950 h 1098550"/>
              <a:gd name="connsiteX3" fmla="*/ 111125 w 723900"/>
              <a:gd name="connsiteY3" fmla="*/ 298450 h 1098550"/>
              <a:gd name="connsiteX4" fmla="*/ 98425 w 723900"/>
              <a:gd name="connsiteY4" fmla="*/ 469900 h 1098550"/>
              <a:gd name="connsiteX5" fmla="*/ 231775 w 723900"/>
              <a:gd name="connsiteY5" fmla="*/ 520700 h 1098550"/>
              <a:gd name="connsiteX6" fmla="*/ 333375 w 723900"/>
              <a:gd name="connsiteY6" fmla="*/ 552450 h 1098550"/>
              <a:gd name="connsiteX7" fmla="*/ 320675 w 723900"/>
              <a:gd name="connsiteY7" fmla="*/ 692150 h 1098550"/>
              <a:gd name="connsiteX8" fmla="*/ 168275 w 723900"/>
              <a:gd name="connsiteY8" fmla="*/ 876300 h 1098550"/>
              <a:gd name="connsiteX9" fmla="*/ 3175 w 723900"/>
              <a:gd name="connsiteY9" fmla="*/ 952500 h 1098550"/>
              <a:gd name="connsiteX10" fmla="*/ 187325 w 723900"/>
              <a:gd name="connsiteY10" fmla="*/ 1085850 h 1098550"/>
              <a:gd name="connsiteX11" fmla="*/ 523875 w 723900"/>
              <a:gd name="connsiteY11" fmla="*/ 1028700 h 1098550"/>
              <a:gd name="connsiteX12" fmla="*/ 701675 w 723900"/>
              <a:gd name="connsiteY12" fmla="*/ 869950 h 1098550"/>
              <a:gd name="connsiteX13" fmla="*/ 657225 w 723900"/>
              <a:gd name="connsiteY13" fmla="*/ 742950 h 1098550"/>
              <a:gd name="connsiteX14" fmla="*/ 536575 w 723900"/>
              <a:gd name="connsiteY14" fmla="*/ 501650 h 1098550"/>
              <a:gd name="connsiteX15" fmla="*/ 454025 w 723900"/>
              <a:gd name="connsiteY15" fmla="*/ 114300 h 1098550"/>
              <a:gd name="connsiteX16" fmla="*/ 428625 w 723900"/>
              <a:gd name="connsiteY16" fmla="*/ 31750 h 109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3900" h="1098550">
                <a:moveTo>
                  <a:pt x="428625" y="31750"/>
                </a:moveTo>
                <a:cubicBezTo>
                  <a:pt x="407458" y="14817"/>
                  <a:pt x="367242" y="0"/>
                  <a:pt x="327025" y="12700"/>
                </a:cubicBezTo>
                <a:cubicBezTo>
                  <a:pt x="286808" y="25400"/>
                  <a:pt x="223308" y="60325"/>
                  <a:pt x="187325" y="107950"/>
                </a:cubicBezTo>
                <a:cubicBezTo>
                  <a:pt x="151342" y="155575"/>
                  <a:pt x="125942" y="238125"/>
                  <a:pt x="111125" y="298450"/>
                </a:cubicBezTo>
                <a:cubicBezTo>
                  <a:pt x="96308" y="358775"/>
                  <a:pt x="78317" y="432858"/>
                  <a:pt x="98425" y="469900"/>
                </a:cubicBezTo>
                <a:cubicBezTo>
                  <a:pt x="118533" y="506942"/>
                  <a:pt x="192617" y="506942"/>
                  <a:pt x="231775" y="520700"/>
                </a:cubicBezTo>
                <a:cubicBezTo>
                  <a:pt x="270933" y="534458"/>
                  <a:pt x="318558" y="523875"/>
                  <a:pt x="333375" y="552450"/>
                </a:cubicBezTo>
                <a:cubicBezTo>
                  <a:pt x="348192" y="581025"/>
                  <a:pt x="348192" y="638175"/>
                  <a:pt x="320675" y="692150"/>
                </a:cubicBezTo>
                <a:cubicBezTo>
                  <a:pt x="293158" y="746125"/>
                  <a:pt x="221192" y="832908"/>
                  <a:pt x="168275" y="876300"/>
                </a:cubicBezTo>
                <a:cubicBezTo>
                  <a:pt x="115358" y="919692"/>
                  <a:pt x="0" y="917575"/>
                  <a:pt x="3175" y="952500"/>
                </a:cubicBezTo>
                <a:cubicBezTo>
                  <a:pt x="6350" y="987425"/>
                  <a:pt x="100542" y="1073150"/>
                  <a:pt x="187325" y="1085850"/>
                </a:cubicBezTo>
                <a:cubicBezTo>
                  <a:pt x="274108" y="1098550"/>
                  <a:pt x="438150" y="1064683"/>
                  <a:pt x="523875" y="1028700"/>
                </a:cubicBezTo>
                <a:cubicBezTo>
                  <a:pt x="609600" y="992717"/>
                  <a:pt x="679450" y="917575"/>
                  <a:pt x="701675" y="869950"/>
                </a:cubicBezTo>
                <a:cubicBezTo>
                  <a:pt x="723900" y="822325"/>
                  <a:pt x="684742" y="804333"/>
                  <a:pt x="657225" y="742950"/>
                </a:cubicBezTo>
                <a:cubicBezTo>
                  <a:pt x="629708" y="681567"/>
                  <a:pt x="570442" y="606425"/>
                  <a:pt x="536575" y="501650"/>
                </a:cubicBezTo>
                <a:cubicBezTo>
                  <a:pt x="502708" y="396875"/>
                  <a:pt x="468842" y="191558"/>
                  <a:pt x="454025" y="114300"/>
                </a:cubicBezTo>
                <a:cubicBezTo>
                  <a:pt x="439208" y="37042"/>
                  <a:pt x="449792" y="48683"/>
                  <a:pt x="428625" y="31750"/>
                </a:cubicBezTo>
                <a:close/>
              </a:path>
            </a:pathLst>
          </a:custGeom>
          <a:solidFill>
            <a:srgbClr val="00009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15358" y="5044016"/>
            <a:ext cx="1103842" cy="1432984"/>
          </a:xfrm>
          <a:custGeom>
            <a:avLst/>
            <a:gdLst>
              <a:gd name="connsiteX0" fmla="*/ 970492 w 1103842"/>
              <a:gd name="connsiteY0" fmla="*/ 738717 h 1432984"/>
              <a:gd name="connsiteX1" fmla="*/ 1065742 w 1103842"/>
              <a:gd name="connsiteY1" fmla="*/ 389467 h 1432984"/>
              <a:gd name="connsiteX2" fmla="*/ 1091142 w 1103842"/>
              <a:gd name="connsiteY2" fmla="*/ 325967 h 1432984"/>
              <a:gd name="connsiteX3" fmla="*/ 989542 w 1103842"/>
              <a:gd name="connsiteY3" fmla="*/ 319617 h 1432984"/>
              <a:gd name="connsiteX4" fmla="*/ 729192 w 1103842"/>
              <a:gd name="connsiteY4" fmla="*/ 167217 h 1432984"/>
              <a:gd name="connsiteX5" fmla="*/ 513292 w 1103842"/>
              <a:gd name="connsiteY5" fmla="*/ 91017 h 1432984"/>
              <a:gd name="connsiteX6" fmla="*/ 456142 w 1103842"/>
              <a:gd name="connsiteY6" fmla="*/ 14817 h 1432984"/>
              <a:gd name="connsiteX7" fmla="*/ 284692 w 1103842"/>
              <a:gd name="connsiteY7" fmla="*/ 179917 h 1432984"/>
              <a:gd name="connsiteX8" fmla="*/ 164042 w 1103842"/>
              <a:gd name="connsiteY8" fmla="*/ 402167 h 1432984"/>
              <a:gd name="connsiteX9" fmla="*/ 68792 w 1103842"/>
              <a:gd name="connsiteY9" fmla="*/ 605367 h 1432984"/>
              <a:gd name="connsiteX10" fmla="*/ 49742 w 1103842"/>
              <a:gd name="connsiteY10" fmla="*/ 656167 h 1432984"/>
              <a:gd name="connsiteX11" fmla="*/ 56092 w 1103842"/>
              <a:gd name="connsiteY11" fmla="*/ 1316567 h 1432984"/>
              <a:gd name="connsiteX12" fmla="*/ 94192 w 1103842"/>
              <a:gd name="connsiteY12" fmla="*/ 1354667 h 1432984"/>
              <a:gd name="connsiteX13" fmla="*/ 621242 w 1103842"/>
              <a:gd name="connsiteY13" fmla="*/ 1348317 h 1432984"/>
              <a:gd name="connsiteX14" fmla="*/ 1040342 w 1103842"/>
              <a:gd name="connsiteY14" fmla="*/ 1348317 h 1432984"/>
              <a:gd name="connsiteX15" fmla="*/ 932392 w 1103842"/>
              <a:gd name="connsiteY15" fmla="*/ 1234017 h 1432984"/>
              <a:gd name="connsiteX16" fmla="*/ 640292 w 1103842"/>
              <a:gd name="connsiteY16" fmla="*/ 1259417 h 1432984"/>
              <a:gd name="connsiteX17" fmla="*/ 418042 w 1103842"/>
              <a:gd name="connsiteY17" fmla="*/ 1246717 h 1432984"/>
              <a:gd name="connsiteX18" fmla="*/ 284692 w 1103842"/>
              <a:gd name="connsiteY18" fmla="*/ 1119717 h 1432984"/>
              <a:gd name="connsiteX19" fmla="*/ 462492 w 1103842"/>
              <a:gd name="connsiteY19" fmla="*/ 903817 h 1432984"/>
              <a:gd name="connsiteX20" fmla="*/ 741892 w 1103842"/>
              <a:gd name="connsiteY20" fmla="*/ 802217 h 1432984"/>
              <a:gd name="connsiteX21" fmla="*/ 970492 w 1103842"/>
              <a:gd name="connsiteY21" fmla="*/ 738717 h 143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3842" h="1432984">
                <a:moveTo>
                  <a:pt x="970492" y="738717"/>
                </a:moveTo>
                <a:cubicBezTo>
                  <a:pt x="1024467" y="669925"/>
                  <a:pt x="1045634" y="458259"/>
                  <a:pt x="1065742" y="389467"/>
                </a:cubicBezTo>
                <a:cubicBezTo>
                  <a:pt x="1085850" y="320675"/>
                  <a:pt x="1103842" y="337609"/>
                  <a:pt x="1091142" y="325967"/>
                </a:cubicBezTo>
                <a:cubicBezTo>
                  <a:pt x="1078442" y="314325"/>
                  <a:pt x="1049867" y="346075"/>
                  <a:pt x="989542" y="319617"/>
                </a:cubicBezTo>
                <a:cubicBezTo>
                  <a:pt x="929217" y="293159"/>
                  <a:pt x="808567" y="205317"/>
                  <a:pt x="729192" y="167217"/>
                </a:cubicBezTo>
                <a:cubicBezTo>
                  <a:pt x="649817" y="129117"/>
                  <a:pt x="558800" y="116417"/>
                  <a:pt x="513292" y="91017"/>
                </a:cubicBezTo>
                <a:cubicBezTo>
                  <a:pt x="467784" y="65617"/>
                  <a:pt x="494242" y="0"/>
                  <a:pt x="456142" y="14817"/>
                </a:cubicBezTo>
                <a:cubicBezTo>
                  <a:pt x="418042" y="29634"/>
                  <a:pt x="333375" y="115359"/>
                  <a:pt x="284692" y="179917"/>
                </a:cubicBezTo>
                <a:cubicBezTo>
                  <a:pt x="236009" y="244475"/>
                  <a:pt x="200025" y="331259"/>
                  <a:pt x="164042" y="402167"/>
                </a:cubicBezTo>
                <a:cubicBezTo>
                  <a:pt x="128059" y="473075"/>
                  <a:pt x="87842" y="563034"/>
                  <a:pt x="68792" y="605367"/>
                </a:cubicBezTo>
                <a:cubicBezTo>
                  <a:pt x="49742" y="647700"/>
                  <a:pt x="51859" y="537634"/>
                  <a:pt x="49742" y="656167"/>
                </a:cubicBezTo>
                <a:cubicBezTo>
                  <a:pt x="47625" y="774700"/>
                  <a:pt x="48684" y="1200150"/>
                  <a:pt x="56092" y="1316567"/>
                </a:cubicBezTo>
                <a:cubicBezTo>
                  <a:pt x="63500" y="1432984"/>
                  <a:pt x="0" y="1349375"/>
                  <a:pt x="94192" y="1354667"/>
                </a:cubicBezTo>
                <a:cubicBezTo>
                  <a:pt x="188384" y="1359959"/>
                  <a:pt x="621242" y="1348317"/>
                  <a:pt x="621242" y="1348317"/>
                </a:cubicBezTo>
                <a:cubicBezTo>
                  <a:pt x="778934" y="1347259"/>
                  <a:pt x="988484" y="1367367"/>
                  <a:pt x="1040342" y="1348317"/>
                </a:cubicBezTo>
                <a:cubicBezTo>
                  <a:pt x="1092200" y="1329267"/>
                  <a:pt x="999067" y="1248834"/>
                  <a:pt x="932392" y="1234017"/>
                </a:cubicBezTo>
                <a:cubicBezTo>
                  <a:pt x="865717" y="1219200"/>
                  <a:pt x="726017" y="1257300"/>
                  <a:pt x="640292" y="1259417"/>
                </a:cubicBezTo>
                <a:cubicBezTo>
                  <a:pt x="554567" y="1261534"/>
                  <a:pt x="477309" y="1270000"/>
                  <a:pt x="418042" y="1246717"/>
                </a:cubicBezTo>
                <a:cubicBezTo>
                  <a:pt x="358775" y="1223434"/>
                  <a:pt x="277284" y="1176867"/>
                  <a:pt x="284692" y="1119717"/>
                </a:cubicBezTo>
                <a:cubicBezTo>
                  <a:pt x="292100" y="1062567"/>
                  <a:pt x="386292" y="956734"/>
                  <a:pt x="462492" y="903817"/>
                </a:cubicBezTo>
                <a:cubicBezTo>
                  <a:pt x="538692" y="850900"/>
                  <a:pt x="657225" y="827617"/>
                  <a:pt x="741892" y="802217"/>
                </a:cubicBezTo>
                <a:cubicBezTo>
                  <a:pt x="826559" y="776817"/>
                  <a:pt x="916517" y="807509"/>
                  <a:pt x="970492" y="738717"/>
                </a:cubicBezTo>
                <a:close/>
              </a:path>
            </a:pathLst>
          </a:custGeom>
          <a:solidFill>
            <a:srgbClr val="FF000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499533" y="4792133"/>
            <a:ext cx="1235075" cy="586317"/>
          </a:xfrm>
          <a:custGeom>
            <a:avLst/>
            <a:gdLst>
              <a:gd name="connsiteX0" fmla="*/ 967317 w 1235075"/>
              <a:gd name="connsiteY0" fmla="*/ 469900 h 586317"/>
              <a:gd name="connsiteX1" fmla="*/ 776817 w 1235075"/>
              <a:gd name="connsiteY1" fmla="*/ 527050 h 586317"/>
              <a:gd name="connsiteX2" fmla="*/ 668867 w 1235075"/>
              <a:gd name="connsiteY2" fmla="*/ 565150 h 586317"/>
              <a:gd name="connsiteX3" fmla="*/ 319617 w 1235075"/>
              <a:gd name="connsiteY3" fmla="*/ 400050 h 586317"/>
              <a:gd name="connsiteX4" fmla="*/ 173567 w 1235075"/>
              <a:gd name="connsiteY4" fmla="*/ 342900 h 586317"/>
              <a:gd name="connsiteX5" fmla="*/ 84667 w 1235075"/>
              <a:gd name="connsiteY5" fmla="*/ 222250 h 586317"/>
              <a:gd name="connsiteX6" fmla="*/ 167217 w 1235075"/>
              <a:gd name="connsiteY6" fmla="*/ 31750 h 586317"/>
              <a:gd name="connsiteX7" fmla="*/ 1087967 w 1235075"/>
              <a:gd name="connsiteY7" fmla="*/ 31750 h 586317"/>
              <a:gd name="connsiteX8" fmla="*/ 1049867 w 1235075"/>
              <a:gd name="connsiteY8" fmla="*/ 101600 h 586317"/>
              <a:gd name="connsiteX9" fmla="*/ 948267 w 1235075"/>
              <a:gd name="connsiteY9" fmla="*/ 241300 h 586317"/>
              <a:gd name="connsiteX10" fmla="*/ 967317 w 1235075"/>
              <a:gd name="connsiteY10" fmla="*/ 469900 h 58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5075" h="586317">
                <a:moveTo>
                  <a:pt x="967317" y="469900"/>
                </a:moveTo>
                <a:cubicBezTo>
                  <a:pt x="938742" y="517525"/>
                  <a:pt x="826559" y="511175"/>
                  <a:pt x="776817" y="527050"/>
                </a:cubicBezTo>
                <a:cubicBezTo>
                  <a:pt x="727075" y="542925"/>
                  <a:pt x="745067" y="586317"/>
                  <a:pt x="668867" y="565150"/>
                </a:cubicBezTo>
                <a:cubicBezTo>
                  <a:pt x="592667" y="543983"/>
                  <a:pt x="402167" y="437092"/>
                  <a:pt x="319617" y="400050"/>
                </a:cubicBezTo>
                <a:cubicBezTo>
                  <a:pt x="237067" y="363008"/>
                  <a:pt x="212725" y="372533"/>
                  <a:pt x="173567" y="342900"/>
                </a:cubicBezTo>
                <a:cubicBezTo>
                  <a:pt x="134409" y="313267"/>
                  <a:pt x="85725" y="274108"/>
                  <a:pt x="84667" y="222250"/>
                </a:cubicBezTo>
                <a:cubicBezTo>
                  <a:pt x="83609" y="170392"/>
                  <a:pt x="0" y="63500"/>
                  <a:pt x="167217" y="31750"/>
                </a:cubicBezTo>
                <a:cubicBezTo>
                  <a:pt x="334434" y="0"/>
                  <a:pt x="940859" y="20108"/>
                  <a:pt x="1087967" y="31750"/>
                </a:cubicBezTo>
                <a:cubicBezTo>
                  <a:pt x="1235075" y="43392"/>
                  <a:pt x="1073150" y="66675"/>
                  <a:pt x="1049867" y="101600"/>
                </a:cubicBezTo>
                <a:cubicBezTo>
                  <a:pt x="1026584" y="136525"/>
                  <a:pt x="962025" y="179917"/>
                  <a:pt x="948267" y="241300"/>
                </a:cubicBezTo>
                <a:cubicBezTo>
                  <a:pt x="934509" y="302683"/>
                  <a:pt x="995892" y="422275"/>
                  <a:pt x="967317" y="469900"/>
                </a:cubicBezTo>
                <a:close/>
              </a:path>
            </a:pathLst>
          </a:custGeom>
          <a:solidFill>
            <a:srgbClr val="00800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arallelogram 14"/>
          <p:cNvSpPr/>
          <p:nvPr/>
        </p:nvSpPr>
        <p:spPr>
          <a:xfrm rot="20916144">
            <a:off x="2138191" y="3054245"/>
            <a:ext cx="2033147" cy="1791730"/>
          </a:xfrm>
          <a:prstGeom prst="parallelogram">
            <a:avLst/>
          </a:prstGeom>
          <a:solidFill>
            <a:schemeClr val="bg1">
              <a:lumMod val="65000"/>
              <a:alpha val="3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3" name="Group 92"/>
          <p:cNvGrpSpPr/>
          <p:nvPr/>
        </p:nvGrpSpPr>
        <p:grpSpPr>
          <a:xfrm>
            <a:off x="2362200" y="2871020"/>
            <a:ext cx="5334000" cy="3546713"/>
            <a:chOff x="2362200" y="2871020"/>
            <a:chExt cx="5334000" cy="3546713"/>
          </a:xfrm>
        </p:grpSpPr>
        <p:cxnSp>
          <p:nvCxnSpPr>
            <p:cNvPr id="17" name="Straight Connector 16"/>
            <p:cNvCxnSpPr/>
            <p:nvPr/>
          </p:nvCxnSpPr>
          <p:spPr>
            <a:xfrm>
              <a:off x="2362200" y="5029200"/>
              <a:ext cx="2529503" cy="1368213"/>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962400" y="2871020"/>
              <a:ext cx="3733800" cy="77510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891703" y="3657600"/>
              <a:ext cx="2804497" cy="2739813"/>
            </a:xfrm>
            <a:prstGeom prst="rect">
              <a:avLst/>
            </a:prstGeom>
            <a:solidFill>
              <a:schemeClr val="bg1">
                <a:lumMod val="65000"/>
                <a:alpha val="20000"/>
              </a:schemeClr>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descr="Fig._24.11_C.jpg"/>
            <p:cNvPicPr>
              <a:picLocks noChangeAspect="1"/>
            </p:cNvPicPr>
            <p:nvPr/>
          </p:nvPicPr>
          <p:blipFill>
            <a:blip r:embed="rId5">
              <a:clrChange>
                <a:clrFrom>
                  <a:srgbClr val="FFFFFF"/>
                </a:clrFrom>
                <a:clrTo>
                  <a:srgbClr val="FFFFFF">
                    <a:alpha val="0"/>
                  </a:srgbClr>
                </a:clrTo>
              </a:clrChange>
            </a:blip>
            <a:srcRect l="13333" t="12222" r="17778" b="15895"/>
            <a:stretch>
              <a:fillRect/>
            </a:stretch>
          </p:blipFill>
          <p:spPr>
            <a:xfrm>
              <a:off x="4953000" y="3729890"/>
              <a:ext cx="2575897" cy="2687843"/>
            </a:xfrm>
            <a:prstGeom prst="rect">
              <a:avLst/>
            </a:prstGeom>
          </p:spPr>
        </p:pic>
      </p:grpSp>
      <p:sp>
        <p:nvSpPr>
          <p:cNvPr id="30" name="Title 4"/>
          <p:cNvSpPr txBox="1">
            <a:spLocks/>
          </p:cNvSpPr>
          <p:nvPr/>
        </p:nvSpPr>
        <p:spPr>
          <a:xfrm>
            <a:off x="3733800" y="0"/>
            <a:ext cx="4953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Hip Joint</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 </a:t>
            </a:r>
            <a:r>
              <a:rPr lang="en-US" sz="2800" b="1" dirty="0" err="1" smtClean="0">
                <a:latin typeface="+mj-lt"/>
                <a:ea typeface="+mj-ea"/>
                <a:cs typeface="+mj-cs"/>
              </a:rPr>
              <a:t>A</a:t>
            </a:r>
            <a:r>
              <a:rPr kumimoji="0" lang="en-US" sz="2800" b="1" i="0" u="none" strike="noStrike" kern="1200" cap="none" spc="0" normalizeH="0" baseline="0" noProof="0" dirty="0" err="1" smtClean="0">
                <a:ln>
                  <a:noFill/>
                </a:ln>
                <a:solidFill>
                  <a:schemeClr val="tx1"/>
                </a:solidFill>
                <a:effectLst/>
                <a:uLnTx/>
                <a:uFillTx/>
                <a:latin typeface="+mj-lt"/>
                <a:ea typeface="+mj-ea"/>
                <a:cs typeface="+mj-cs"/>
              </a:rPr>
              <a:t>cetabulum</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31" name="TextBox 30"/>
          <p:cNvSpPr txBox="1"/>
          <p:nvPr/>
        </p:nvSpPr>
        <p:spPr>
          <a:xfrm>
            <a:off x="4891702" y="6417733"/>
            <a:ext cx="2956897" cy="338554"/>
          </a:xfrm>
          <a:prstGeom prst="rect">
            <a:avLst/>
          </a:prstGeom>
          <a:noFill/>
        </p:spPr>
        <p:txBody>
          <a:bodyPr wrap="square" rtlCol="0">
            <a:spAutoFit/>
          </a:bodyPr>
          <a:lstStyle/>
          <a:p>
            <a:r>
              <a:rPr lang="en-US" sz="1600" i="1" dirty="0" smtClean="0"/>
              <a:t>Fig 24.11C </a:t>
            </a:r>
            <a:r>
              <a:rPr lang="en-US" sz="1600" b="1" dirty="0" err="1" smtClean="0"/>
              <a:t>Acetabulum</a:t>
            </a:r>
            <a:endParaRPr lang="en-US" sz="1600" dirty="0"/>
          </a:p>
        </p:txBody>
      </p:sp>
      <p:grpSp>
        <p:nvGrpSpPr>
          <p:cNvPr id="88" name="Group 87"/>
          <p:cNvGrpSpPr/>
          <p:nvPr/>
        </p:nvGrpSpPr>
        <p:grpSpPr>
          <a:xfrm>
            <a:off x="3242111" y="3460861"/>
            <a:ext cx="1558489" cy="2161396"/>
            <a:chOff x="3242111" y="3460861"/>
            <a:chExt cx="1558489" cy="2161396"/>
          </a:xfrm>
        </p:grpSpPr>
        <p:sp>
          <p:nvSpPr>
            <p:cNvPr id="6" name="Freeform 5"/>
            <p:cNvSpPr/>
            <p:nvPr/>
          </p:nvSpPr>
          <p:spPr>
            <a:xfrm>
              <a:off x="3242111" y="3460861"/>
              <a:ext cx="1120929" cy="1643501"/>
            </a:xfrm>
            <a:custGeom>
              <a:avLst/>
              <a:gdLst>
                <a:gd name="connsiteX0" fmla="*/ 457875 w 1120929"/>
                <a:gd name="connsiteY0" fmla="*/ 1617585 h 1643501"/>
                <a:gd name="connsiteX1" fmla="*/ 768884 w 1120929"/>
                <a:gd name="connsiteY1" fmla="*/ 1345467 h 1643501"/>
                <a:gd name="connsiteX2" fmla="*/ 820719 w 1120929"/>
                <a:gd name="connsiteY2" fmla="*/ 1112224 h 1643501"/>
                <a:gd name="connsiteX3" fmla="*/ 1092852 w 1120929"/>
                <a:gd name="connsiteY3" fmla="*/ 762359 h 1643501"/>
                <a:gd name="connsiteX4" fmla="*/ 989183 w 1120929"/>
                <a:gd name="connsiteY4" fmla="*/ 542074 h 1643501"/>
                <a:gd name="connsiteX5" fmla="*/ 872554 w 1120929"/>
                <a:gd name="connsiteY5" fmla="*/ 555032 h 1643501"/>
                <a:gd name="connsiteX6" fmla="*/ 470834 w 1120929"/>
                <a:gd name="connsiteY6" fmla="*/ 412494 h 1643501"/>
                <a:gd name="connsiteX7" fmla="*/ 444916 w 1120929"/>
                <a:gd name="connsiteY7" fmla="*/ 256999 h 1643501"/>
                <a:gd name="connsiteX8" fmla="*/ 315329 w 1120929"/>
                <a:gd name="connsiteY8" fmla="*/ 10798 h 1643501"/>
                <a:gd name="connsiteX9" fmla="*/ 276453 w 1120929"/>
                <a:gd name="connsiteY9" fmla="*/ 192209 h 1643501"/>
                <a:gd name="connsiteX10" fmla="*/ 30237 w 1120929"/>
                <a:gd name="connsiteY10" fmla="*/ 282915 h 1643501"/>
                <a:gd name="connsiteX11" fmla="*/ 95031 w 1120929"/>
                <a:gd name="connsiteY11" fmla="*/ 360663 h 1643501"/>
                <a:gd name="connsiteX12" fmla="*/ 198700 w 1120929"/>
                <a:gd name="connsiteY12" fmla="*/ 542074 h 1643501"/>
                <a:gd name="connsiteX13" fmla="*/ 172783 w 1120929"/>
                <a:gd name="connsiteY13" fmla="*/ 749401 h 1643501"/>
                <a:gd name="connsiteX14" fmla="*/ 328288 w 1120929"/>
                <a:gd name="connsiteY14" fmla="*/ 710527 h 1643501"/>
                <a:gd name="connsiteX15" fmla="*/ 367164 w 1120929"/>
                <a:gd name="connsiteY15" fmla="*/ 995603 h 1643501"/>
                <a:gd name="connsiteX16" fmla="*/ 198700 w 1120929"/>
                <a:gd name="connsiteY16" fmla="*/ 1526879 h 1643501"/>
                <a:gd name="connsiteX17" fmla="*/ 289411 w 1120929"/>
                <a:gd name="connsiteY17" fmla="*/ 1617585 h 1643501"/>
                <a:gd name="connsiteX18" fmla="*/ 211659 w 1120929"/>
                <a:gd name="connsiteY18" fmla="*/ 1617585 h 1643501"/>
                <a:gd name="connsiteX19" fmla="*/ 185742 w 1120929"/>
                <a:gd name="connsiteY19" fmla="*/ 1578711 h 1643501"/>
                <a:gd name="connsiteX20" fmla="*/ 237577 w 1120929"/>
                <a:gd name="connsiteY20" fmla="*/ 1578711 h 1643501"/>
                <a:gd name="connsiteX21" fmla="*/ 328288 w 1120929"/>
                <a:gd name="connsiteY21" fmla="*/ 1643501 h 16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20929" h="1643501">
                  <a:moveTo>
                    <a:pt x="457875" y="1617585"/>
                  </a:moveTo>
                  <a:cubicBezTo>
                    <a:pt x="583142" y="1523639"/>
                    <a:pt x="708410" y="1429694"/>
                    <a:pt x="768884" y="1345467"/>
                  </a:cubicBezTo>
                  <a:cubicBezTo>
                    <a:pt x="829358" y="1261240"/>
                    <a:pt x="766724" y="1209409"/>
                    <a:pt x="820719" y="1112224"/>
                  </a:cubicBezTo>
                  <a:cubicBezTo>
                    <a:pt x="874714" y="1015039"/>
                    <a:pt x="1064775" y="857384"/>
                    <a:pt x="1092852" y="762359"/>
                  </a:cubicBezTo>
                  <a:cubicBezTo>
                    <a:pt x="1120929" y="667334"/>
                    <a:pt x="1025899" y="576629"/>
                    <a:pt x="989183" y="542074"/>
                  </a:cubicBezTo>
                  <a:cubicBezTo>
                    <a:pt x="952467" y="507519"/>
                    <a:pt x="958946" y="576629"/>
                    <a:pt x="872554" y="555032"/>
                  </a:cubicBezTo>
                  <a:cubicBezTo>
                    <a:pt x="786162" y="533435"/>
                    <a:pt x="542107" y="462166"/>
                    <a:pt x="470834" y="412494"/>
                  </a:cubicBezTo>
                  <a:cubicBezTo>
                    <a:pt x="399561" y="362822"/>
                    <a:pt x="470833" y="323948"/>
                    <a:pt x="444916" y="256999"/>
                  </a:cubicBezTo>
                  <a:cubicBezTo>
                    <a:pt x="418999" y="190050"/>
                    <a:pt x="343406" y="21596"/>
                    <a:pt x="315329" y="10798"/>
                  </a:cubicBezTo>
                  <a:cubicBezTo>
                    <a:pt x="287252" y="0"/>
                    <a:pt x="323968" y="146856"/>
                    <a:pt x="276453" y="192209"/>
                  </a:cubicBezTo>
                  <a:cubicBezTo>
                    <a:pt x="228938" y="237562"/>
                    <a:pt x="60474" y="254839"/>
                    <a:pt x="30237" y="282915"/>
                  </a:cubicBezTo>
                  <a:cubicBezTo>
                    <a:pt x="0" y="310991"/>
                    <a:pt x="66954" y="317470"/>
                    <a:pt x="95031" y="360663"/>
                  </a:cubicBezTo>
                  <a:cubicBezTo>
                    <a:pt x="123108" y="403856"/>
                    <a:pt x="185741" y="477284"/>
                    <a:pt x="198700" y="542074"/>
                  </a:cubicBezTo>
                  <a:cubicBezTo>
                    <a:pt x="211659" y="606864"/>
                    <a:pt x="151185" y="721326"/>
                    <a:pt x="172783" y="749401"/>
                  </a:cubicBezTo>
                  <a:cubicBezTo>
                    <a:pt x="194381" y="777477"/>
                    <a:pt x="295891" y="669493"/>
                    <a:pt x="328288" y="710527"/>
                  </a:cubicBezTo>
                  <a:cubicBezTo>
                    <a:pt x="360685" y="751561"/>
                    <a:pt x="388762" y="859544"/>
                    <a:pt x="367164" y="995603"/>
                  </a:cubicBezTo>
                  <a:cubicBezTo>
                    <a:pt x="345566" y="1131662"/>
                    <a:pt x="211659" y="1423215"/>
                    <a:pt x="198700" y="1526879"/>
                  </a:cubicBezTo>
                  <a:cubicBezTo>
                    <a:pt x="185741" y="1630543"/>
                    <a:pt x="287251" y="1602467"/>
                    <a:pt x="289411" y="1617585"/>
                  </a:cubicBezTo>
                  <a:cubicBezTo>
                    <a:pt x="291571" y="1632703"/>
                    <a:pt x="228937" y="1624064"/>
                    <a:pt x="211659" y="1617585"/>
                  </a:cubicBezTo>
                  <a:cubicBezTo>
                    <a:pt x="194381" y="1611106"/>
                    <a:pt x="181422" y="1585190"/>
                    <a:pt x="185742" y="1578711"/>
                  </a:cubicBezTo>
                  <a:cubicBezTo>
                    <a:pt x="190062" y="1572232"/>
                    <a:pt x="213819" y="1567913"/>
                    <a:pt x="237577" y="1578711"/>
                  </a:cubicBezTo>
                  <a:cubicBezTo>
                    <a:pt x="261335" y="1589509"/>
                    <a:pt x="311010" y="1630543"/>
                    <a:pt x="328288" y="1643501"/>
                  </a:cubicBezTo>
                </a:path>
              </a:pathLst>
            </a:custGeom>
            <a:solidFill>
              <a:srgbClr val="0000FF">
                <a:alpha val="30000"/>
              </a:srgbClr>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p:cNvSpPr txBox="1"/>
            <p:nvPr/>
          </p:nvSpPr>
          <p:spPr>
            <a:xfrm>
              <a:off x="4038600" y="5252925"/>
              <a:ext cx="762000" cy="369332"/>
            </a:xfrm>
            <a:prstGeom prst="rect">
              <a:avLst/>
            </a:prstGeom>
            <a:noFill/>
          </p:spPr>
          <p:txBody>
            <a:bodyPr wrap="square" rtlCol="0">
              <a:spAutoFit/>
            </a:bodyPr>
            <a:lstStyle/>
            <a:p>
              <a:r>
                <a:rPr lang="en-US" dirty="0" smtClean="0"/>
                <a:t>Pubis</a:t>
              </a:r>
              <a:endParaRPr lang="en-US" dirty="0"/>
            </a:p>
          </p:txBody>
        </p:sp>
        <p:cxnSp>
          <p:nvCxnSpPr>
            <p:cNvPr id="37" name="Straight Arrow Connector 36"/>
            <p:cNvCxnSpPr/>
            <p:nvPr/>
          </p:nvCxnSpPr>
          <p:spPr>
            <a:xfrm rot="16200000" flipV="1">
              <a:off x="3963779" y="4898704"/>
              <a:ext cx="429044" cy="2794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89" name="Group 88"/>
          <p:cNvGrpSpPr/>
          <p:nvPr/>
        </p:nvGrpSpPr>
        <p:grpSpPr>
          <a:xfrm>
            <a:off x="282575" y="3646121"/>
            <a:ext cx="3451225" cy="2044700"/>
            <a:chOff x="282575" y="3646121"/>
            <a:chExt cx="3451225" cy="2044700"/>
          </a:xfrm>
        </p:grpSpPr>
        <p:sp>
          <p:nvSpPr>
            <p:cNvPr id="8" name="Freeform 7"/>
            <p:cNvSpPr/>
            <p:nvPr/>
          </p:nvSpPr>
          <p:spPr>
            <a:xfrm>
              <a:off x="1637242" y="3646121"/>
              <a:ext cx="2096558" cy="2044700"/>
            </a:xfrm>
            <a:custGeom>
              <a:avLst/>
              <a:gdLst>
                <a:gd name="connsiteX0" fmla="*/ 1772708 w 2096558"/>
                <a:gd name="connsiteY0" fmla="*/ 559858 h 2044700"/>
                <a:gd name="connsiteX1" fmla="*/ 1804458 w 2096558"/>
                <a:gd name="connsiteY1" fmla="*/ 369358 h 2044700"/>
                <a:gd name="connsiteX2" fmla="*/ 1652058 w 2096558"/>
                <a:gd name="connsiteY2" fmla="*/ 89958 h 2044700"/>
                <a:gd name="connsiteX3" fmla="*/ 1391708 w 2096558"/>
                <a:gd name="connsiteY3" fmla="*/ 89958 h 2044700"/>
                <a:gd name="connsiteX4" fmla="*/ 1074208 w 2096558"/>
                <a:gd name="connsiteY4" fmla="*/ 32808 h 2044700"/>
                <a:gd name="connsiteX5" fmla="*/ 966258 w 2096558"/>
                <a:gd name="connsiteY5" fmla="*/ 32808 h 2044700"/>
                <a:gd name="connsiteX6" fmla="*/ 839258 w 2096558"/>
                <a:gd name="connsiteY6" fmla="*/ 26458 h 2044700"/>
                <a:gd name="connsiteX7" fmla="*/ 324908 w 2096558"/>
                <a:gd name="connsiteY7" fmla="*/ 191558 h 2044700"/>
                <a:gd name="connsiteX8" fmla="*/ 324908 w 2096558"/>
                <a:gd name="connsiteY8" fmla="*/ 197908 h 2044700"/>
                <a:gd name="connsiteX9" fmla="*/ 274108 w 2096558"/>
                <a:gd name="connsiteY9" fmla="*/ 299508 h 2044700"/>
                <a:gd name="connsiteX10" fmla="*/ 20108 w 2096558"/>
                <a:gd name="connsiteY10" fmla="*/ 496358 h 2044700"/>
                <a:gd name="connsiteX11" fmla="*/ 153458 w 2096558"/>
                <a:gd name="connsiteY11" fmla="*/ 763058 h 2044700"/>
                <a:gd name="connsiteX12" fmla="*/ 242358 w 2096558"/>
                <a:gd name="connsiteY12" fmla="*/ 769408 h 2044700"/>
                <a:gd name="connsiteX13" fmla="*/ 382058 w 2096558"/>
                <a:gd name="connsiteY13" fmla="*/ 864658 h 2044700"/>
                <a:gd name="connsiteX14" fmla="*/ 439208 w 2096558"/>
                <a:gd name="connsiteY14" fmla="*/ 1169458 h 2044700"/>
                <a:gd name="connsiteX15" fmla="*/ 363008 w 2096558"/>
                <a:gd name="connsiteY15" fmla="*/ 1385358 h 2044700"/>
                <a:gd name="connsiteX16" fmla="*/ 413808 w 2096558"/>
                <a:gd name="connsiteY16" fmla="*/ 1639358 h 2044700"/>
                <a:gd name="connsiteX17" fmla="*/ 623358 w 2096558"/>
                <a:gd name="connsiteY17" fmla="*/ 1899708 h 2044700"/>
                <a:gd name="connsiteX18" fmla="*/ 794808 w 2096558"/>
                <a:gd name="connsiteY18" fmla="*/ 1956858 h 2044700"/>
                <a:gd name="connsiteX19" fmla="*/ 978958 w 2096558"/>
                <a:gd name="connsiteY19" fmla="*/ 2039408 h 2044700"/>
                <a:gd name="connsiteX20" fmla="*/ 1150408 w 2096558"/>
                <a:gd name="connsiteY20" fmla="*/ 1988608 h 2044700"/>
                <a:gd name="connsiteX21" fmla="*/ 1461558 w 2096558"/>
                <a:gd name="connsiteY21" fmla="*/ 1950508 h 2044700"/>
                <a:gd name="connsiteX22" fmla="*/ 1753658 w 2096558"/>
                <a:gd name="connsiteY22" fmla="*/ 1867958 h 2044700"/>
                <a:gd name="connsiteX23" fmla="*/ 1893358 w 2096558"/>
                <a:gd name="connsiteY23" fmla="*/ 1798108 h 2044700"/>
                <a:gd name="connsiteX24" fmla="*/ 2077508 w 2096558"/>
                <a:gd name="connsiteY24" fmla="*/ 1461558 h 2044700"/>
                <a:gd name="connsiteX25" fmla="*/ 2007658 w 2096558"/>
                <a:gd name="connsiteY25" fmla="*/ 1442508 h 2044700"/>
                <a:gd name="connsiteX26" fmla="*/ 1874308 w 2096558"/>
                <a:gd name="connsiteY26" fmla="*/ 1423458 h 2044700"/>
                <a:gd name="connsiteX27" fmla="*/ 1766358 w 2096558"/>
                <a:gd name="connsiteY27" fmla="*/ 1347258 h 2044700"/>
                <a:gd name="connsiteX28" fmla="*/ 1588558 w 2096558"/>
                <a:gd name="connsiteY28" fmla="*/ 1512358 h 2044700"/>
                <a:gd name="connsiteX29" fmla="*/ 1283758 w 2096558"/>
                <a:gd name="connsiteY29" fmla="*/ 1601258 h 2044700"/>
                <a:gd name="connsiteX30" fmla="*/ 1144058 w 2096558"/>
                <a:gd name="connsiteY30" fmla="*/ 1385358 h 2044700"/>
                <a:gd name="connsiteX31" fmla="*/ 1245658 w 2096558"/>
                <a:gd name="connsiteY31" fmla="*/ 1042458 h 2044700"/>
                <a:gd name="connsiteX32" fmla="*/ 1315508 w 2096558"/>
                <a:gd name="connsiteY32" fmla="*/ 947208 h 2044700"/>
                <a:gd name="connsiteX33" fmla="*/ 1391708 w 2096558"/>
                <a:gd name="connsiteY33" fmla="*/ 909108 h 2044700"/>
                <a:gd name="connsiteX34" fmla="*/ 1474258 w 2096558"/>
                <a:gd name="connsiteY34" fmla="*/ 737658 h 2044700"/>
                <a:gd name="connsiteX35" fmla="*/ 1582208 w 2096558"/>
                <a:gd name="connsiteY35" fmla="*/ 623358 h 2044700"/>
                <a:gd name="connsiteX36" fmla="*/ 1772708 w 2096558"/>
                <a:gd name="connsiteY36" fmla="*/ 559858 h 204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96558" h="2044700">
                  <a:moveTo>
                    <a:pt x="1772708" y="559858"/>
                  </a:moveTo>
                  <a:cubicBezTo>
                    <a:pt x="1809750" y="517525"/>
                    <a:pt x="1824566" y="447675"/>
                    <a:pt x="1804458" y="369358"/>
                  </a:cubicBezTo>
                  <a:cubicBezTo>
                    <a:pt x="1784350" y="291041"/>
                    <a:pt x="1720850" y="136525"/>
                    <a:pt x="1652058" y="89958"/>
                  </a:cubicBezTo>
                  <a:cubicBezTo>
                    <a:pt x="1583266" y="43391"/>
                    <a:pt x="1488016" y="99483"/>
                    <a:pt x="1391708" y="89958"/>
                  </a:cubicBezTo>
                  <a:cubicBezTo>
                    <a:pt x="1295400" y="80433"/>
                    <a:pt x="1145116" y="42333"/>
                    <a:pt x="1074208" y="32808"/>
                  </a:cubicBezTo>
                  <a:cubicBezTo>
                    <a:pt x="1003300" y="23283"/>
                    <a:pt x="1005416" y="33866"/>
                    <a:pt x="966258" y="32808"/>
                  </a:cubicBezTo>
                  <a:cubicBezTo>
                    <a:pt x="927100" y="31750"/>
                    <a:pt x="946150" y="0"/>
                    <a:pt x="839258" y="26458"/>
                  </a:cubicBezTo>
                  <a:cubicBezTo>
                    <a:pt x="732366" y="52916"/>
                    <a:pt x="410633" y="162983"/>
                    <a:pt x="324908" y="191558"/>
                  </a:cubicBezTo>
                  <a:cubicBezTo>
                    <a:pt x="239183" y="220133"/>
                    <a:pt x="333375" y="179916"/>
                    <a:pt x="324908" y="197908"/>
                  </a:cubicBezTo>
                  <a:cubicBezTo>
                    <a:pt x="316441" y="215900"/>
                    <a:pt x="324908" y="249766"/>
                    <a:pt x="274108" y="299508"/>
                  </a:cubicBezTo>
                  <a:cubicBezTo>
                    <a:pt x="223308" y="349250"/>
                    <a:pt x="40216" y="419100"/>
                    <a:pt x="20108" y="496358"/>
                  </a:cubicBezTo>
                  <a:cubicBezTo>
                    <a:pt x="0" y="573616"/>
                    <a:pt x="116416" y="717550"/>
                    <a:pt x="153458" y="763058"/>
                  </a:cubicBezTo>
                  <a:cubicBezTo>
                    <a:pt x="190500" y="808566"/>
                    <a:pt x="204258" y="752475"/>
                    <a:pt x="242358" y="769408"/>
                  </a:cubicBezTo>
                  <a:cubicBezTo>
                    <a:pt x="280458" y="786341"/>
                    <a:pt x="349250" y="797983"/>
                    <a:pt x="382058" y="864658"/>
                  </a:cubicBezTo>
                  <a:cubicBezTo>
                    <a:pt x="414866" y="931333"/>
                    <a:pt x="442383" y="1082675"/>
                    <a:pt x="439208" y="1169458"/>
                  </a:cubicBezTo>
                  <a:cubicBezTo>
                    <a:pt x="436033" y="1256241"/>
                    <a:pt x="367241" y="1307041"/>
                    <a:pt x="363008" y="1385358"/>
                  </a:cubicBezTo>
                  <a:cubicBezTo>
                    <a:pt x="358775" y="1463675"/>
                    <a:pt x="370416" y="1553633"/>
                    <a:pt x="413808" y="1639358"/>
                  </a:cubicBezTo>
                  <a:cubicBezTo>
                    <a:pt x="457200" y="1725083"/>
                    <a:pt x="559858" y="1846791"/>
                    <a:pt x="623358" y="1899708"/>
                  </a:cubicBezTo>
                  <a:cubicBezTo>
                    <a:pt x="686858" y="1952625"/>
                    <a:pt x="735541" y="1933575"/>
                    <a:pt x="794808" y="1956858"/>
                  </a:cubicBezTo>
                  <a:cubicBezTo>
                    <a:pt x="854075" y="1980141"/>
                    <a:pt x="919691" y="2034116"/>
                    <a:pt x="978958" y="2039408"/>
                  </a:cubicBezTo>
                  <a:cubicBezTo>
                    <a:pt x="1038225" y="2044700"/>
                    <a:pt x="1069975" y="2003425"/>
                    <a:pt x="1150408" y="1988608"/>
                  </a:cubicBezTo>
                  <a:cubicBezTo>
                    <a:pt x="1230841" y="1973791"/>
                    <a:pt x="1361016" y="1970616"/>
                    <a:pt x="1461558" y="1950508"/>
                  </a:cubicBezTo>
                  <a:cubicBezTo>
                    <a:pt x="1562100" y="1930400"/>
                    <a:pt x="1681691" y="1893358"/>
                    <a:pt x="1753658" y="1867958"/>
                  </a:cubicBezTo>
                  <a:cubicBezTo>
                    <a:pt x="1825625" y="1842558"/>
                    <a:pt x="1839383" y="1865841"/>
                    <a:pt x="1893358" y="1798108"/>
                  </a:cubicBezTo>
                  <a:cubicBezTo>
                    <a:pt x="1947333" y="1730375"/>
                    <a:pt x="2058458" y="1520825"/>
                    <a:pt x="2077508" y="1461558"/>
                  </a:cubicBezTo>
                  <a:cubicBezTo>
                    <a:pt x="2096558" y="1402291"/>
                    <a:pt x="2041525" y="1448858"/>
                    <a:pt x="2007658" y="1442508"/>
                  </a:cubicBezTo>
                  <a:cubicBezTo>
                    <a:pt x="1973791" y="1436158"/>
                    <a:pt x="1914525" y="1439333"/>
                    <a:pt x="1874308" y="1423458"/>
                  </a:cubicBezTo>
                  <a:cubicBezTo>
                    <a:pt x="1834091" y="1407583"/>
                    <a:pt x="1813983" y="1332441"/>
                    <a:pt x="1766358" y="1347258"/>
                  </a:cubicBezTo>
                  <a:cubicBezTo>
                    <a:pt x="1718733" y="1362075"/>
                    <a:pt x="1668991" y="1470025"/>
                    <a:pt x="1588558" y="1512358"/>
                  </a:cubicBezTo>
                  <a:cubicBezTo>
                    <a:pt x="1508125" y="1554691"/>
                    <a:pt x="1357841" y="1622425"/>
                    <a:pt x="1283758" y="1601258"/>
                  </a:cubicBezTo>
                  <a:cubicBezTo>
                    <a:pt x="1209675" y="1580091"/>
                    <a:pt x="1150408" y="1478491"/>
                    <a:pt x="1144058" y="1385358"/>
                  </a:cubicBezTo>
                  <a:cubicBezTo>
                    <a:pt x="1137708" y="1292225"/>
                    <a:pt x="1217083" y="1115483"/>
                    <a:pt x="1245658" y="1042458"/>
                  </a:cubicBezTo>
                  <a:cubicBezTo>
                    <a:pt x="1274233" y="969433"/>
                    <a:pt x="1291166" y="969433"/>
                    <a:pt x="1315508" y="947208"/>
                  </a:cubicBezTo>
                  <a:cubicBezTo>
                    <a:pt x="1339850" y="924983"/>
                    <a:pt x="1365250" y="944033"/>
                    <a:pt x="1391708" y="909108"/>
                  </a:cubicBezTo>
                  <a:cubicBezTo>
                    <a:pt x="1418166" y="874183"/>
                    <a:pt x="1442508" y="785283"/>
                    <a:pt x="1474258" y="737658"/>
                  </a:cubicBezTo>
                  <a:cubicBezTo>
                    <a:pt x="1506008" y="690033"/>
                    <a:pt x="1533525" y="652991"/>
                    <a:pt x="1582208" y="623358"/>
                  </a:cubicBezTo>
                  <a:cubicBezTo>
                    <a:pt x="1630891" y="593725"/>
                    <a:pt x="1735666" y="602191"/>
                    <a:pt x="1772708" y="559858"/>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282575" y="3767102"/>
              <a:ext cx="1066800" cy="369332"/>
            </a:xfrm>
            <a:prstGeom prst="rect">
              <a:avLst/>
            </a:prstGeom>
            <a:noFill/>
          </p:spPr>
          <p:txBody>
            <a:bodyPr wrap="square" rtlCol="0">
              <a:spAutoFit/>
            </a:bodyPr>
            <a:lstStyle/>
            <a:p>
              <a:r>
                <a:rPr lang="en-US" dirty="0" err="1" smtClean="0"/>
                <a:t>Ischium</a:t>
              </a:r>
              <a:endParaRPr lang="en-US" dirty="0"/>
            </a:p>
          </p:txBody>
        </p:sp>
        <p:cxnSp>
          <p:nvCxnSpPr>
            <p:cNvPr id="45" name="Straight Arrow Connector 44"/>
            <p:cNvCxnSpPr/>
            <p:nvPr/>
          </p:nvCxnSpPr>
          <p:spPr>
            <a:xfrm>
              <a:off x="1044575" y="4136434"/>
              <a:ext cx="592667" cy="2069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282575" y="262113"/>
            <a:ext cx="4035425" cy="3628483"/>
            <a:chOff x="282575" y="262113"/>
            <a:chExt cx="4035425" cy="3628483"/>
          </a:xfrm>
        </p:grpSpPr>
        <p:sp>
          <p:nvSpPr>
            <p:cNvPr id="7" name="Freeform 6"/>
            <p:cNvSpPr/>
            <p:nvPr/>
          </p:nvSpPr>
          <p:spPr>
            <a:xfrm>
              <a:off x="600075" y="446779"/>
              <a:ext cx="3717925" cy="3443817"/>
            </a:xfrm>
            <a:custGeom>
              <a:avLst/>
              <a:gdLst>
                <a:gd name="connsiteX0" fmla="*/ 1368425 w 3717925"/>
                <a:gd name="connsiteY0" fmla="*/ 3288242 h 3347509"/>
                <a:gd name="connsiteX1" fmla="*/ 1603375 w 3717925"/>
                <a:gd name="connsiteY1" fmla="*/ 3218392 h 3347509"/>
                <a:gd name="connsiteX2" fmla="*/ 1901825 w 3717925"/>
                <a:gd name="connsiteY2" fmla="*/ 3110442 h 3347509"/>
                <a:gd name="connsiteX3" fmla="*/ 2282825 w 3717925"/>
                <a:gd name="connsiteY3" fmla="*/ 3173942 h 3347509"/>
                <a:gd name="connsiteX4" fmla="*/ 2720975 w 3717925"/>
                <a:gd name="connsiteY4" fmla="*/ 3192992 h 3347509"/>
                <a:gd name="connsiteX5" fmla="*/ 2981325 w 3717925"/>
                <a:gd name="connsiteY5" fmla="*/ 2951692 h 3347509"/>
                <a:gd name="connsiteX6" fmla="*/ 2955925 w 3717925"/>
                <a:gd name="connsiteY6" fmla="*/ 2799292 h 3347509"/>
                <a:gd name="connsiteX7" fmla="*/ 3095625 w 3717925"/>
                <a:gd name="connsiteY7" fmla="*/ 2526242 h 3347509"/>
                <a:gd name="connsiteX8" fmla="*/ 3152775 w 3717925"/>
                <a:gd name="connsiteY8" fmla="*/ 2176992 h 3347509"/>
                <a:gd name="connsiteX9" fmla="*/ 3146425 w 3717925"/>
                <a:gd name="connsiteY9" fmla="*/ 2018242 h 3347509"/>
                <a:gd name="connsiteX10" fmla="*/ 3406775 w 3717925"/>
                <a:gd name="connsiteY10" fmla="*/ 1789642 h 3347509"/>
                <a:gd name="connsiteX11" fmla="*/ 3616325 w 3717925"/>
                <a:gd name="connsiteY11" fmla="*/ 1656292 h 3347509"/>
                <a:gd name="connsiteX12" fmla="*/ 3698875 w 3717925"/>
                <a:gd name="connsiteY12" fmla="*/ 1357842 h 3347509"/>
                <a:gd name="connsiteX13" fmla="*/ 3502025 w 3717925"/>
                <a:gd name="connsiteY13" fmla="*/ 926042 h 3347509"/>
                <a:gd name="connsiteX14" fmla="*/ 3006725 w 3717925"/>
                <a:gd name="connsiteY14" fmla="*/ 398992 h 3347509"/>
                <a:gd name="connsiteX15" fmla="*/ 2492375 w 3717925"/>
                <a:gd name="connsiteY15" fmla="*/ 100542 h 3347509"/>
                <a:gd name="connsiteX16" fmla="*/ 2346325 w 3717925"/>
                <a:gd name="connsiteY16" fmla="*/ 17992 h 3347509"/>
                <a:gd name="connsiteX17" fmla="*/ 1114425 w 3717925"/>
                <a:gd name="connsiteY17" fmla="*/ 56092 h 3347509"/>
                <a:gd name="connsiteX18" fmla="*/ 790575 w 3717925"/>
                <a:gd name="connsiteY18" fmla="*/ 354542 h 3347509"/>
                <a:gd name="connsiteX19" fmla="*/ 403225 w 3717925"/>
                <a:gd name="connsiteY19" fmla="*/ 710142 h 3347509"/>
                <a:gd name="connsiteX20" fmla="*/ 66675 w 3717925"/>
                <a:gd name="connsiteY20" fmla="*/ 1243542 h 3347509"/>
                <a:gd name="connsiteX21" fmla="*/ 9525 w 3717925"/>
                <a:gd name="connsiteY21" fmla="*/ 1707092 h 3347509"/>
                <a:gd name="connsiteX22" fmla="*/ 123825 w 3717925"/>
                <a:gd name="connsiteY22" fmla="*/ 1967442 h 3347509"/>
                <a:gd name="connsiteX23" fmla="*/ 187325 w 3717925"/>
                <a:gd name="connsiteY23" fmla="*/ 2132542 h 3347509"/>
                <a:gd name="connsiteX24" fmla="*/ 244475 w 3717925"/>
                <a:gd name="connsiteY24" fmla="*/ 2088092 h 3347509"/>
                <a:gd name="connsiteX25" fmla="*/ 333375 w 3717925"/>
                <a:gd name="connsiteY25" fmla="*/ 2259542 h 3347509"/>
                <a:gd name="connsiteX26" fmla="*/ 301625 w 3717925"/>
                <a:gd name="connsiteY26" fmla="*/ 2450042 h 3347509"/>
                <a:gd name="connsiteX27" fmla="*/ 460375 w 3717925"/>
                <a:gd name="connsiteY27" fmla="*/ 2653242 h 3347509"/>
                <a:gd name="connsiteX28" fmla="*/ 619125 w 3717925"/>
                <a:gd name="connsiteY28" fmla="*/ 2602442 h 3347509"/>
                <a:gd name="connsiteX29" fmla="*/ 981075 w 3717925"/>
                <a:gd name="connsiteY29" fmla="*/ 2526242 h 3347509"/>
                <a:gd name="connsiteX30" fmla="*/ 1260475 w 3717925"/>
                <a:gd name="connsiteY30" fmla="*/ 2507192 h 3347509"/>
                <a:gd name="connsiteX31" fmla="*/ 1457325 w 3717925"/>
                <a:gd name="connsiteY31" fmla="*/ 2583392 h 3347509"/>
                <a:gd name="connsiteX32" fmla="*/ 1514475 w 3717925"/>
                <a:gd name="connsiteY32" fmla="*/ 2862792 h 3347509"/>
                <a:gd name="connsiteX33" fmla="*/ 1368425 w 3717925"/>
                <a:gd name="connsiteY33" fmla="*/ 3288242 h 3347509"/>
                <a:gd name="connsiteX0" fmla="*/ 1368425 w 3717925"/>
                <a:gd name="connsiteY0" fmla="*/ 3440642 h 3499909"/>
                <a:gd name="connsiteX1" fmla="*/ 1603375 w 3717925"/>
                <a:gd name="connsiteY1" fmla="*/ 3370792 h 3499909"/>
                <a:gd name="connsiteX2" fmla="*/ 1901825 w 3717925"/>
                <a:gd name="connsiteY2" fmla="*/ 3262842 h 3499909"/>
                <a:gd name="connsiteX3" fmla="*/ 2282825 w 3717925"/>
                <a:gd name="connsiteY3" fmla="*/ 3326342 h 3499909"/>
                <a:gd name="connsiteX4" fmla="*/ 2720975 w 3717925"/>
                <a:gd name="connsiteY4" fmla="*/ 3345392 h 3499909"/>
                <a:gd name="connsiteX5" fmla="*/ 2981325 w 3717925"/>
                <a:gd name="connsiteY5" fmla="*/ 3104092 h 3499909"/>
                <a:gd name="connsiteX6" fmla="*/ 2955925 w 3717925"/>
                <a:gd name="connsiteY6" fmla="*/ 2951692 h 3499909"/>
                <a:gd name="connsiteX7" fmla="*/ 3095625 w 3717925"/>
                <a:gd name="connsiteY7" fmla="*/ 2678642 h 3499909"/>
                <a:gd name="connsiteX8" fmla="*/ 3152775 w 3717925"/>
                <a:gd name="connsiteY8" fmla="*/ 2329392 h 3499909"/>
                <a:gd name="connsiteX9" fmla="*/ 3146425 w 3717925"/>
                <a:gd name="connsiteY9" fmla="*/ 2170642 h 3499909"/>
                <a:gd name="connsiteX10" fmla="*/ 3406775 w 3717925"/>
                <a:gd name="connsiteY10" fmla="*/ 1942042 h 3499909"/>
                <a:gd name="connsiteX11" fmla="*/ 3616325 w 3717925"/>
                <a:gd name="connsiteY11" fmla="*/ 1808692 h 3499909"/>
                <a:gd name="connsiteX12" fmla="*/ 3698875 w 3717925"/>
                <a:gd name="connsiteY12" fmla="*/ 1510242 h 3499909"/>
                <a:gd name="connsiteX13" fmla="*/ 3502025 w 3717925"/>
                <a:gd name="connsiteY13" fmla="*/ 1078442 h 3499909"/>
                <a:gd name="connsiteX14" fmla="*/ 3006725 w 3717925"/>
                <a:gd name="connsiteY14" fmla="*/ 551392 h 3499909"/>
                <a:gd name="connsiteX15" fmla="*/ 2492375 w 3717925"/>
                <a:gd name="connsiteY15" fmla="*/ 252942 h 3499909"/>
                <a:gd name="connsiteX16" fmla="*/ 2346325 w 3717925"/>
                <a:gd name="connsiteY16" fmla="*/ 170392 h 3499909"/>
                <a:gd name="connsiteX17" fmla="*/ 1409700 w 3717925"/>
                <a:gd name="connsiteY17" fmla="*/ 56092 h 3499909"/>
                <a:gd name="connsiteX18" fmla="*/ 790575 w 3717925"/>
                <a:gd name="connsiteY18" fmla="*/ 506942 h 3499909"/>
                <a:gd name="connsiteX19" fmla="*/ 403225 w 3717925"/>
                <a:gd name="connsiteY19" fmla="*/ 862542 h 3499909"/>
                <a:gd name="connsiteX20" fmla="*/ 66675 w 3717925"/>
                <a:gd name="connsiteY20" fmla="*/ 1395942 h 3499909"/>
                <a:gd name="connsiteX21" fmla="*/ 9525 w 3717925"/>
                <a:gd name="connsiteY21" fmla="*/ 1859492 h 3499909"/>
                <a:gd name="connsiteX22" fmla="*/ 123825 w 3717925"/>
                <a:gd name="connsiteY22" fmla="*/ 2119842 h 3499909"/>
                <a:gd name="connsiteX23" fmla="*/ 187325 w 3717925"/>
                <a:gd name="connsiteY23" fmla="*/ 2284942 h 3499909"/>
                <a:gd name="connsiteX24" fmla="*/ 244475 w 3717925"/>
                <a:gd name="connsiteY24" fmla="*/ 2240492 h 3499909"/>
                <a:gd name="connsiteX25" fmla="*/ 333375 w 3717925"/>
                <a:gd name="connsiteY25" fmla="*/ 2411942 h 3499909"/>
                <a:gd name="connsiteX26" fmla="*/ 301625 w 3717925"/>
                <a:gd name="connsiteY26" fmla="*/ 2602442 h 3499909"/>
                <a:gd name="connsiteX27" fmla="*/ 460375 w 3717925"/>
                <a:gd name="connsiteY27" fmla="*/ 2805642 h 3499909"/>
                <a:gd name="connsiteX28" fmla="*/ 619125 w 3717925"/>
                <a:gd name="connsiteY28" fmla="*/ 2754842 h 3499909"/>
                <a:gd name="connsiteX29" fmla="*/ 981075 w 3717925"/>
                <a:gd name="connsiteY29" fmla="*/ 2678642 h 3499909"/>
                <a:gd name="connsiteX30" fmla="*/ 1260475 w 3717925"/>
                <a:gd name="connsiteY30" fmla="*/ 2659592 h 3499909"/>
                <a:gd name="connsiteX31" fmla="*/ 1457325 w 3717925"/>
                <a:gd name="connsiteY31" fmla="*/ 2735792 h 3499909"/>
                <a:gd name="connsiteX32" fmla="*/ 1514475 w 3717925"/>
                <a:gd name="connsiteY32" fmla="*/ 3015192 h 3499909"/>
                <a:gd name="connsiteX33" fmla="*/ 1368425 w 3717925"/>
                <a:gd name="connsiteY33" fmla="*/ 3440642 h 3499909"/>
                <a:gd name="connsiteX0" fmla="*/ 1368425 w 3717925"/>
                <a:gd name="connsiteY0" fmla="*/ 3384550 h 3443817"/>
                <a:gd name="connsiteX1" fmla="*/ 1603375 w 3717925"/>
                <a:gd name="connsiteY1" fmla="*/ 3314700 h 3443817"/>
                <a:gd name="connsiteX2" fmla="*/ 1901825 w 3717925"/>
                <a:gd name="connsiteY2" fmla="*/ 3206750 h 3443817"/>
                <a:gd name="connsiteX3" fmla="*/ 2282825 w 3717925"/>
                <a:gd name="connsiteY3" fmla="*/ 3270250 h 3443817"/>
                <a:gd name="connsiteX4" fmla="*/ 2720975 w 3717925"/>
                <a:gd name="connsiteY4" fmla="*/ 3289300 h 3443817"/>
                <a:gd name="connsiteX5" fmla="*/ 2981325 w 3717925"/>
                <a:gd name="connsiteY5" fmla="*/ 3048000 h 3443817"/>
                <a:gd name="connsiteX6" fmla="*/ 2955925 w 3717925"/>
                <a:gd name="connsiteY6" fmla="*/ 2895600 h 3443817"/>
                <a:gd name="connsiteX7" fmla="*/ 3095625 w 3717925"/>
                <a:gd name="connsiteY7" fmla="*/ 2622550 h 3443817"/>
                <a:gd name="connsiteX8" fmla="*/ 3152775 w 3717925"/>
                <a:gd name="connsiteY8" fmla="*/ 2273300 h 3443817"/>
                <a:gd name="connsiteX9" fmla="*/ 3146425 w 3717925"/>
                <a:gd name="connsiteY9" fmla="*/ 2114550 h 3443817"/>
                <a:gd name="connsiteX10" fmla="*/ 3406775 w 3717925"/>
                <a:gd name="connsiteY10" fmla="*/ 1885950 h 3443817"/>
                <a:gd name="connsiteX11" fmla="*/ 3616325 w 3717925"/>
                <a:gd name="connsiteY11" fmla="*/ 1752600 h 3443817"/>
                <a:gd name="connsiteX12" fmla="*/ 3698875 w 3717925"/>
                <a:gd name="connsiteY12" fmla="*/ 1454150 h 3443817"/>
                <a:gd name="connsiteX13" fmla="*/ 3502025 w 3717925"/>
                <a:gd name="connsiteY13" fmla="*/ 1022350 h 3443817"/>
                <a:gd name="connsiteX14" fmla="*/ 3006725 w 3717925"/>
                <a:gd name="connsiteY14" fmla="*/ 495300 h 3443817"/>
                <a:gd name="connsiteX15" fmla="*/ 2492375 w 3717925"/>
                <a:gd name="connsiteY15" fmla="*/ 196850 h 3443817"/>
                <a:gd name="connsiteX16" fmla="*/ 2346325 w 3717925"/>
                <a:gd name="connsiteY16" fmla="*/ 114300 h 3443817"/>
                <a:gd name="connsiteX17" fmla="*/ 1409700 w 3717925"/>
                <a:gd name="connsiteY17" fmla="*/ 0 h 3443817"/>
                <a:gd name="connsiteX18" fmla="*/ 790575 w 3717925"/>
                <a:gd name="connsiteY18" fmla="*/ 450850 h 3443817"/>
                <a:gd name="connsiteX19" fmla="*/ 403225 w 3717925"/>
                <a:gd name="connsiteY19" fmla="*/ 806450 h 3443817"/>
                <a:gd name="connsiteX20" fmla="*/ 66675 w 3717925"/>
                <a:gd name="connsiteY20" fmla="*/ 1339850 h 3443817"/>
                <a:gd name="connsiteX21" fmla="*/ 9525 w 3717925"/>
                <a:gd name="connsiteY21" fmla="*/ 1803400 h 3443817"/>
                <a:gd name="connsiteX22" fmla="*/ 123825 w 3717925"/>
                <a:gd name="connsiteY22" fmla="*/ 2063750 h 3443817"/>
                <a:gd name="connsiteX23" fmla="*/ 187325 w 3717925"/>
                <a:gd name="connsiteY23" fmla="*/ 2228850 h 3443817"/>
                <a:gd name="connsiteX24" fmla="*/ 244475 w 3717925"/>
                <a:gd name="connsiteY24" fmla="*/ 2184400 h 3443817"/>
                <a:gd name="connsiteX25" fmla="*/ 333375 w 3717925"/>
                <a:gd name="connsiteY25" fmla="*/ 2355850 h 3443817"/>
                <a:gd name="connsiteX26" fmla="*/ 301625 w 3717925"/>
                <a:gd name="connsiteY26" fmla="*/ 2546350 h 3443817"/>
                <a:gd name="connsiteX27" fmla="*/ 460375 w 3717925"/>
                <a:gd name="connsiteY27" fmla="*/ 2749550 h 3443817"/>
                <a:gd name="connsiteX28" fmla="*/ 619125 w 3717925"/>
                <a:gd name="connsiteY28" fmla="*/ 2698750 h 3443817"/>
                <a:gd name="connsiteX29" fmla="*/ 981075 w 3717925"/>
                <a:gd name="connsiteY29" fmla="*/ 2622550 h 3443817"/>
                <a:gd name="connsiteX30" fmla="*/ 1260475 w 3717925"/>
                <a:gd name="connsiteY30" fmla="*/ 2603500 h 3443817"/>
                <a:gd name="connsiteX31" fmla="*/ 1457325 w 3717925"/>
                <a:gd name="connsiteY31" fmla="*/ 2679700 h 3443817"/>
                <a:gd name="connsiteX32" fmla="*/ 1514475 w 3717925"/>
                <a:gd name="connsiteY32" fmla="*/ 2959100 h 3443817"/>
                <a:gd name="connsiteX33" fmla="*/ 1368425 w 3717925"/>
                <a:gd name="connsiteY33" fmla="*/ 3384550 h 3443817"/>
                <a:gd name="connsiteX0" fmla="*/ 1368425 w 3717925"/>
                <a:gd name="connsiteY0" fmla="*/ 3384550 h 3443817"/>
                <a:gd name="connsiteX1" fmla="*/ 1603375 w 3717925"/>
                <a:gd name="connsiteY1" fmla="*/ 3314700 h 3443817"/>
                <a:gd name="connsiteX2" fmla="*/ 1901825 w 3717925"/>
                <a:gd name="connsiteY2" fmla="*/ 3206750 h 3443817"/>
                <a:gd name="connsiteX3" fmla="*/ 2282825 w 3717925"/>
                <a:gd name="connsiteY3" fmla="*/ 3270250 h 3443817"/>
                <a:gd name="connsiteX4" fmla="*/ 2720975 w 3717925"/>
                <a:gd name="connsiteY4" fmla="*/ 3289300 h 3443817"/>
                <a:gd name="connsiteX5" fmla="*/ 2981325 w 3717925"/>
                <a:gd name="connsiteY5" fmla="*/ 3048000 h 3443817"/>
                <a:gd name="connsiteX6" fmla="*/ 2955925 w 3717925"/>
                <a:gd name="connsiteY6" fmla="*/ 2895600 h 3443817"/>
                <a:gd name="connsiteX7" fmla="*/ 3095625 w 3717925"/>
                <a:gd name="connsiteY7" fmla="*/ 2622550 h 3443817"/>
                <a:gd name="connsiteX8" fmla="*/ 3152775 w 3717925"/>
                <a:gd name="connsiteY8" fmla="*/ 2273300 h 3443817"/>
                <a:gd name="connsiteX9" fmla="*/ 3146425 w 3717925"/>
                <a:gd name="connsiteY9" fmla="*/ 2114550 h 3443817"/>
                <a:gd name="connsiteX10" fmla="*/ 3406775 w 3717925"/>
                <a:gd name="connsiteY10" fmla="*/ 1885950 h 3443817"/>
                <a:gd name="connsiteX11" fmla="*/ 3616325 w 3717925"/>
                <a:gd name="connsiteY11" fmla="*/ 1752600 h 3443817"/>
                <a:gd name="connsiteX12" fmla="*/ 3698875 w 3717925"/>
                <a:gd name="connsiteY12" fmla="*/ 1454150 h 3443817"/>
                <a:gd name="connsiteX13" fmla="*/ 3502025 w 3717925"/>
                <a:gd name="connsiteY13" fmla="*/ 1022350 h 3443817"/>
                <a:gd name="connsiteX14" fmla="*/ 3006725 w 3717925"/>
                <a:gd name="connsiteY14" fmla="*/ 495300 h 3443817"/>
                <a:gd name="connsiteX15" fmla="*/ 2492375 w 3717925"/>
                <a:gd name="connsiteY15" fmla="*/ 196850 h 3443817"/>
                <a:gd name="connsiteX16" fmla="*/ 2346325 w 3717925"/>
                <a:gd name="connsiteY16" fmla="*/ 114300 h 3443817"/>
                <a:gd name="connsiteX17" fmla="*/ 1409700 w 3717925"/>
                <a:gd name="connsiteY17" fmla="*/ 0 h 3443817"/>
                <a:gd name="connsiteX18" fmla="*/ 790575 w 3717925"/>
                <a:gd name="connsiteY18" fmla="*/ 450850 h 3443817"/>
                <a:gd name="connsiteX19" fmla="*/ 403225 w 3717925"/>
                <a:gd name="connsiteY19" fmla="*/ 806450 h 3443817"/>
                <a:gd name="connsiteX20" fmla="*/ 66675 w 3717925"/>
                <a:gd name="connsiteY20" fmla="*/ 1339850 h 3443817"/>
                <a:gd name="connsiteX21" fmla="*/ 9525 w 3717925"/>
                <a:gd name="connsiteY21" fmla="*/ 1803400 h 3443817"/>
                <a:gd name="connsiteX22" fmla="*/ 123825 w 3717925"/>
                <a:gd name="connsiteY22" fmla="*/ 2063750 h 3443817"/>
                <a:gd name="connsiteX23" fmla="*/ 187325 w 3717925"/>
                <a:gd name="connsiteY23" fmla="*/ 2228850 h 3443817"/>
                <a:gd name="connsiteX24" fmla="*/ 244475 w 3717925"/>
                <a:gd name="connsiteY24" fmla="*/ 2184400 h 3443817"/>
                <a:gd name="connsiteX25" fmla="*/ 333375 w 3717925"/>
                <a:gd name="connsiteY25" fmla="*/ 2355850 h 3443817"/>
                <a:gd name="connsiteX26" fmla="*/ 301625 w 3717925"/>
                <a:gd name="connsiteY26" fmla="*/ 2546350 h 3443817"/>
                <a:gd name="connsiteX27" fmla="*/ 460375 w 3717925"/>
                <a:gd name="connsiteY27" fmla="*/ 2749550 h 3443817"/>
                <a:gd name="connsiteX28" fmla="*/ 619125 w 3717925"/>
                <a:gd name="connsiteY28" fmla="*/ 2698750 h 3443817"/>
                <a:gd name="connsiteX29" fmla="*/ 981075 w 3717925"/>
                <a:gd name="connsiteY29" fmla="*/ 2622550 h 3443817"/>
                <a:gd name="connsiteX30" fmla="*/ 1260475 w 3717925"/>
                <a:gd name="connsiteY30" fmla="*/ 2603500 h 3443817"/>
                <a:gd name="connsiteX31" fmla="*/ 1457325 w 3717925"/>
                <a:gd name="connsiteY31" fmla="*/ 2679700 h 3443817"/>
                <a:gd name="connsiteX32" fmla="*/ 1514475 w 3717925"/>
                <a:gd name="connsiteY32" fmla="*/ 2959100 h 3443817"/>
                <a:gd name="connsiteX33" fmla="*/ 1368425 w 3717925"/>
                <a:gd name="connsiteY33" fmla="*/ 3384550 h 344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17925" h="3443817">
                  <a:moveTo>
                    <a:pt x="1368425" y="3384550"/>
                  </a:moveTo>
                  <a:cubicBezTo>
                    <a:pt x="1383242" y="3443817"/>
                    <a:pt x="1514475" y="3344333"/>
                    <a:pt x="1603375" y="3314700"/>
                  </a:cubicBezTo>
                  <a:cubicBezTo>
                    <a:pt x="1692275" y="3285067"/>
                    <a:pt x="1788583" y="3214158"/>
                    <a:pt x="1901825" y="3206750"/>
                  </a:cubicBezTo>
                  <a:cubicBezTo>
                    <a:pt x="2015067" y="3199342"/>
                    <a:pt x="2146300" y="3256492"/>
                    <a:pt x="2282825" y="3270250"/>
                  </a:cubicBezTo>
                  <a:cubicBezTo>
                    <a:pt x="2419350" y="3284008"/>
                    <a:pt x="2604558" y="3326342"/>
                    <a:pt x="2720975" y="3289300"/>
                  </a:cubicBezTo>
                  <a:cubicBezTo>
                    <a:pt x="2837392" y="3252258"/>
                    <a:pt x="2942167" y="3113617"/>
                    <a:pt x="2981325" y="3048000"/>
                  </a:cubicBezTo>
                  <a:cubicBezTo>
                    <a:pt x="3020483" y="2982383"/>
                    <a:pt x="2936875" y="2966508"/>
                    <a:pt x="2955925" y="2895600"/>
                  </a:cubicBezTo>
                  <a:cubicBezTo>
                    <a:pt x="2974975" y="2824692"/>
                    <a:pt x="3062817" y="2726267"/>
                    <a:pt x="3095625" y="2622550"/>
                  </a:cubicBezTo>
                  <a:cubicBezTo>
                    <a:pt x="3128433" y="2518833"/>
                    <a:pt x="3144308" y="2357967"/>
                    <a:pt x="3152775" y="2273300"/>
                  </a:cubicBezTo>
                  <a:cubicBezTo>
                    <a:pt x="3161242" y="2188633"/>
                    <a:pt x="3104092" y="2179108"/>
                    <a:pt x="3146425" y="2114550"/>
                  </a:cubicBezTo>
                  <a:cubicBezTo>
                    <a:pt x="3188758" y="2049992"/>
                    <a:pt x="3328458" y="1946275"/>
                    <a:pt x="3406775" y="1885950"/>
                  </a:cubicBezTo>
                  <a:cubicBezTo>
                    <a:pt x="3485092" y="1825625"/>
                    <a:pt x="3567642" y="1824567"/>
                    <a:pt x="3616325" y="1752600"/>
                  </a:cubicBezTo>
                  <a:cubicBezTo>
                    <a:pt x="3665008" y="1680633"/>
                    <a:pt x="3717925" y="1575858"/>
                    <a:pt x="3698875" y="1454150"/>
                  </a:cubicBezTo>
                  <a:cubicBezTo>
                    <a:pt x="3679825" y="1332442"/>
                    <a:pt x="3617383" y="1182158"/>
                    <a:pt x="3502025" y="1022350"/>
                  </a:cubicBezTo>
                  <a:cubicBezTo>
                    <a:pt x="3386667" y="862542"/>
                    <a:pt x="3175000" y="632883"/>
                    <a:pt x="3006725" y="495300"/>
                  </a:cubicBezTo>
                  <a:cubicBezTo>
                    <a:pt x="2838450" y="357717"/>
                    <a:pt x="2602442" y="260350"/>
                    <a:pt x="2492375" y="196850"/>
                  </a:cubicBezTo>
                  <a:cubicBezTo>
                    <a:pt x="2382308" y="133350"/>
                    <a:pt x="2346325" y="114300"/>
                    <a:pt x="2346325" y="114300"/>
                  </a:cubicBezTo>
                  <a:cubicBezTo>
                    <a:pt x="2116667" y="106892"/>
                    <a:pt x="1694392" y="12700"/>
                    <a:pt x="1409700" y="0"/>
                  </a:cubicBezTo>
                  <a:cubicBezTo>
                    <a:pt x="1150408" y="56092"/>
                    <a:pt x="790575" y="450850"/>
                    <a:pt x="790575" y="450850"/>
                  </a:cubicBezTo>
                  <a:cubicBezTo>
                    <a:pt x="672042" y="559858"/>
                    <a:pt x="523875" y="658283"/>
                    <a:pt x="403225" y="806450"/>
                  </a:cubicBezTo>
                  <a:cubicBezTo>
                    <a:pt x="282575" y="954617"/>
                    <a:pt x="132292" y="1173692"/>
                    <a:pt x="66675" y="1339850"/>
                  </a:cubicBezTo>
                  <a:cubicBezTo>
                    <a:pt x="1058" y="1506008"/>
                    <a:pt x="0" y="1682750"/>
                    <a:pt x="9525" y="1803400"/>
                  </a:cubicBezTo>
                  <a:cubicBezTo>
                    <a:pt x="19050" y="1924050"/>
                    <a:pt x="94192" y="1992842"/>
                    <a:pt x="123825" y="2063750"/>
                  </a:cubicBezTo>
                  <a:cubicBezTo>
                    <a:pt x="153458" y="2134658"/>
                    <a:pt x="167217" y="2208742"/>
                    <a:pt x="187325" y="2228850"/>
                  </a:cubicBezTo>
                  <a:cubicBezTo>
                    <a:pt x="207433" y="2248958"/>
                    <a:pt x="220133" y="2163233"/>
                    <a:pt x="244475" y="2184400"/>
                  </a:cubicBezTo>
                  <a:cubicBezTo>
                    <a:pt x="268817" y="2205567"/>
                    <a:pt x="323850" y="2295525"/>
                    <a:pt x="333375" y="2355850"/>
                  </a:cubicBezTo>
                  <a:cubicBezTo>
                    <a:pt x="342900" y="2416175"/>
                    <a:pt x="280458" y="2480733"/>
                    <a:pt x="301625" y="2546350"/>
                  </a:cubicBezTo>
                  <a:cubicBezTo>
                    <a:pt x="322792" y="2611967"/>
                    <a:pt x="407458" y="2724150"/>
                    <a:pt x="460375" y="2749550"/>
                  </a:cubicBezTo>
                  <a:cubicBezTo>
                    <a:pt x="513292" y="2774950"/>
                    <a:pt x="532342" y="2719917"/>
                    <a:pt x="619125" y="2698750"/>
                  </a:cubicBezTo>
                  <a:cubicBezTo>
                    <a:pt x="705908" y="2677583"/>
                    <a:pt x="874183" y="2638425"/>
                    <a:pt x="981075" y="2622550"/>
                  </a:cubicBezTo>
                  <a:cubicBezTo>
                    <a:pt x="1087967" y="2606675"/>
                    <a:pt x="1181100" y="2593975"/>
                    <a:pt x="1260475" y="2603500"/>
                  </a:cubicBezTo>
                  <a:cubicBezTo>
                    <a:pt x="1339850" y="2613025"/>
                    <a:pt x="1414992" y="2620433"/>
                    <a:pt x="1457325" y="2679700"/>
                  </a:cubicBezTo>
                  <a:cubicBezTo>
                    <a:pt x="1499658" y="2738967"/>
                    <a:pt x="1525058" y="2842683"/>
                    <a:pt x="1514475" y="2959100"/>
                  </a:cubicBezTo>
                  <a:cubicBezTo>
                    <a:pt x="1503892" y="3075517"/>
                    <a:pt x="1353608" y="3325283"/>
                    <a:pt x="1368425" y="3384550"/>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282575" y="262113"/>
              <a:ext cx="762000" cy="369332"/>
            </a:xfrm>
            <a:prstGeom prst="rect">
              <a:avLst/>
            </a:prstGeom>
            <a:noFill/>
          </p:spPr>
          <p:txBody>
            <a:bodyPr wrap="square" rtlCol="0">
              <a:spAutoFit/>
            </a:bodyPr>
            <a:lstStyle/>
            <a:p>
              <a:r>
                <a:rPr lang="en-US" dirty="0" err="1" smtClean="0"/>
                <a:t>Illium</a:t>
              </a:r>
              <a:endParaRPr lang="en-US" dirty="0"/>
            </a:p>
          </p:txBody>
        </p:sp>
        <p:cxnSp>
          <p:nvCxnSpPr>
            <p:cNvPr id="47" name="Straight Arrow Connector 46"/>
            <p:cNvCxnSpPr/>
            <p:nvPr/>
          </p:nvCxnSpPr>
          <p:spPr>
            <a:xfrm>
              <a:off x="600075" y="631445"/>
              <a:ext cx="619125" cy="28295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2590801" y="3182326"/>
            <a:ext cx="2819398" cy="708272"/>
            <a:chOff x="2590801" y="3182326"/>
            <a:chExt cx="2819398" cy="708272"/>
          </a:xfrm>
        </p:grpSpPr>
        <p:sp>
          <p:nvSpPr>
            <p:cNvPr id="52" name="TextBox 51"/>
            <p:cNvSpPr txBox="1"/>
            <p:nvPr/>
          </p:nvSpPr>
          <p:spPr>
            <a:xfrm>
              <a:off x="4140858" y="3182326"/>
              <a:ext cx="1269341" cy="584776"/>
            </a:xfrm>
            <a:prstGeom prst="rect">
              <a:avLst/>
            </a:prstGeom>
            <a:noFill/>
          </p:spPr>
          <p:txBody>
            <a:bodyPr wrap="square" rtlCol="0">
              <a:spAutoFit/>
            </a:bodyPr>
            <a:lstStyle/>
            <a:p>
              <a:r>
                <a:rPr lang="en-US" sz="1600" dirty="0" err="1" smtClean="0"/>
                <a:t>Acetabular</a:t>
              </a:r>
              <a:r>
                <a:rPr lang="en-US" sz="1600" dirty="0" smtClean="0"/>
                <a:t> rim</a:t>
              </a:r>
              <a:endParaRPr lang="en-US" sz="1600" dirty="0"/>
            </a:p>
          </p:txBody>
        </p:sp>
        <p:cxnSp>
          <p:nvCxnSpPr>
            <p:cNvPr id="55" name="Straight Arrow Connector 54"/>
            <p:cNvCxnSpPr/>
            <p:nvPr/>
          </p:nvCxnSpPr>
          <p:spPr>
            <a:xfrm rot="10800000">
              <a:off x="3242112" y="3288269"/>
              <a:ext cx="796489" cy="1725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rot="10800000" flipV="1">
              <a:off x="2590801" y="3460864"/>
              <a:ext cx="1447801" cy="42973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6400800" y="3288268"/>
            <a:ext cx="2743200" cy="1207532"/>
            <a:chOff x="6400800" y="3288268"/>
            <a:chExt cx="2743200" cy="1207532"/>
          </a:xfrm>
        </p:grpSpPr>
        <p:sp>
          <p:nvSpPr>
            <p:cNvPr id="51" name="TextBox 50"/>
            <p:cNvSpPr txBox="1"/>
            <p:nvPr/>
          </p:nvSpPr>
          <p:spPr>
            <a:xfrm>
              <a:off x="7848600" y="3288268"/>
              <a:ext cx="1295400" cy="584776"/>
            </a:xfrm>
            <a:prstGeom prst="rect">
              <a:avLst/>
            </a:prstGeom>
            <a:noFill/>
          </p:spPr>
          <p:txBody>
            <a:bodyPr wrap="square" rtlCol="0">
              <a:spAutoFit/>
            </a:bodyPr>
            <a:lstStyle/>
            <a:p>
              <a:r>
                <a:rPr lang="en-US" sz="1600" dirty="0" err="1" smtClean="0"/>
                <a:t>Acetabular</a:t>
              </a:r>
              <a:r>
                <a:rPr lang="en-US" sz="1600" dirty="0" smtClean="0"/>
                <a:t> labrum</a:t>
              </a:r>
              <a:endParaRPr lang="en-US" sz="1600" dirty="0"/>
            </a:p>
          </p:txBody>
        </p:sp>
        <p:cxnSp>
          <p:nvCxnSpPr>
            <p:cNvPr id="64" name="Straight Arrow Connector 63"/>
            <p:cNvCxnSpPr>
              <a:stCxn id="51" idx="1"/>
            </p:cNvCxnSpPr>
            <p:nvPr/>
          </p:nvCxnSpPr>
          <p:spPr>
            <a:xfrm rot="10800000" flipV="1">
              <a:off x="6400800" y="3580655"/>
              <a:ext cx="1447800" cy="91514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6121399" y="4038600"/>
            <a:ext cx="2717802" cy="634424"/>
            <a:chOff x="6121399" y="4038600"/>
            <a:chExt cx="2717802" cy="634424"/>
          </a:xfrm>
        </p:grpSpPr>
        <p:sp>
          <p:nvSpPr>
            <p:cNvPr id="49" name="TextBox 48"/>
            <p:cNvSpPr txBox="1"/>
            <p:nvPr/>
          </p:nvSpPr>
          <p:spPr>
            <a:xfrm>
              <a:off x="7848599" y="4038600"/>
              <a:ext cx="990602" cy="584776"/>
            </a:xfrm>
            <a:prstGeom prst="rect">
              <a:avLst/>
            </a:prstGeom>
            <a:noFill/>
          </p:spPr>
          <p:txBody>
            <a:bodyPr wrap="square" rtlCol="0">
              <a:spAutoFit/>
            </a:bodyPr>
            <a:lstStyle/>
            <a:p>
              <a:r>
                <a:rPr lang="en-US" sz="1600" dirty="0" err="1" smtClean="0"/>
                <a:t>Lunate</a:t>
              </a:r>
              <a:r>
                <a:rPr lang="en-US" sz="1600" dirty="0" smtClean="0"/>
                <a:t> surface</a:t>
              </a:r>
              <a:endParaRPr lang="en-US" sz="1600" dirty="0"/>
            </a:p>
          </p:txBody>
        </p:sp>
        <p:cxnSp>
          <p:nvCxnSpPr>
            <p:cNvPr id="67" name="Straight Arrow Connector 66"/>
            <p:cNvCxnSpPr>
              <a:stCxn id="49" idx="1"/>
            </p:cNvCxnSpPr>
            <p:nvPr/>
          </p:nvCxnSpPr>
          <p:spPr>
            <a:xfrm rot="10800000" flipV="1">
              <a:off x="6121399" y="4330988"/>
              <a:ext cx="1727201" cy="34203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6273797" y="4673024"/>
            <a:ext cx="3022603" cy="584776"/>
            <a:chOff x="6273797" y="4673024"/>
            <a:chExt cx="3022603" cy="584776"/>
          </a:xfrm>
        </p:grpSpPr>
        <p:sp>
          <p:nvSpPr>
            <p:cNvPr id="50" name="TextBox 49"/>
            <p:cNvSpPr txBox="1"/>
            <p:nvPr/>
          </p:nvSpPr>
          <p:spPr>
            <a:xfrm>
              <a:off x="7848600" y="4673024"/>
              <a:ext cx="1447800" cy="584776"/>
            </a:xfrm>
            <a:prstGeom prst="rect">
              <a:avLst/>
            </a:prstGeom>
            <a:noFill/>
          </p:spPr>
          <p:txBody>
            <a:bodyPr wrap="square" rtlCol="0">
              <a:spAutoFit/>
            </a:bodyPr>
            <a:lstStyle/>
            <a:p>
              <a:r>
                <a:rPr lang="en-US" sz="1600" dirty="0" err="1" smtClean="0"/>
                <a:t>Acetabular</a:t>
              </a:r>
              <a:r>
                <a:rPr lang="en-US" sz="1600" dirty="0" smtClean="0"/>
                <a:t> </a:t>
              </a:r>
              <a:r>
                <a:rPr lang="en-US" sz="1600" dirty="0" err="1" smtClean="0"/>
                <a:t>Fossa</a:t>
              </a:r>
              <a:endParaRPr lang="en-US" sz="1600" dirty="0"/>
            </a:p>
          </p:txBody>
        </p:sp>
        <p:cxnSp>
          <p:nvCxnSpPr>
            <p:cNvPr id="69" name="Straight Arrow Connector 68"/>
            <p:cNvCxnSpPr/>
            <p:nvPr/>
          </p:nvCxnSpPr>
          <p:spPr>
            <a:xfrm rot="10800000" flipV="1">
              <a:off x="6273797" y="5029200"/>
              <a:ext cx="1574803" cy="2237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6349996" y="5378451"/>
            <a:ext cx="2946404" cy="1382579"/>
            <a:chOff x="6349996" y="5378451"/>
            <a:chExt cx="2946404" cy="1382579"/>
          </a:xfrm>
        </p:grpSpPr>
        <p:cxnSp>
          <p:nvCxnSpPr>
            <p:cNvPr id="83" name="Straight Arrow Connector 82"/>
            <p:cNvCxnSpPr/>
            <p:nvPr/>
          </p:nvCxnSpPr>
          <p:spPr>
            <a:xfrm rot="10800000">
              <a:off x="6349996" y="5378451"/>
              <a:ext cx="1498604" cy="4889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7848600" y="5622257"/>
              <a:ext cx="1447800" cy="1138773"/>
            </a:xfrm>
            <a:prstGeom prst="rect">
              <a:avLst/>
            </a:prstGeom>
            <a:noFill/>
          </p:spPr>
          <p:txBody>
            <a:bodyPr wrap="square" rtlCol="0">
              <a:spAutoFit/>
            </a:bodyPr>
            <a:lstStyle/>
            <a:p>
              <a:r>
                <a:rPr lang="en-US" sz="1600" dirty="0" err="1" smtClean="0"/>
                <a:t>Obturator</a:t>
              </a:r>
              <a:r>
                <a:rPr lang="en-US" sz="1600" dirty="0" smtClean="0"/>
                <a:t> artery</a:t>
              </a:r>
            </a:p>
            <a:p>
              <a:r>
                <a:rPr lang="en-US" sz="1200" dirty="0" smtClean="0"/>
                <a:t>Main source of blood to the femoral head</a:t>
              </a:r>
              <a:endParaRPr lang="en-US"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up)">
                                      <p:cBhvr>
                                        <p:cTn id="7" dur="20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wipe(up)">
                                      <p:cBhvr>
                                        <p:cTn id="15" dur="2000"/>
                                        <p:tgtEl>
                                          <p:spTgt spid="8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wipe(up)">
                                      <p:cBhvr>
                                        <p:cTn id="23" dur="2000"/>
                                        <p:tgtEl>
                                          <p:spTgt spid="8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up)">
                                      <p:cBhvr>
                                        <p:cTn id="31" dur="2000"/>
                                        <p:tgtEl>
                                          <p:spTgt spid="9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2000"/>
                                        <p:tgtEl>
                                          <p:spTgt spid="15"/>
                                        </p:tgtEl>
                                      </p:cBhvr>
                                    </p:animEffec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left)">
                                      <p:cBhvr>
                                        <p:cTn id="40" dur="500"/>
                                        <p:tgtEl>
                                          <p:spTgt spid="9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20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wipe(up)">
                                      <p:cBhvr>
                                        <p:cTn id="48" dur="2000"/>
                                        <p:tgtEl>
                                          <p:spTgt spid="9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wipe(up)">
                                      <p:cBhvr>
                                        <p:cTn id="53" dur="2000"/>
                                        <p:tgtEl>
                                          <p:spTgt spid="9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2000"/>
                                        <p:tgtEl>
                                          <p:spTgt spid="9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7"/>
                                        </p:tgtEl>
                                        <p:attrNameLst>
                                          <p:attrName>style.visibility</p:attrName>
                                        </p:attrNameLst>
                                      </p:cBhvr>
                                      <p:to>
                                        <p:strVal val="visible"/>
                                      </p:to>
                                    </p:set>
                                    <p:animEffect transition="in" filter="wipe(up)">
                                      <p:cBhvr>
                                        <p:cTn id="63"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P spid="3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F400">
            <a:alpha val="30000"/>
          </a:srgbClr>
        </a:solidFill>
        <a:ln w="25400">
          <a:noFill/>
          <a:prstDash val="dash"/>
          <a:tailEnd type="none"/>
        </a:ln>
      </a:spPr>
      <a:bodyPr rtlCol="0" anchor="ctr"/>
      <a:lstStyle>
        <a:defPPr algn="ctr">
          <a:defRPr/>
        </a:defPPr>
      </a:lstStyle>
      <a:style>
        <a:lnRef idx="2">
          <a:schemeClr val="accent1"/>
        </a:lnRef>
        <a:fillRef idx="0">
          <a:schemeClr val="accent1"/>
        </a:fillRef>
        <a:effectRef idx="1">
          <a:schemeClr val="accent1"/>
        </a:effectRef>
        <a:fontRef idx="minor">
          <a:schemeClr val="tx1"/>
        </a:fontRef>
      </a:style>
    </a:spDef>
    <a:lnDef>
      <a:spPr>
        <a:ln w="25400">
          <a:solidFill>
            <a:schemeClr val="tx1"/>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30256</TotalTime>
  <Words>7807</Words>
  <Application>Microsoft Macintosh PowerPoint</Application>
  <PresentationFormat>On-screen Show (4:3)</PresentationFormat>
  <Paragraphs>874</Paragraphs>
  <Slides>89</Slides>
  <Notes>2</Notes>
  <HiddenSlides>0</HiddenSlides>
  <MMClips>0</MMClips>
  <ScaleCrop>false</ScaleCrop>
  <HeadingPairs>
    <vt:vector size="4" baseType="variant">
      <vt:variant>
        <vt:lpstr>Design Template</vt:lpstr>
      </vt:variant>
      <vt:variant>
        <vt:i4>1</vt:i4>
      </vt:variant>
      <vt:variant>
        <vt:lpstr>Slide Titles</vt:lpstr>
      </vt:variant>
      <vt:variant>
        <vt:i4>89</vt:i4>
      </vt:variant>
    </vt:vector>
  </HeadingPairs>
  <TitlesOfParts>
    <vt:vector size="90" baseType="lpstr">
      <vt:lpstr>Office Theme</vt:lpstr>
      <vt:lpstr>Second Life – The Lower Limb</vt:lpstr>
      <vt:lpstr>Second Life – The Lower Limb</vt:lpstr>
      <vt:lpstr>Second Life – The Lower Limb</vt:lpstr>
      <vt:lpstr>Distinct Regions of the Lower Limb</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vector>
  </TitlesOfParts>
  <Company>University of Kentucky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Angela Vish</dc:creator>
  <cp:lastModifiedBy>Angela Vish</cp:lastModifiedBy>
  <cp:revision>297</cp:revision>
  <dcterms:created xsi:type="dcterms:W3CDTF">2011-10-09T15:48:27Z</dcterms:created>
  <dcterms:modified xsi:type="dcterms:W3CDTF">2011-10-09T16:06:53Z</dcterms:modified>
</cp:coreProperties>
</file>